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16"/>
  </p:notesMasterIdLst>
  <p:handoutMasterIdLst>
    <p:handoutMasterId r:id="rId17"/>
  </p:handoutMasterIdLst>
  <p:sldIdLst>
    <p:sldId id="558" r:id="rId2"/>
    <p:sldId id="582" r:id="rId3"/>
    <p:sldId id="560" r:id="rId4"/>
    <p:sldId id="561" r:id="rId5"/>
    <p:sldId id="586" r:id="rId6"/>
    <p:sldId id="587" r:id="rId7"/>
    <p:sldId id="590" r:id="rId8"/>
    <p:sldId id="593" r:id="rId9"/>
    <p:sldId id="594" r:id="rId10"/>
    <p:sldId id="595" r:id="rId11"/>
    <p:sldId id="596" r:id="rId12"/>
    <p:sldId id="597" r:id="rId13"/>
    <p:sldId id="569" r:id="rId14"/>
    <p:sldId id="559"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70"/>
    <p:restoredTop sz="76190" autoAdjust="0"/>
  </p:normalViewPr>
  <p:slideViewPr>
    <p:cSldViewPr>
      <p:cViewPr varScale="1">
        <p:scale>
          <a:sx n="80" d="100"/>
          <a:sy n="80" d="100"/>
        </p:scale>
        <p:origin x="1725"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yna Khovrenkov" userId="28491d1e7377bb81" providerId="LiveId" clId="{C3375442-8BCB-4A02-80BC-5F85A3DD0332}"/>
    <pc:docChg chg="delSld">
      <pc:chgData name="Iryna Khovrenkov" userId="28491d1e7377bb81" providerId="LiveId" clId="{C3375442-8BCB-4A02-80BC-5F85A3DD0332}" dt="2021-09-03T15:39:52.761" v="2" actId="47"/>
      <pc:docMkLst>
        <pc:docMk/>
      </pc:docMkLst>
      <pc:sldChg chg="del">
        <pc:chgData name="Iryna Khovrenkov" userId="28491d1e7377bb81" providerId="LiveId" clId="{C3375442-8BCB-4A02-80BC-5F85A3DD0332}" dt="2021-09-03T15:39:52.761" v="2" actId="47"/>
        <pc:sldMkLst>
          <pc:docMk/>
          <pc:sldMk cId="685608776" sldId="584"/>
        </pc:sldMkLst>
      </pc:sldChg>
      <pc:sldChg chg="del">
        <pc:chgData name="Iryna Khovrenkov" userId="28491d1e7377bb81" providerId="LiveId" clId="{C3375442-8BCB-4A02-80BC-5F85A3DD0332}" dt="2021-09-03T15:39:38.843" v="0" actId="47"/>
        <pc:sldMkLst>
          <pc:docMk/>
          <pc:sldMk cId="1670339260" sldId="585"/>
        </pc:sldMkLst>
      </pc:sldChg>
      <pc:sldChg chg="del">
        <pc:chgData name="Iryna Khovrenkov" userId="28491d1e7377bb81" providerId="LiveId" clId="{C3375442-8BCB-4A02-80BC-5F85A3DD0332}" dt="2021-09-03T15:39:42.355" v="1" actId="47"/>
        <pc:sldMkLst>
          <pc:docMk/>
          <pc:sldMk cId="3657176810" sldId="59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3F41BDF-069C-4170-B67E-75A5650E1522}" type="datetimeFigureOut">
              <a:rPr lang="en-CA" smtClean="0"/>
              <a:t>2021-09-03</a:t>
            </a:fld>
            <a:endParaRPr lang="en-CA"/>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4E0EF04-A156-4E33-914C-6B7A3F078C64}" type="slidenum">
              <a:rPr lang="en-CA" smtClean="0"/>
              <a:t>‹#›</a:t>
            </a:fld>
            <a:endParaRPr lang="en-CA"/>
          </a:p>
        </p:txBody>
      </p:sp>
    </p:spTree>
    <p:extLst>
      <p:ext uri="{BB962C8B-B14F-4D97-AF65-F5344CB8AC3E}">
        <p14:creationId xmlns:p14="http://schemas.microsoft.com/office/powerpoint/2010/main" val="2511653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Calibri" charset="0"/>
                <a:ea typeface="ＭＳ Ｐゴシック" charset="0"/>
                <a:cs typeface="Arial" charset="0"/>
              </a:defRPr>
            </a:lvl1pPr>
          </a:lstStyle>
          <a:p>
            <a:pPr>
              <a:defRPr/>
            </a:pPr>
            <a:endParaRPr lang="en-US"/>
          </a:p>
        </p:txBody>
      </p:sp>
      <p:sp>
        <p:nvSpPr>
          <p:cNvPr id="2662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Calibri" pitchFamily="34" charset="0"/>
                <a:cs typeface="Arial" pitchFamily="34" charset="0"/>
              </a:defRPr>
            </a:lvl1pPr>
          </a:lstStyle>
          <a:p>
            <a:fld id="{C111B49B-7A93-4861-A7CA-B29EE623D260}" type="datetime1">
              <a:rPr lang="en-US"/>
              <a:pPr/>
              <a:t>9/3/2021</a:t>
            </a:fld>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Calibri" charset="0"/>
                <a:ea typeface="ＭＳ Ｐゴシック" charset="0"/>
                <a:cs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Calibri" pitchFamily="34" charset="0"/>
                <a:cs typeface="Arial" pitchFamily="34" charset="0"/>
              </a:defRPr>
            </a:lvl1pPr>
          </a:lstStyle>
          <a:p>
            <a:fld id="{46716DA5-74AE-4293-8926-4C78F2371B69}" type="slidenum">
              <a:rPr lang="en-US"/>
              <a:pPr/>
              <a:t>‹#›</a:t>
            </a:fld>
            <a:endParaRPr lang="en-US"/>
          </a:p>
        </p:txBody>
      </p:sp>
    </p:spTree>
    <p:extLst>
      <p:ext uri="{BB962C8B-B14F-4D97-AF65-F5344CB8AC3E}">
        <p14:creationId xmlns:p14="http://schemas.microsoft.com/office/powerpoint/2010/main" val="13663675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Calibri" pitchFamily="34" charset="0"/>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1</a:t>
            </a:fld>
            <a:endParaRPr lang="en-US"/>
          </a:p>
        </p:txBody>
      </p:sp>
    </p:spTree>
    <p:extLst>
      <p:ext uri="{BB962C8B-B14F-4D97-AF65-F5344CB8AC3E}">
        <p14:creationId xmlns:p14="http://schemas.microsoft.com/office/powerpoint/2010/main" val="865114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10</a:t>
            </a:fld>
            <a:endParaRPr lang="en-US"/>
          </a:p>
        </p:txBody>
      </p:sp>
    </p:spTree>
    <p:extLst>
      <p:ext uri="{BB962C8B-B14F-4D97-AF65-F5344CB8AC3E}">
        <p14:creationId xmlns:p14="http://schemas.microsoft.com/office/powerpoint/2010/main" val="938693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What does this graph represent?</a:t>
            </a:r>
          </a:p>
          <a:p>
            <a:endParaRPr lang="en-CA" dirty="0"/>
          </a:p>
          <a:p>
            <a:r>
              <a:rPr lang="en-CA" dirty="0"/>
              <a:t>The very first chocolate truffle will be super delicious for someone who loves chocolate. Its marginal utility is high because this is the first unit this individual consumes.</a:t>
            </a:r>
          </a:p>
          <a:p>
            <a:r>
              <a:rPr lang="en-CA" dirty="0"/>
              <a:t>As a person consume each consecutive truffle, its satisfaction from each additional unit is declining. Don’t get it mixed with total satisfaction, which is rising. On the margin, each additional unit is less appealing than the previous. </a:t>
            </a:r>
          </a:p>
          <a:p>
            <a:endParaRPr lang="en-CA" dirty="0"/>
          </a:p>
          <a:p>
            <a:r>
              <a:rPr lang="en-CA" dirty="0"/>
              <a:t>How can a person experience NEGATIVE marginal utility?</a:t>
            </a:r>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11</a:t>
            </a:fld>
            <a:endParaRPr lang="en-US"/>
          </a:p>
        </p:txBody>
      </p:sp>
    </p:spTree>
    <p:extLst>
      <p:ext uri="{BB962C8B-B14F-4D97-AF65-F5344CB8AC3E}">
        <p14:creationId xmlns:p14="http://schemas.microsoft.com/office/powerpoint/2010/main" val="90625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12</a:t>
            </a:fld>
            <a:endParaRPr lang="en-US"/>
          </a:p>
        </p:txBody>
      </p:sp>
    </p:spTree>
    <p:extLst>
      <p:ext uri="{BB962C8B-B14F-4D97-AF65-F5344CB8AC3E}">
        <p14:creationId xmlns:p14="http://schemas.microsoft.com/office/powerpoint/2010/main" val="3335044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13</a:t>
            </a:fld>
            <a:endParaRPr lang="en-US"/>
          </a:p>
        </p:txBody>
      </p:sp>
    </p:spTree>
    <p:extLst>
      <p:ext uri="{BB962C8B-B14F-4D97-AF65-F5344CB8AC3E}">
        <p14:creationId xmlns:p14="http://schemas.microsoft.com/office/powerpoint/2010/main" val="1269823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b="0" dirty="0"/>
              <a:t>The study of economics can be divided into two streams: macroeconomics and microeconomics.  </a:t>
            </a:r>
            <a:r>
              <a:rPr lang="en-CA" b="1" dirty="0"/>
              <a:t>Macroeconomics </a:t>
            </a:r>
            <a:r>
              <a:rPr lang="en-CA" dirty="0"/>
              <a:t>is the</a:t>
            </a:r>
            <a:r>
              <a:rPr lang="en-US" sz="1200" dirty="0"/>
              <a:t> study of the economy as a system in which interactions and feedbacks among sectors determine national </a:t>
            </a:r>
            <a:r>
              <a:rPr lang="en-US" sz="1200" i="0" dirty="0"/>
              <a:t>output, employment, and prices. </a:t>
            </a:r>
            <a:r>
              <a:rPr lang="en-US" sz="1200" b="1" i="0" dirty="0"/>
              <a:t>Microeconomics</a:t>
            </a:r>
            <a:r>
              <a:rPr lang="en-US" sz="1200" i="0" dirty="0"/>
              <a:t>, on the other hand, is the study of individual </a:t>
            </a:r>
            <a:r>
              <a:rPr lang="en-US" sz="1200" i="0" dirty="0" err="1"/>
              <a:t>behaviour</a:t>
            </a:r>
            <a:r>
              <a:rPr lang="en-US" sz="1200" i="0" dirty="0"/>
              <a:t> in the context of limited resources.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i="0" dirty="0"/>
              <a:t>Decisions are always subject to some limit</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en-US" sz="1200" i="0" dirty="0"/>
              <a:t>These decisions concern not only us as consumers. We face similar constraints (just on a different scale) when we are business owners, government officials, charity managers, etc.</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sz="1200" i="0" dirty="0"/>
          </a:p>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2</a:t>
            </a:fld>
            <a:endParaRPr lang="en-US"/>
          </a:p>
        </p:txBody>
      </p:sp>
    </p:spTree>
    <p:extLst>
      <p:ext uri="{BB962C8B-B14F-4D97-AF65-F5344CB8AC3E}">
        <p14:creationId xmlns:p14="http://schemas.microsoft.com/office/powerpoint/2010/main" val="2964383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3</a:t>
            </a:fld>
            <a:endParaRPr lang="en-US"/>
          </a:p>
        </p:txBody>
      </p:sp>
    </p:spTree>
    <p:extLst>
      <p:ext uri="{BB962C8B-B14F-4D97-AF65-F5344CB8AC3E}">
        <p14:creationId xmlns:p14="http://schemas.microsoft.com/office/powerpoint/2010/main" val="1217124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4</a:t>
            </a:fld>
            <a:endParaRPr lang="en-US"/>
          </a:p>
        </p:txBody>
      </p:sp>
    </p:spTree>
    <p:extLst>
      <p:ext uri="{BB962C8B-B14F-4D97-AF65-F5344CB8AC3E}">
        <p14:creationId xmlns:p14="http://schemas.microsoft.com/office/powerpoint/2010/main" val="925816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5</a:t>
            </a:fld>
            <a:endParaRPr lang="en-US"/>
          </a:p>
        </p:txBody>
      </p:sp>
    </p:spTree>
    <p:extLst>
      <p:ext uri="{BB962C8B-B14F-4D97-AF65-F5344CB8AC3E}">
        <p14:creationId xmlns:p14="http://schemas.microsoft.com/office/powerpoint/2010/main" val="2628248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6</a:t>
            </a:fld>
            <a:endParaRPr lang="en-US"/>
          </a:p>
        </p:txBody>
      </p:sp>
    </p:spTree>
    <p:extLst>
      <p:ext uri="{BB962C8B-B14F-4D97-AF65-F5344CB8AC3E}">
        <p14:creationId xmlns:p14="http://schemas.microsoft.com/office/powerpoint/2010/main" val="3513250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7</a:t>
            </a:fld>
            <a:endParaRPr lang="en-US"/>
          </a:p>
        </p:txBody>
      </p:sp>
    </p:spTree>
    <p:extLst>
      <p:ext uri="{BB962C8B-B14F-4D97-AF65-F5344CB8AC3E}">
        <p14:creationId xmlns:p14="http://schemas.microsoft.com/office/powerpoint/2010/main" val="3887817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8</a:t>
            </a:fld>
            <a:endParaRPr lang="en-US"/>
          </a:p>
        </p:txBody>
      </p:sp>
    </p:spTree>
    <p:extLst>
      <p:ext uri="{BB962C8B-B14F-4D97-AF65-F5344CB8AC3E}">
        <p14:creationId xmlns:p14="http://schemas.microsoft.com/office/powerpoint/2010/main" val="2427037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What does this graph represent?</a:t>
            </a:r>
          </a:p>
          <a:p>
            <a:r>
              <a:rPr lang="en-CA" dirty="0"/>
              <a:t>This graph depicts total satisfaction (utility) an individual would obtain from chocolate truffles. </a:t>
            </a:r>
          </a:p>
          <a:p>
            <a:r>
              <a:rPr lang="en-CA" dirty="0"/>
              <a:t>Utility is an economics term for satisfaction. Every time you eat at truffle, your satisfaction rises. As your satisfaction grows, total utility continues to rise, but at a slower pace.</a:t>
            </a:r>
          </a:p>
          <a:p>
            <a:r>
              <a:rPr lang="en-CA" dirty="0"/>
              <a:t>It plateaus as you are no longer hungry for the truffles.</a:t>
            </a:r>
          </a:p>
          <a:p>
            <a:endParaRPr lang="en-CA" dirty="0"/>
          </a:p>
          <a:p>
            <a:endParaRPr lang="en-US" dirty="0"/>
          </a:p>
        </p:txBody>
      </p:sp>
      <p:sp>
        <p:nvSpPr>
          <p:cNvPr id="4" name="Slide Number Placeholder 3"/>
          <p:cNvSpPr>
            <a:spLocks noGrp="1"/>
          </p:cNvSpPr>
          <p:nvPr>
            <p:ph type="sldNum" sz="quarter" idx="5"/>
          </p:nvPr>
        </p:nvSpPr>
        <p:spPr/>
        <p:txBody>
          <a:bodyPr/>
          <a:lstStyle/>
          <a:p>
            <a:fld id="{46716DA5-74AE-4293-8926-4C78F2371B69}" type="slidenum">
              <a:rPr lang="en-US" smtClean="0"/>
              <a:pPr/>
              <a:t>9</a:t>
            </a:fld>
            <a:endParaRPr lang="en-US"/>
          </a:p>
        </p:txBody>
      </p:sp>
    </p:spTree>
    <p:extLst>
      <p:ext uri="{BB962C8B-B14F-4D97-AF65-F5344CB8AC3E}">
        <p14:creationId xmlns:p14="http://schemas.microsoft.com/office/powerpoint/2010/main" val="106597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39248500-8D3A-4ED9-8472-8623F146E184}" type="datetime1">
              <a:rPr lang="en-US" smtClean="0"/>
              <a:pPr/>
              <a:t>9/3/2021</a:t>
            </a:fld>
            <a:endParaRPr lang="en-US"/>
          </a:p>
        </p:txBody>
      </p:sp>
      <p:sp>
        <p:nvSpPr>
          <p:cNvPr id="5" name="Footer Placeholder 4"/>
          <p:cNvSpPr>
            <a:spLocks noGrp="1"/>
          </p:cNvSpPr>
          <p:nvPr>
            <p:ph type="ftr" sz="quarter" idx="11"/>
          </p:nvPr>
        </p:nvSpPr>
        <p:spPr/>
        <p:txBody>
          <a:bodyPr/>
          <a:lstStyle/>
          <a:p>
            <a:pPr>
              <a:defRPr/>
            </a:pPr>
            <a:r>
              <a:rPr lang="en-CA"/>
              <a:t>GSPP 837: Winter 2010 </a:t>
            </a:r>
          </a:p>
          <a:p>
            <a:pPr>
              <a:defRPr/>
            </a:pPr>
            <a:r>
              <a:rPr lang="en-CA"/>
              <a:t>Session 1</a:t>
            </a:r>
            <a:endParaRPr lang="en-US"/>
          </a:p>
        </p:txBody>
      </p:sp>
      <p:sp>
        <p:nvSpPr>
          <p:cNvPr id="6" name="Slide Number Placeholder 5"/>
          <p:cNvSpPr>
            <a:spLocks noGrp="1"/>
          </p:cNvSpPr>
          <p:nvPr>
            <p:ph type="sldNum" sz="quarter" idx="12"/>
          </p:nvPr>
        </p:nvSpPr>
        <p:spPr/>
        <p:txBody>
          <a:bodyPr/>
          <a:lstStyle/>
          <a:p>
            <a:fld id="{85D04664-52B4-4F72-95A1-0C0106AFBB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E40EDAE6-3FF5-4AD3-99BD-EE92A5DA9025}" type="datetime1">
              <a:rPr lang="en-US" smtClean="0"/>
              <a:pPr/>
              <a:t>9/3/2021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B5D0335-704A-4FC8-A658-5550D0B7B5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D4A9621-7142-4B7A-AE98-3C8925FE5040}" type="datetime1">
              <a:rPr lang="en-US" smtClean="0"/>
              <a:pPr/>
              <a:t>9/3/2021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7E9F616-DAEF-4B42-AA5C-DC0B147894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6FCFD3F7-FC15-480C-BB7B-EAFB0A10D65F}" type="datetime1">
              <a:rPr lang="en-US" smtClean="0"/>
              <a:pPr/>
              <a:t>9/3/2021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B91F1E3-1627-419E-B033-9AEDF12571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726011-9E12-4B15-BD25-DC4D5175DBC8}" type="datetime1">
              <a:rPr lang="en-US" smtClean="0"/>
              <a:pPr/>
              <a:t>9/3/2021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C95397C-6985-4D21-94E1-8D6CB31EADF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93578DC-189F-458B-863B-A26CA9B7E24A}" type="datetime1">
              <a:rPr lang="en-US" smtClean="0"/>
              <a:pPr/>
              <a:t>9/3/2021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0923011-9E83-4BFF-8AB9-A34E3F0017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74C30DDB-1651-4014-B446-D7CF88F80481}" type="datetime1">
              <a:rPr lang="en-US" smtClean="0"/>
              <a:pPr/>
              <a:t>9/3/2021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CF597734-A129-4066-B7C1-A4B4626A90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114A1259-CCF2-4B39-9BD1-A7FA72C07898}" type="datetime1">
              <a:rPr lang="en-US" smtClean="0"/>
              <a:pPr/>
              <a:t>9/3/2021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1925E3C2-500B-4B5D-B038-F3C65F9AFE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E1B4E-073C-44B6-B2B2-4AFFA368C1BC}" type="datetime1">
              <a:rPr lang="en-US" smtClean="0"/>
              <a:pPr/>
              <a:t>9/3/2021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F7E4034-6023-4DFB-A6EB-188DF5750A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34769-19B0-4D24-8726-EFC3DEB0B915}" type="datetime1">
              <a:rPr lang="en-US" smtClean="0"/>
              <a:pPr/>
              <a:t>9/3/2021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58C1836-3BE1-490D-B579-00F9A8D118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D3952B-007C-4CC2-89CE-B262B50ECB1C}" type="datetime1">
              <a:rPr lang="en-US" smtClean="0"/>
              <a:pPr/>
              <a:t>9/3/2021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EA44C400-B230-48D0-9C86-A575B43CD4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9CB88-5E1A-4FAC-892A-60949ACB1F6F}" type="datetimeFigureOut">
              <a:rPr lang="en-US" smtClean="0"/>
              <a:pPr/>
              <a:t>9/3/2021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74DF9-AD47-4691-BA21-BBFCE3637A9A}" type="slidenum">
              <a:rPr kumimoji="0" lang="en-US" smtClean="0"/>
              <a:pPr/>
              <a:t>‹#›</a:t>
            </a:fld>
            <a:endParaRPr kumimoji="0" lang="en-US"/>
          </a:p>
        </p:txBody>
      </p:sp>
      <p:pic>
        <p:nvPicPr>
          <p:cNvPr id="7" name="Picture 10" descr="UReginaBlack.png"/>
          <p:cNvPicPr>
            <a:picLocks noChangeAspect="1"/>
          </p:cNvPicPr>
          <p:nvPr userDrawn="1"/>
        </p:nvPicPr>
        <p:blipFill>
          <a:blip r:embed="rId13" cstate="print"/>
          <a:srcRect/>
          <a:stretch>
            <a:fillRect/>
          </a:stretch>
        </p:blipFill>
        <p:spPr bwMode="auto">
          <a:xfrm>
            <a:off x="311150" y="6172200"/>
            <a:ext cx="1328738" cy="646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tiff"/></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5DEEA-A64A-4576-8C1A-0DDF577C7735}"/>
              </a:ext>
            </a:extLst>
          </p:cNvPr>
          <p:cNvSpPr>
            <a:spLocks noGrp="1"/>
          </p:cNvSpPr>
          <p:nvPr>
            <p:ph type="title"/>
          </p:nvPr>
        </p:nvSpPr>
        <p:spPr>
          <a:xfrm>
            <a:off x="457198" y="385482"/>
            <a:ext cx="8229600" cy="1143000"/>
          </a:xfrm>
        </p:spPr>
        <p:txBody>
          <a:bodyPr>
            <a:normAutofit fontScale="90000"/>
          </a:bodyPr>
          <a:lstStyle/>
          <a:p>
            <a:r>
              <a:rPr lang="en-US"/>
              <a:t>Part 1:</a:t>
            </a:r>
            <a:br>
              <a:rPr lang="en-US" dirty="0"/>
            </a:br>
            <a:r>
              <a:rPr lang="en-US" dirty="0"/>
              <a:t>Decision Making by Consumers</a:t>
            </a:r>
          </a:p>
        </p:txBody>
      </p:sp>
      <p:pic>
        <p:nvPicPr>
          <p:cNvPr id="6" name="Picture 5">
            <a:extLst>
              <a:ext uri="{FF2B5EF4-FFF2-40B4-BE49-F238E27FC236}">
                <a16:creationId xmlns:a16="http://schemas.microsoft.com/office/drawing/2014/main" id="{F06B0359-791B-2C41-9B1E-C041791BAD62}"/>
              </a:ext>
            </a:extLst>
          </p:cNvPr>
          <p:cNvPicPr>
            <a:picLocks noChangeAspect="1"/>
          </p:cNvPicPr>
          <p:nvPr/>
        </p:nvPicPr>
        <p:blipFill>
          <a:blip r:embed="rId3"/>
          <a:stretch>
            <a:fillRect/>
          </a:stretch>
        </p:blipFill>
        <p:spPr>
          <a:xfrm>
            <a:off x="1990829" y="2133600"/>
            <a:ext cx="5162341" cy="3429000"/>
          </a:xfrm>
          <a:prstGeom prst="rect">
            <a:avLst/>
          </a:prstGeom>
        </p:spPr>
      </p:pic>
      <p:sp>
        <p:nvSpPr>
          <p:cNvPr id="9" name="Rectangle 8">
            <a:extLst>
              <a:ext uri="{FF2B5EF4-FFF2-40B4-BE49-F238E27FC236}">
                <a16:creationId xmlns:a16="http://schemas.microsoft.com/office/drawing/2014/main" id="{016E93E6-882A-834C-A168-2A3407AC70D6}"/>
              </a:ext>
            </a:extLst>
          </p:cNvPr>
          <p:cNvSpPr/>
          <p:nvPr/>
        </p:nvSpPr>
        <p:spPr>
          <a:xfrm>
            <a:off x="647698" y="1505622"/>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872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Marginal Utility</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a:bodyPr>
          <a:lstStyle/>
          <a:p>
            <a:pPr marL="57150" indent="0">
              <a:buNone/>
            </a:pPr>
            <a:r>
              <a:rPr lang="en-CA" sz="2800" i="1" dirty="0"/>
              <a:t>What is marginal utility?</a:t>
            </a:r>
            <a:endParaRPr lang="en-CA" sz="2800" dirty="0"/>
          </a:p>
          <a:p>
            <a:pPr marL="800100" lvl="1">
              <a:buFont typeface="Wingdings" panose="05000000000000000000" pitchFamily="2" charset="2"/>
              <a:buChar char="Ø"/>
            </a:pPr>
            <a:r>
              <a:rPr lang="en-CA" dirty="0"/>
              <a:t>Marginal utility is the satisfaction an individual obtains </a:t>
            </a:r>
            <a:r>
              <a:rPr lang="en-CA" u="sng" dirty="0"/>
              <a:t>from one more unit</a:t>
            </a:r>
            <a:r>
              <a:rPr lang="en-CA" dirty="0"/>
              <a:t> of good or service that an individual consumes. </a:t>
            </a:r>
          </a:p>
          <a:p>
            <a:pPr marL="800100" lvl="1">
              <a:buFont typeface="Wingdings" panose="05000000000000000000" pitchFamily="2" charset="2"/>
              <a:buChar char="Ø"/>
            </a:pPr>
            <a:r>
              <a:rPr lang="en-CA" dirty="0"/>
              <a:t>If I eat one more truffle, what does this mean for my satisfaction from only this one truffle?</a:t>
            </a:r>
            <a:endParaRPr lang="en-US"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5805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fontScale="90000"/>
          </a:bodyPr>
          <a:lstStyle/>
          <a:p>
            <a:r>
              <a:rPr lang="en-CA" dirty="0"/>
              <a:t>Marginal Utility of Chocolate Truffles</a:t>
            </a:r>
            <a:endParaRPr lang="en-US" dirty="0"/>
          </a:p>
        </p:txBody>
      </p:sp>
      <p:pic>
        <p:nvPicPr>
          <p:cNvPr id="6" name="Content Placeholder 5">
            <a:extLst>
              <a:ext uri="{FF2B5EF4-FFF2-40B4-BE49-F238E27FC236}">
                <a16:creationId xmlns:a16="http://schemas.microsoft.com/office/drawing/2014/main" id="{5FCC39D1-F0B6-4A9F-9431-DB060D005357}"/>
              </a:ext>
            </a:extLst>
          </p:cNvPr>
          <p:cNvPicPr>
            <a:picLocks noGrp="1" noChangeAspect="1"/>
          </p:cNvPicPr>
          <p:nvPr>
            <p:ph idx="1"/>
          </p:nvPr>
        </p:nvPicPr>
        <p:blipFill>
          <a:blip r:embed="rId3"/>
          <a:stretch>
            <a:fillRect/>
          </a:stretch>
        </p:blipFill>
        <p:spPr>
          <a:xfrm>
            <a:off x="838200" y="1676400"/>
            <a:ext cx="7238999" cy="4393324"/>
          </a:xfrm>
        </p:spPr>
      </p:pic>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5677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Diminishing Marginal Utility</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a:bodyPr>
          <a:lstStyle/>
          <a:p>
            <a:pPr algn="l"/>
            <a:r>
              <a:rPr lang="en-CA" sz="2800" b="1" dirty="0"/>
              <a:t>Diminishing marginal utility </a:t>
            </a:r>
            <a:r>
              <a:rPr lang="en-CA" sz="2800" dirty="0"/>
              <a:t>implies that </a:t>
            </a:r>
            <a:r>
              <a:rPr lang="en-CA" sz="2800" b="0" u="none" strike="noStrike" baseline="0" dirty="0"/>
              <a:t>the addition to total utility from each extra unit of a good or service consumed is declining.</a:t>
            </a:r>
            <a:endParaRPr lang="en-CA" sz="2800" dirty="0"/>
          </a:p>
          <a:p>
            <a:pPr marL="57150" indent="0">
              <a:buNone/>
            </a:pPr>
            <a:endParaRPr lang="en-CA" sz="2800" i="1" dirty="0"/>
          </a:p>
          <a:p>
            <a:pPr marL="400050">
              <a:buFont typeface="Wingdings" panose="05000000000000000000" pitchFamily="2" charset="2"/>
              <a:buChar char="Ø"/>
            </a:pPr>
            <a:r>
              <a:rPr lang="en-CA" sz="2800" i="1" dirty="0"/>
              <a:t>The concept of diminishing marginal utility is essential when implementing government policies. Why do you think that is?</a:t>
            </a:r>
            <a:endParaRPr lang="en-US" sz="2800" i="1"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56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3D20A-4E76-5045-BE87-2B021478CDC8}"/>
              </a:ext>
            </a:extLst>
          </p:cNvPr>
          <p:cNvSpPr>
            <a:spLocks noGrp="1"/>
          </p:cNvSpPr>
          <p:nvPr>
            <p:ph type="title"/>
          </p:nvPr>
        </p:nvSpPr>
        <p:spPr/>
        <p:txBody>
          <a:bodyPr>
            <a:normAutofit/>
          </a:bodyPr>
          <a:lstStyle/>
          <a:p>
            <a:r>
              <a:rPr lang="en-CA" dirty="0"/>
              <a:t>Textbook Example: Jazz and Skiing</a:t>
            </a:r>
            <a:endParaRPr lang="en-US" dirty="0"/>
          </a:p>
        </p:txBody>
      </p:sp>
      <p:sp>
        <p:nvSpPr>
          <p:cNvPr id="3" name="Content Placeholder 2">
            <a:extLst>
              <a:ext uri="{FF2B5EF4-FFF2-40B4-BE49-F238E27FC236}">
                <a16:creationId xmlns:a16="http://schemas.microsoft.com/office/drawing/2014/main" id="{30F2B61D-3DB6-824E-8C0B-EB5E2727263E}"/>
              </a:ext>
            </a:extLst>
          </p:cNvPr>
          <p:cNvSpPr>
            <a:spLocks noGrp="1"/>
          </p:cNvSpPr>
          <p:nvPr>
            <p:ph idx="1"/>
          </p:nvPr>
        </p:nvSpPr>
        <p:spPr>
          <a:xfrm>
            <a:off x="457200" y="1418852"/>
            <a:ext cx="8229600" cy="4525963"/>
          </a:xfrm>
        </p:spPr>
        <p:txBody>
          <a:bodyPr>
            <a:normAutofit/>
          </a:bodyPr>
          <a:lstStyle/>
          <a:p>
            <a:pPr>
              <a:buFont typeface="Wingdings" panose="05000000000000000000" pitchFamily="2" charset="2"/>
              <a:buChar char="Ø"/>
            </a:pPr>
            <a:r>
              <a:rPr lang="en-CA" sz="2800" dirty="0"/>
              <a:t>The example of chocolate truffles focuses only on one good.</a:t>
            </a:r>
          </a:p>
          <a:p>
            <a:pPr>
              <a:buFont typeface="Wingdings" panose="05000000000000000000" pitchFamily="2" charset="2"/>
              <a:buChar char="Ø"/>
            </a:pPr>
            <a:r>
              <a:rPr lang="en-CA" sz="2800" dirty="0"/>
              <a:t>Review the textbook example where Neal derives utility from jazz and skiing for additional context (pgs. 126-130)</a:t>
            </a:r>
            <a:endParaRPr lang="en-US" sz="2800" dirty="0"/>
          </a:p>
        </p:txBody>
      </p:sp>
      <p:sp>
        <p:nvSpPr>
          <p:cNvPr id="4" name="Rectangle 3">
            <a:extLst>
              <a:ext uri="{FF2B5EF4-FFF2-40B4-BE49-F238E27FC236}">
                <a16:creationId xmlns:a16="http://schemas.microsoft.com/office/drawing/2014/main" id="{DBBB8C58-3AAA-614C-B6D3-CC0F62632342}"/>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33D52AA-E640-174E-BED7-B22B1FAE3565}"/>
              </a:ext>
            </a:extLst>
          </p:cNvPr>
          <p:cNvPicPr>
            <a:picLocks noChangeAspect="1"/>
          </p:cNvPicPr>
          <p:nvPr/>
        </p:nvPicPr>
        <p:blipFill>
          <a:blip r:embed="rId3"/>
          <a:stretch>
            <a:fillRect/>
          </a:stretch>
        </p:blipFill>
        <p:spPr>
          <a:xfrm>
            <a:off x="7543800" y="5233615"/>
            <a:ext cx="1422400" cy="1422400"/>
          </a:xfrm>
          <a:prstGeom prst="rect">
            <a:avLst/>
          </a:prstGeom>
        </p:spPr>
      </p:pic>
      <p:pic>
        <p:nvPicPr>
          <p:cNvPr id="6" name="Picture 5">
            <a:extLst>
              <a:ext uri="{FF2B5EF4-FFF2-40B4-BE49-F238E27FC236}">
                <a16:creationId xmlns:a16="http://schemas.microsoft.com/office/drawing/2014/main" id="{AD818D31-43D9-DD44-82D6-89AFE6FC5366}"/>
              </a:ext>
            </a:extLst>
          </p:cNvPr>
          <p:cNvPicPr>
            <a:picLocks noChangeAspect="1"/>
          </p:cNvPicPr>
          <p:nvPr/>
        </p:nvPicPr>
        <p:blipFill>
          <a:blip r:embed="rId4"/>
          <a:stretch>
            <a:fillRect/>
          </a:stretch>
        </p:blipFill>
        <p:spPr>
          <a:xfrm>
            <a:off x="6193070" y="5273909"/>
            <a:ext cx="1364177" cy="1364177"/>
          </a:xfrm>
          <a:prstGeom prst="rect">
            <a:avLst/>
          </a:prstGeom>
        </p:spPr>
      </p:pic>
    </p:spTree>
    <p:extLst>
      <p:ext uri="{BB962C8B-B14F-4D97-AF65-F5344CB8AC3E}">
        <p14:creationId xmlns:p14="http://schemas.microsoft.com/office/powerpoint/2010/main" val="80956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0513F-3A02-5A46-9E23-A70CC22BF6F2}"/>
              </a:ext>
            </a:extLst>
          </p:cNvPr>
          <p:cNvSpPr>
            <a:spLocks noGrp="1"/>
          </p:cNvSpPr>
          <p:nvPr>
            <p:ph type="title"/>
          </p:nvPr>
        </p:nvSpPr>
        <p:spPr/>
        <p:txBody>
          <a:bodyPr/>
          <a:lstStyle/>
          <a:p>
            <a:r>
              <a:rPr lang="en-US" dirty="0"/>
              <a:t>Learning Outcomes</a:t>
            </a:r>
          </a:p>
        </p:txBody>
      </p:sp>
      <p:sp>
        <p:nvSpPr>
          <p:cNvPr id="3" name="Content Placeholder 2">
            <a:extLst>
              <a:ext uri="{FF2B5EF4-FFF2-40B4-BE49-F238E27FC236}">
                <a16:creationId xmlns:a16="http://schemas.microsoft.com/office/drawing/2014/main" id="{C477EF27-5CE8-4C48-BB72-4678E6315730}"/>
              </a:ext>
            </a:extLst>
          </p:cNvPr>
          <p:cNvSpPr>
            <a:spLocks noGrp="1"/>
          </p:cNvSpPr>
          <p:nvPr>
            <p:ph idx="1"/>
          </p:nvPr>
        </p:nvSpPr>
        <p:spPr/>
        <p:txBody>
          <a:bodyPr/>
          <a:lstStyle/>
          <a:p>
            <a:r>
              <a:rPr lang="en-US" dirty="0"/>
              <a:t>Opportunity cost</a:t>
            </a:r>
          </a:p>
          <a:p>
            <a:r>
              <a:rPr lang="en-US" dirty="0"/>
              <a:t>Scarcity </a:t>
            </a:r>
          </a:p>
          <a:p>
            <a:r>
              <a:rPr lang="en-US" dirty="0"/>
              <a:t>Decisions at the margin: diminishing marginal utility</a:t>
            </a:r>
          </a:p>
          <a:p>
            <a:pPr marL="0" indent="0">
              <a:buNone/>
            </a:pPr>
            <a:endParaRPr lang="en-US" dirty="0"/>
          </a:p>
        </p:txBody>
      </p:sp>
      <p:sp>
        <p:nvSpPr>
          <p:cNvPr id="4" name="Rectangle 3">
            <a:extLst>
              <a:ext uri="{FF2B5EF4-FFF2-40B4-BE49-F238E27FC236}">
                <a16:creationId xmlns:a16="http://schemas.microsoft.com/office/drawing/2014/main" id="{73A4547A-E0E0-9447-89F9-7E84A17561B1}"/>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EDB37BF-A371-8244-AE66-E5A6477DA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3005" y="3851458"/>
            <a:ext cx="3547241" cy="2099388"/>
          </a:xfrm>
          <a:prstGeom prst="rect">
            <a:avLst/>
          </a:prstGeom>
        </p:spPr>
      </p:pic>
    </p:spTree>
    <p:extLst>
      <p:ext uri="{BB962C8B-B14F-4D97-AF65-F5344CB8AC3E}">
        <p14:creationId xmlns:p14="http://schemas.microsoft.com/office/powerpoint/2010/main" val="2391425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a:xfrm>
            <a:off x="380999" y="239469"/>
            <a:ext cx="8382000" cy="1143000"/>
          </a:xfrm>
        </p:spPr>
        <p:txBody>
          <a:bodyPr>
            <a:normAutofit fontScale="90000"/>
          </a:bodyPr>
          <a:lstStyle/>
          <a:p>
            <a:r>
              <a:rPr lang="en-CA" dirty="0"/>
              <a:t>A</a:t>
            </a:r>
            <a:r>
              <a:rPr lang="en-US" dirty="0"/>
              <a:t>n Economics Perspective on Decisions</a:t>
            </a:r>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a:xfrm>
            <a:off x="457200" y="1600200"/>
            <a:ext cx="8382000" cy="4678681"/>
          </a:xfrm>
        </p:spPr>
        <p:txBody>
          <a:bodyPr>
            <a:noAutofit/>
          </a:bodyPr>
          <a:lstStyle/>
          <a:p>
            <a:pPr marL="57150" indent="0">
              <a:buNone/>
            </a:pPr>
            <a:r>
              <a:rPr lang="en-CA" sz="2400" dirty="0"/>
              <a:t>As individuals, any time we make a decision, unconsciously in our minds, we make some type of a trade-off:</a:t>
            </a:r>
          </a:p>
          <a:p>
            <a:pPr marL="57150" indent="0">
              <a:buNone/>
            </a:pPr>
            <a:r>
              <a:rPr lang="en-CA" sz="2400" dirty="0"/>
              <a:t> - Should I take the bus or ride a bike?</a:t>
            </a:r>
          </a:p>
          <a:p>
            <a:pPr marL="57150" indent="0">
              <a:buNone/>
            </a:pPr>
            <a:r>
              <a:rPr lang="en-CA" sz="2400" dirty="0"/>
              <a:t> - Should I go to bed early or watch one more episode of my favourite show?</a:t>
            </a:r>
          </a:p>
          <a:p>
            <a:pPr marL="57150" indent="0">
              <a:buNone/>
            </a:pPr>
            <a:r>
              <a:rPr lang="en-CA" sz="2400" dirty="0"/>
              <a:t>- Should I go back to school or not?</a:t>
            </a:r>
          </a:p>
          <a:p>
            <a:pPr marL="57150" indent="0">
              <a:buNone/>
            </a:pPr>
            <a:endParaRPr lang="en-CA" sz="2400" dirty="0"/>
          </a:p>
          <a:p>
            <a:pPr marL="57150" indent="0">
              <a:buNone/>
            </a:pPr>
            <a:r>
              <a:rPr lang="en-CA" sz="2400" dirty="0"/>
              <a:t>We typically make decisions about: </a:t>
            </a:r>
          </a:p>
          <a:p>
            <a:pPr marL="400050">
              <a:buFontTx/>
              <a:buChar char="-"/>
            </a:pPr>
            <a:r>
              <a:rPr lang="en-CA" sz="2400" b="1" dirty="0"/>
              <a:t>How to allocate our resources given their limitedness</a:t>
            </a:r>
          </a:p>
          <a:p>
            <a:pPr marL="400050">
              <a:buFontTx/>
              <a:buChar char="-"/>
            </a:pPr>
            <a:r>
              <a:rPr lang="en-CA" sz="2400" b="1" dirty="0"/>
              <a:t>How to allocate our time given its limitedness</a:t>
            </a:r>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33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lstStyle/>
          <a:p>
            <a:r>
              <a:rPr lang="en-US" dirty="0"/>
              <a:t>Trade-offs and Constraints (1)</a:t>
            </a:r>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a:bodyPr>
          <a:lstStyle/>
          <a:p>
            <a:pPr marL="400050"/>
            <a:r>
              <a:rPr lang="en-CA" sz="2400" dirty="0"/>
              <a:t>When we make a decision/choice, we need to recognize what is being sacrificed to make this choice. </a:t>
            </a:r>
          </a:p>
          <a:p>
            <a:pPr marL="400050"/>
            <a:r>
              <a:rPr lang="en-CA" sz="2400" dirty="0"/>
              <a:t>Limits or constraints are ultimately reflected in making choices.</a:t>
            </a:r>
          </a:p>
          <a:p>
            <a:pPr marL="400050"/>
            <a:r>
              <a:rPr lang="en-CA" sz="2400" dirty="0"/>
              <a:t>In economics we say that when we make a choice, we need to recognize the </a:t>
            </a:r>
            <a:r>
              <a:rPr lang="en-CA" sz="2400" b="1" dirty="0"/>
              <a:t>opportunity cost </a:t>
            </a:r>
            <a:r>
              <a:rPr lang="en-CA" sz="2400" dirty="0"/>
              <a:t>of this choice.</a:t>
            </a:r>
          </a:p>
          <a:p>
            <a:pPr marL="57150" indent="0">
              <a:buNone/>
            </a:pPr>
            <a:endParaRPr lang="en-CA" sz="2400" dirty="0"/>
          </a:p>
          <a:p>
            <a:pPr marL="57150" indent="0" algn="ctr">
              <a:buNone/>
            </a:pPr>
            <a:r>
              <a:rPr lang="en-CA" sz="2400" i="1" dirty="0">
                <a:solidFill>
                  <a:schemeClr val="tx2"/>
                </a:solidFill>
              </a:rPr>
              <a:t>The </a:t>
            </a:r>
            <a:r>
              <a:rPr lang="en-CA" sz="2400" b="1" i="1" dirty="0">
                <a:solidFill>
                  <a:schemeClr val="tx2"/>
                </a:solidFill>
              </a:rPr>
              <a:t>opportunity cost </a:t>
            </a:r>
            <a:r>
              <a:rPr lang="en-CA" sz="2400" i="1" dirty="0">
                <a:solidFill>
                  <a:schemeClr val="tx2"/>
                </a:solidFill>
              </a:rPr>
              <a:t>of a choice is what must be sacrificed when a choice is made. That cost may be financial, it may be measured in time, or simply the alternative foregone.</a:t>
            </a:r>
          </a:p>
          <a:p>
            <a:pPr marL="57150" indent="0" algn="ctr">
              <a:buNone/>
            </a:pPr>
            <a:endParaRPr lang="en-US" sz="2400"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195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BF43F-AB20-6947-8E7C-F67444C09C53}"/>
              </a:ext>
            </a:extLst>
          </p:cNvPr>
          <p:cNvSpPr>
            <a:spLocks noGrp="1"/>
          </p:cNvSpPr>
          <p:nvPr>
            <p:ph type="title"/>
          </p:nvPr>
        </p:nvSpPr>
        <p:spPr>
          <a:xfrm>
            <a:off x="474785" y="365919"/>
            <a:ext cx="8229600" cy="1143000"/>
          </a:xfrm>
        </p:spPr>
        <p:txBody>
          <a:bodyPr>
            <a:normAutofit fontScale="90000"/>
          </a:bodyPr>
          <a:lstStyle/>
          <a:p>
            <a:r>
              <a:rPr lang="en-CA" sz="4900" dirty="0"/>
              <a:t>Trade-offs and Constraints (2)</a:t>
            </a:r>
            <a:br>
              <a:rPr lang="en-CA" dirty="0"/>
            </a:br>
            <a:endParaRPr lang="en-US" dirty="0"/>
          </a:p>
        </p:txBody>
      </p:sp>
      <p:sp>
        <p:nvSpPr>
          <p:cNvPr id="3" name="Content Placeholder 2">
            <a:extLst>
              <a:ext uri="{FF2B5EF4-FFF2-40B4-BE49-F238E27FC236}">
                <a16:creationId xmlns:a16="http://schemas.microsoft.com/office/drawing/2014/main" id="{7FFE9C57-D998-3246-B147-3A2006C99C18}"/>
              </a:ext>
            </a:extLst>
          </p:cNvPr>
          <p:cNvSpPr>
            <a:spLocks noGrp="1"/>
          </p:cNvSpPr>
          <p:nvPr>
            <p:ph idx="1"/>
          </p:nvPr>
        </p:nvSpPr>
        <p:spPr>
          <a:xfrm>
            <a:off x="457200" y="1340018"/>
            <a:ext cx="8229600" cy="5060782"/>
          </a:xfrm>
        </p:spPr>
        <p:txBody>
          <a:bodyPr>
            <a:noAutofit/>
          </a:bodyPr>
          <a:lstStyle/>
          <a:p>
            <a:pPr marL="0" indent="0">
              <a:buNone/>
            </a:pPr>
            <a:r>
              <a:rPr lang="en-CA" sz="2400" dirty="0"/>
              <a:t>When we make choices subject to constraints, it means we make decisions in the presence of </a:t>
            </a:r>
            <a:r>
              <a:rPr lang="en-CA" sz="2400" b="1" dirty="0"/>
              <a:t>scarcity</a:t>
            </a:r>
          </a:p>
          <a:p>
            <a:pPr marL="0" indent="0">
              <a:buNone/>
            </a:pPr>
            <a:r>
              <a:rPr lang="en-CA" sz="2400" b="1" dirty="0"/>
              <a:t>Options:</a:t>
            </a:r>
          </a:p>
          <a:p>
            <a:pPr lvl="1">
              <a:buFont typeface="Arial" panose="020B0604020202020204" pitchFamily="34" charset="0"/>
              <a:buChar char="•"/>
            </a:pPr>
            <a:r>
              <a:rPr lang="en-CA" sz="2400" dirty="0"/>
              <a:t>Sleep, work, study, food, shelter, transportation, entertainment, etc. </a:t>
            </a:r>
          </a:p>
          <a:p>
            <a:pPr marL="0" indent="0">
              <a:buNone/>
            </a:pPr>
            <a:r>
              <a:rPr lang="en-US" sz="2400" b="1" dirty="0"/>
              <a:t>Limitations:</a:t>
            </a:r>
          </a:p>
          <a:p>
            <a:pPr lvl="1">
              <a:buFont typeface="Arial" panose="020B0604020202020204" pitchFamily="34" charset="0"/>
              <a:buChar char="•"/>
            </a:pPr>
            <a:r>
              <a:rPr lang="en-US" sz="2400" dirty="0"/>
              <a:t>Time and income</a:t>
            </a:r>
          </a:p>
          <a:p>
            <a:pPr lvl="1">
              <a:buFont typeface="Arial" panose="020B0604020202020204" pitchFamily="34" charset="0"/>
              <a:buChar char="•"/>
            </a:pPr>
            <a:r>
              <a:rPr lang="en-US" sz="2400" dirty="0"/>
              <a:t>We cannot do all things all the time</a:t>
            </a:r>
          </a:p>
          <a:p>
            <a:pPr lvl="1">
              <a:buFont typeface="Arial" panose="020B0604020202020204" pitchFamily="34" charset="0"/>
              <a:buChar char="•"/>
            </a:pPr>
            <a:r>
              <a:rPr lang="en-US" sz="2400" dirty="0"/>
              <a:t>Many choices are routine and driven by necessity </a:t>
            </a:r>
          </a:p>
          <a:p>
            <a:pPr lvl="2"/>
            <a:r>
              <a:rPr lang="en-US" dirty="0"/>
              <a:t>You have to eat, sleep and you need a place to live</a:t>
            </a:r>
          </a:p>
          <a:p>
            <a:pPr lvl="2"/>
            <a:r>
              <a:rPr lang="en-US" dirty="0"/>
              <a:t>If you are a studen</a:t>
            </a:r>
            <a:r>
              <a:rPr lang="en-US" sz="2200" dirty="0"/>
              <a:t>t - you need to study, if you have a job - you need to work</a:t>
            </a:r>
          </a:p>
        </p:txBody>
      </p:sp>
      <p:sp>
        <p:nvSpPr>
          <p:cNvPr id="7" name="Rectangle 6">
            <a:extLst>
              <a:ext uri="{FF2B5EF4-FFF2-40B4-BE49-F238E27FC236}">
                <a16:creationId xmlns:a16="http://schemas.microsoft.com/office/drawing/2014/main" id="{FEE40AEC-5BF5-0C43-8987-07ED5B7CF1CC}"/>
              </a:ext>
            </a:extLst>
          </p:cNvPr>
          <p:cNvSpPr/>
          <p:nvPr/>
        </p:nvSpPr>
        <p:spPr>
          <a:xfrm>
            <a:off x="647700" y="1066800"/>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88E915E-820A-9743-B56A-47B98A3314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899" y="4540082"/>
            <a:ext cx="1066800" cy="977900"/>
          </a:xfrm>
          <a:prstGeom prst="rect">
            <a:avLst/>
          </a:prstGeom>
        </p:spPr>
      </p:pic>
      <p:pic>
        <p:nvPicPr>
          <p:cNvPr id="12" name="Picture 11">
            <a:extLst>
              <a:ext uri="{FF2B5EF4-FFF2-40B4-BE49-F238E27FC236}">
                <a16:creationId xmlns:a16="http://schemas.microsoft.com/office/drawing/2014/main" id="{021B38A4-B09D-5644-AC49-C5DA204303AD}"/>
              </a:ext>
            </a:extLst>
          </p:cNvPr>
          <p:cNvPicPr>
            <a:picLocks noChangeAspect="1"/>
          </p:cNvPicPr>
          <p:nvPr/>
        </p:nvPicPr>
        <p:blipFill>
          <a:blip r:embed="rId4"/>
          <a:stretch>
            <a:fillRect/>
          </a:stretch>
        </p:blipFill>
        <p:spPr>
          <a:xfrm>
            <a:off x="7435362" y="3146303"/>
            <a:ext cx="1422400" cy="1422400"/>
          </a:xfrm>
          <a:prstGeom prst="rect">
            <a:avLst/>
          </a:prstGeom>
        </p:spPr>
      </p:pic>
    </p:spTree>
    <p:extLst>
      <p:ext uri="{BB962C8B-B14F-4D97-AF65-F5344CB8AC3E}">
        <p14:creationId xmlns:p14="http://schemas.microsoft.com/office/powerpoint/2010/main" val="3066445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fontScale="90000"/>
          </a:bodyPr>
          <a:lstStyle/>
          <a:p>
            <a:r>
              <a:rPr lang="en-CA" dirty="0"/>
              <a:t>The Case of Distorted Decision-Making</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lnSpcReduction="10000"/>
          </a:bodyPr>
          <a:lstStyle/>
          <a:p>
            <a:pPr marL="57150" indent="0">
              <a:buNone/>
            </a:pPr>
            <a:r>
              <a:rPr lang="en-CA" sz="2400" dirty="0"/>
              <a:t>In making decisions, it is important to account not only for what is </a:t>
            </a:r>
            <a:r>
              <a:rPr lang="en-CA" sz="2400" u="sng" dirty="0"/>
              <a:t>seen</a:t>
            </a:r>
            <a:r>
              <a:rPr lang="en-CA" sz="2400" dirty="0"/>
              <a:t>, but also what is </a:t>
            </a:r>
            <a:r>
              <a:rPr lang="en-CA" sz="2400" u="sng" dirty="0"/>
              <a:t>unseen</a:t>
            </a:r>
            <a:r>
              <a:rPr lang="en-CA" sz="2400" dirty="0"/>
              <a:t>.</a:t>
            </a:r>
          </a:p>
          <a:p>
            <a:pPr marL="57150" indent="0">
              <a:buNone/>
            </a:pPr>
            <a:endParaRPr lang="en-CA" sz="2400" dirty="0"/>
          </a:p>
          <a:p>
            <a:pPr marL="57150" indent="0">
              <a:buNone/>
            </a:pPr>
            <a:r>
              <a:rPr lang="en-CA" sz="2400" b="1" dirty="0">
                <a:solidFill>
                  <a:schemeClr val="tx2">
                    <a:lumMod val="50000"/>
                  </a:schemeClr>
                </a:solidFill>
              </a:rPr>
              <a:t>For example, you are deciding to go to the movies:</a:t>
            </a:r>
          </a:p>
          <a:p>
            <a:pPr marL="57150" indent="0">
              <a:buNone/>
            </a:pPr>
            <a:r>
              <a:rPr lang="en-CA" sz="2400" dirty="0">
                <a:solidFill>
                  <a:schemeClr val="tx2"/>
                </a:solidFill>
              </a:rPr>
              <a:t>What is seen in this decisions? </a:t>
            </a:r>
          </a:p>
          <a:p>
            <a:pPr marL="800100" lvl="1"/>
            <a:r>
              <a:rPr lang="en-CA" sz="2000" dirty="0"/>
              <a:t>Expenses you will incur for buying a movie ticket/popcorn, </a:t>
            </a:r>
            <a:r>
              <a:rPr lang="en-CA" sz="2000" dirty="0" err="1"/>
              <a:t>etc</a:t>
            </a:r>
            <a:endParaRPr lang="en-CA" sz="2000" dirty="0"/>
          </a:p>
          <a:p>
            <a:pPr marL="800100" lvl="1"/>
            <a:r>
              <a:rPr lang="en-CA" sz="2000" dirty="0"/>
              <a:t>The time you commit to this choice of leisure</a:t>
            </a:r>
          </a:p>
          <a:p>
            <a:pPr marL="800100" lvl="1"/>
            <a:r>
              <a:rPr lang="en-CA" sz="2000" dirty="0"/>
              <a:t>Anything else?</a:t>
            </a:r>
          </a:p>
          <a:p>
            <a:pPr marL="57150" indent="0">
              <a:buNone/>
            </a:pPr>
            <a:r>
              <a:rPr lang="en-CA" sz="2400" dirty="0">
                <a:solidFill>
                  <a:schemeClr val="tx2"/>
                </a:solidFill>
              </a:rPr>
              <a:t>What is unseen in this decision?</a:t>
            </a:r>
          </a:p>
          <a:p>
            <a:pPr marL="800100" lvl="1"/>
            <a:r>
              <a:rPr lang="en-CA" sz="2000" dirty="0"/>
              <a:t>The risk of getting into a car accident when driving to/from movies</a:t>
            </a:r>
          </a:p>
          <a:p>
            <a:pPr marL="800100" lvl="1"/>
            <a:r>
              <a:rPr lang="en-CA" sz="2000" dirty="0"/>
              <a:t>The risk of catching a virus at a movie theatre</a:t>
            </a:r>
          </a:p>
          <a:p>
            <a:pPr marL="800100" lvl="1"/>
            <a:r>
              <a:rPr lang="en-CA" sz="2000" dirty="0"/>
              <a:t>Anything else?</a:t>
            </a:r>
          </a:p>
          <a:p>
            <a:pPr marL="57150" indent="0">
              <a:buNone/>
            </a:pPr>
            <a:endParaRPr lang="en-CA" sz="2400" dirty="0"/>
          </a:p>
          <a:p>
            <a:pPr marL="800100" lvl="1"/>
            <a:endParaRPr lang="en-CA" sz="2000" dirty="0"/>
          </a:p>
          <a:p>
            <a:pPr marL="57150" indent="0">
              <a:buNone/>
            </a:pPr>
            <a:endParaRPr lang="en-CA" sz="2400" i="1" dirty="0"/>
          </a:p>
          <a:p>
            <a:pPr marL="57150" indent="0">
              <a:buNone/>
            </a:pPr>
            <a:endParaRPr lang="en-US" sz="2400" i="1"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380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More on Decisions</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Autofit/>
          </a:bodyPr>
          <a:lstStyle/>
          <a:p>
            <a:pPr marL="400050">
              <a:buFont typeface="Wingdings" panose="05000000000000000000" pitchFamily="2" charset="2"/>
              <a:buChar char="Ø"/>
            </a:pPr>
            <a:r>
              <a:rPr lang="en-CA" sz="2400" dirty="0"/>
              <a:t>Consider a simple example:</a:t>
            </a:r>
          </a:p>
          <a:p>
            <a:pPr marL="800100" lvl="1">
              <a:buFont typeface="Courier New" panose="02070309020205020404" pitchFamily="49" charset="0"/>
              <a:buChar char="o"/>
            </a:pPr>
            <a:r>
              <a:rPr lang="en-CA" sz="2400" dirty="0"/>
              <a:t>You love chocolate and your favourite chocolate candy is Lindt’s chocolate truffles</a:t>
            </a:r>
          </a:p>
          <a:p>
            <a:pPr marL="800100" lvl="1">
              <a:buFont typeface="Courier New" panose="02070309020205020404" pitchFamily="49" charset="0"/>
              <a:buChar char="o"/>
            </a:pPr>
            <a:r>
              <a:rPr lang="en-CA" sz="2400" dirty="0"/>
              <a:t>You devour the first three truffles</a:t>
            </a:r>
          </a:p>
          <a:p>
            <a:pPr marL="800100" lvl="1">
              <a:buFont typeface="Courier New" panose="02070309020205020404" pitchFamily="49" charset="0"/>
              <a:buChar char="o"/>
            </a:pPr>
            <a:r>
              <a:rPr lang="en-US" sz="2400" dirty="0"/>
              <a:t>Would you like a 4</a:t>
            </a:r>
            <a:r>
              <a:rPr lang="en-US" sz="2400" baseline="30000" dirty="0"/>
              <a:t>th</a:t>
            </a:r>
            <a:r>
              <a:rPr lang="en-US" sz="2400" dirty="0"/>
              <a:t> truffle? Maybe yes</a:t>
            </a:r>
          </a:p>
          <a:p>
            <a:pPr marL="800100" lvl="1">
              <a:buFont typeface="Courier New" panose="02070309020205020404" pitchFamily="49" charset="0"/>
              <a:buChar char="o"/>
            </a:pPr>
            <a:r>
              <a:rPr lang="en-US" sz="2400" dirty="0"/>
              <a:t>The question is how will you feel after eating the 4</a:t>
            </a:r>
            <a:r>
              <a:rPr lang="en-US" sz="2400" baseline="30000" dirty="0"/>
              <a:t>th</a:t>
            </a:r>
            <a:r>
              <a:rPr lang="en-US" sz="2400" dirty="0"/>
              <a:t> one. Will you feel just like you felt after the first one or different?</a:t>
            </a:r>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indt Truffle Chocolate Cupcakes - Mel and Boys Kitchen">
            <a:extLst>
              <a:ext uri="{FF2B5EF4-FFF2-40B4-BE49-F238E27FC236}">
                <a16:creationId xmlns:a16="http://schemas.microsoft.com/office/drawing/2014/main" id="{20889998-11FE-4905-B173-511A0D8D8F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606093"/>
            <a:ext cx="2209800" cy="1531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84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More on Decisions</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a:bodyPr>
          <a:lstStyle/>
          <a:p>
            <a:pPr marL="514350" indent="-457200"/>
            <a:r>
              <a:rPr lang="en-US" sz="2800" dirty="0"/>
              <a:t>Should I eat another truffle, should I drink another glass of wine, should I watch another episode?</a:t>
            </a:r>
          </a:p>
          <a:p>
            <a:pPr marL="514350" indent="-457200"/>
            <a:r>
              <a:rPr lang="en-US" sz="2800" dirty="0"/>
              <a:t>What is in common about these decisions?</a:t>
            </a:r>
          </a:p>
          <a:p>
            <a:pPr marL="57150" indent="0">
              <a:buNone/>
            </a:pPr>
            <a:endParaRPr lang="en-US" sz="2800" dirty="0"/>
          </a:p>
          <a:p>
            <a:pPr marL="914400" lvl="1" indent="-457200">
              <a:buFont typeface="Wingdings" panose="05000000000000000000" pitchFamily="2" charset="2"/>
              <a:buChar char="v"/>
            </a:pPr>
            <a:r>
              <a:rPr lang="en-US" dirty="0">
                <a:solidFill>
                  <a:schemeClr val="tx2"/>
                </a:solidFill>
              </a:rPr>
              <a:t>These are all decisions on the margin</a:t>
            </a:r>
          </a:p>
          <a:p>
            <a:pPr marL="57150" indent="0">
              <a:buNone/>
            </a:pPr>
            <a:endParaRPr lang="en-US" sz="2400" i="1"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104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Total Utility</a:t>
            </a:r>
            <a:endParaRPr lang="en-US" dirty="0"/>
          </a:p>
        </p:txBody>
      </p:sp>
      <p:sp>
        <p:nvSpPr>
          <p:cNvPr id="3" name="Content Placeholder 2">
            <a:extLst>
              <a:ext uri="{FF2B5EF4-FFF2-40B4-BE49-F238E27FC236}">
                <a16:creationId xmlns:a16="http://schemas.microsoft.com/office/drawing/2014/main" id="{1D83E3F3-5ABF-F142-B3ED-623199FC5A78}"/>
              </a:ext>
            </a:extLst>
          </p:cNvPr>
          <p:cNvSpPr>
            <a:spLocks noGrp="1"/>
          </p:cNvSpPr>
          <p:nvPr>
            <p:ph idx="1"/>
          </p:nvPr>
        </p:nvSpPr>
        <p:spPr/>
        <p:txBody>
          <a:bodyPr>
            <a:normAutofit/>
          </a:bodyPr>
          <a:lstStyle/>
          <a:p>
            <a:pPr marL="57150" indent="0">
              <a:buNone/>
            </a:pPr>
            <a:r>
              <a:rPr lang="en-CA" sz="2800" i="1" dirty="0"/>
              <a:t>Each time you eat a truffle your satisfaction increases. At first, your satisfaction rises steadily because you are hungry for the truffles. As you eat more, your total utility continues to rise, but at a slower pace. It plateaus when you reach full satisfaction – you are no longer hungry for the truffles.</a:t>
            </a:r>
            <a:endParaRPr lang="en-US" sz="2800" i="1" dirty="0"/>
          </a:p>
        </p:txBody>
      </p:sp>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003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8314-7659-EC47-B2B2-45295E771D82}"/>
              </a:ext>
            </a:extLst>
          </p:cNvPr>
          <p:cNvSpPr>
            <a:spLocks noGrp="1"/>
          </p:cNvSpPr>
          <p:nvPr>
            <p:ph type="title"/>
          </p:nvPr>
        </p:nvSpPr>
        <p:spPr/>
        <p:txBody>
          <a:bodyPr>
            <a:normAutofit/>
          </a:bodyPr>
          <a:lstStyle/>
          <a:p>
            <a:r>
              <a:rPr lang="en-CA" dirty="0"/>
              <a:t>Total Utility of Chocolate Truffles</a:t>
            </a:r>
            <a:endParaRPr lang="en-US" dirty="0"/>
          </a:p>
        </p:txBody>
      </p:sp>
      <p:pic>
        <p:nvPicPr>
          <p:cNvPr id="8" name="Content Placeholder 7">
            <a:extLst>
              <a:ext uri="{FF2B5EF4-FFF2-40B4-BE49-F238E27FC236}">
                <a16:creationId xmlns:a16="http://schemas.microsoft.com/office/drawing/2014/main" id="{8027911F-2ADC-427C-8193-48B2C6F84939}"/>
              </a:ext>
            </a:extLst>
          </p:cNvPr>
          <p:cNvPicPr>
            <a:picLocks noGrp="1" noChangeAspect="1"/>
          </p:cNvPicPr>
          <p:nvPr>
            <p:ph idx="1"/>
          </p:nvPr>
        </p:nvPicPr>
        <p:blipFill>
          <a:blip r:embed="rId3"/>
          <a:stretch>
            <a:fillRect/>
          </a:stretch>
        </p:blipFill>
        <p:spPr>
          <a:xfrm>
            <a:off x="1219200" y="1600199"/>
            <a:ext cx="6934200" cy="4523385"/>
          </a:xfrm>
        </p:spPr>
      </p:pic>
      <p:sp>
        <p:nvSpPr>
          <p:cNvPr id="4" name="Rectangle 3">
            <a:extLst>
              <a:ext uri="{FF2B5EF4-FFF2-40B4-BE49-F238E27FC236}">
                <a16:creationId xmlns:a16="http://schemas.microsoft.com/office/drawing/2014/main" id="{8BFF3E91-E5C6-554D-9684-CB488FC34753}"/>
              </a:ext>
            </a:extLst>
          </p:cNvPr>
          <p:cNvSpPr/>
          <p:nvPr/>
        </p:nvSpPr>
        <p:spPr>
          <a:xfrm>
            <a:off x="647700" y="1371919"/>
            <a:ext cx="7848599" cy="457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7943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4439</TotalTime>
  <Words>986</Words>
  <Application>Microsoft Office PowerPoint</Application>
  <PresentationFormat>On-screen Show (4:3)</PresentationFormat>
  <Paragraphs>96</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Courier New</vt:lpstr>
      <vt:lpstr>Wingdings</vt:lpstr>
      <vt:lpstr>Office Theme</vt:lpstr>
      <vt:lpstr>Part 1: Decision Making by Consumers</vt:lpstr>
      <vt:lpstr>An Economics Perspective on Decisions</vt:lpstr>
      <vt:lpstr>Trade-offs and Constraints (1)</vt:lpstr>
      <vt:lpstr>Trade-offs and Constraints (2) </vt:lpstr>
      <vt:lpstr>The Case of Distorted Decision-Making</vt:lpstr>
      <vt:lpstr>More on Decisions</vt:lpstr>
      <vt:lpstr>More on Decisions</vt:lpstr>
      <vt:lpstr>Total Utility</vt:lpstr>
      <vt:lpstr>Total Utility of Chocolate Truffles</vt:lpstr>
      <vt:lpstr>Marginal Utility</vt:lpstr>
      <vt:lpstr>Marginal Utility of Chocolate Truffles</vt:lpstr>
      <vt:lpstr>Diminishing Marginal Utility</vt:lpstr>
      <vt:lpstr>Textbook Example: Jazz and Skiing</vt:lpstr>
      <vt:lpstr>Learning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JSGS 802: Public Finance</dc:title>
  <dc:creator>Yev Khovrenkov</dc:creator>
  <cp:lastModifiedBy>Iryna Khovrenkov</cp:lastModifiedBy>
  <cp:revision>117</cp:revision>
  <dcterms:created xsi:type="dcterms:W3CDTF">2019-01-09T22:31:09Z</dcterms:created>
  <dcterms:modified xsi:type="dcterms:W3CDTF">2021-09-03T15:39:54Z</dcterms:modified>
</cp:coreProperties>
</file>