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1" r:id="rId1"/>
  </p:sldMasterIdLst>
  <p:notesMasterIdLst>
    <p:notesMasterId r:id="rId19"/>
  </p:notesMasterIdLst>
  <p:handoutMasterIdLst>
    <p:handoutMasterId r:id="rId20"/>
  </p:handoutMasterIdLst>
  <p:sldIdLst>
    <p:sldId id="558" r:id="rId2"/>
    <p:sldId id="587" r:id="rId3"/>
    <p:sldId id="559" r:id="rId4"/>
    <p:sldId id="589" r:id="rId5"/>
    <p:sldId id="561" r:id="rId6"/>
    <p:sldId id="595" r:id="rId7"/>
    <p:sldId id="609" r:id="rId8"/>
    <p:sldId id="608" r:id="rId9"/>
    <p:sldId id="597" r:id="rId10"/>
    <p:sldId id="598" r:id="rId11"/>
    <p:sldId id="605" r:id="rId12"/>
    <p:sldId id="613" r:id="rId13"/>
    <p:sldId id="610" r:id="rId14"/>
    <p:sldId id="614" r:id="rId15"/>
    <p:sldId id="566" r:id="rId16"/>
    <p:sldId id="615" r:id="rId17"/>
    <p:sldId id="586" r:id="rId1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56"/>
    <p:restoredTop sz="76279" autoAdjust="0"/>
  </p:normalViewPr>
  <p:slideViewPr>
    <p:cSldViewPr>
      <p:cViewPr varScale="1">
        <p:scale>
          <a:sx n="80" d="100"/>
          <a:sy n="80" d="100"/>
        </p:scale>
        <p:origin x="954" y="5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yna Khovrenkov" userId="28491d1e7377bb81" providerId="LiveId" clId="{A588A523-7FBB-4702-89B9-8D9CE24674FC}"/>
    <pc:docChg chg="modSld">
      <pc:chgData name="Iryna Khovrenkov" userId="28491d1e7377bb81" providerId="LiveId" clId="{A588A523-7FBB-4702-89B9-8D9CE24674FC}" dt="2021-05-03T17:10:07.233" v="57" actId="6549"/>
      <pc:docMkLst>
        <pc:docMk/>
      </pc:docMkLst>
      <pc:sldChg chg="modSp mod">
        <pc:chgData name="Iryna Khovrenkov" userId="28491d1e7377bb81" providerId="LiveId" clId="{A588A523-7FBB-4702-89B9-8D9CE24674FC}" dt="2021-05-03T17:09:55.893" v="40" actId="20577"/>
        <pc:sldMkLst>
          <pc:docMk/>
          <pc:sldMk cId="321872712" sldId="558"/>
        </pc:sldMkLst>
        <pc:spChg chg="mod">
          <ac:chgData name="Iryna Khovrenkov" userId="28491d1e7377bb81" providerId="LiveId" clId="{A588A523-7FBB-4702-89B9-8D9CE24674FC}" dt="2021-05-03T17:09:55.893" v="40" actId="20577"/>
          <ac:spMkLst>
            <pc:docMk/>
            <pc:sldMk cId="321872712" sldId="558"/>
            <ac:spMk id="2" creationId="{F855DEEA-A64A-4576-8C1A-0DDF577C7735}"/>
          </ac:spMkLst>
        </pc:spChg>
      </pc:sldChg>
      <pc:sldChg chg="modSp mod">
        <pc:chgData name="Iryna Khovrenkov" userId="28491d1e7377bb81" providerId="LiveId" clId="{A588A523-7FBB-4702-89B9-8D9CE24674FC}" dt="2021-05-03T17:10:07.233" v="57" actId="6549"/>
        <pc:sldMkLst>
          <pc:docMk/>
          <pc:sldMk cId="179784359" sldId="587"/>
        </pc:sldMkLst>
        <pc:spChg chg="mod">
          <ac:chgData name="Iryna Khovrenkov" userId="28491d1e7377bb81" providerId="LiveId" clId="{A588A523-7FBB-4702-89B9-8D9CE24674FC}" dt="2021-05-03T17:10:07.233" v="57" actId="6549"/>
          <ac:spMkLst>
            <pc:docMk/>
            <pc:sldMk cId="179784359" sldId="587"/>
            <ac:spMk id="3" creationId="{97804613-BC46-9A42-AC5F-B4B6FFE9958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3F41BDF-069C-4170-B67E-75A5650E1522}" type="datetimeFigureOut">
              <a:rPr lang="en-CA" smtClean="0"/>
              <a:t>2021-05-03</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4E0EF04-A156-4E33-914C-6B7A3F078C64}" type="slidenum">
              <a:rPr lang="en-CA" smtClean="0"/>
              <a:t>‹#›</a:t>
            </a:fld>
            <a:endParaRPr lang="en-CA"/>
          </a:p>
        </p:txBody>
      </p:sp>
    </p:spTree>
    <p:extLst>
      <p:ext uri="{BB962C8B-B14F-4D97-AF65-F5344CB8AC3E}">
        <p14:creationId xmlns:p14="http://schemas.microsoft.com/office/powerpoint/2010/main" val="2511653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Calibri" charset="0"/>
                <a:ea typeface="ＭＳ Ｐゴシック" charset="0"/>
                <a:cs typeface="Arial" charset="0"/>
              </a:defRPr>
            </a:lvl1pPr>
          </a:lstStyle>
          <a:p>
            <a:pPr>
              <a:defRPr/>
            </a:pPr>
            <a:endParaRPr lang="en-US"/>
          </a:p>
        </p:txBody>
      </p:sp>
      <p:sp>
        <p:nvSpPr>
          <p:cNvPr id="2662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Calibri" pitchFamily="34" charset="0"/>
                <a:cs typeface="Arial" pitchFamily="34" charset="0"/>
              </a:defRPr>
            </a:lvl1pPr>
          </a:lstStyle>
          <a:p>
            <a:fld id="{C111B49B-7A93-4861-A7CA-B29EE623D260}" type="datetime1">
              <a:rPr lang="en-US"/>
              <a:pPr/>
              <a:t>5/3/2021</a:t>
            </a:fld>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Calibri" charset="0"/>
                <a:ea typeface="ＭＳ Ｐゴシック" charset="0"/>
                <a:cs typeface="Arial" charset="0"/>
              </a:defRPr>
            </a:lvl1pPr>
          </a:lstStyle>
          <a:p>
            <a:pPr>
              <a:defRPr/>
            </a:pPr>
            <a:endParaRPr lang="en-US"/>
          </a:p>
        </p:txBody>
      </p:sp>
      <p:sp>
        <p:nvSpPr>
          <p:cNvPr id="2663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Calibri" pitchFamily="34" charset="0"/>
                <a:cs typeface="Arial" pitchFamily="34" charset="0"/>
              </a:defRPr>
            </a:lvl1pPr>
          </a:lstStyle>
          <a:p>
            <a:fld id="{46716DA5-74AE-4293-8926-4C78F2371B69}" type="slidenum">
              <a:rPr lang="en-US"/>
              <a:pPr/>
              <a:t>‹#›</a:t>
            </a:fld>
            <a:endParaRPr lang="en-US"/>
          </a:p>
        </p:txBody>
      </p:sp>
    </p:spTree>
    <p:extLst>
      <p:ext uri="{BB962C8B-B14F-4D97-AF65-F5344CB8AC3E}">
        <p14:creationId xmlns:p14="http://schemas.microsoft.com/office/powerpoint/2010/main" val="13663675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Calibri" pitchFamily="34" charset="0"/>
        <a:ea typeface="ヒラギノ角ゴ Pro W3" charset="-128"/>
        <a:cs typeface="ヒラギノ角ゴ Pro W3" charset="0"/>
      </a:defRPr>
    </a:lvl2pPr>
    <a:lvl3pPr marL="914400" algn="l" rtl="0" eaLnBrk="0" fontAlgn="base" hangingPunct="0">
      <a:spcBef>
        <a:spcPct val="30000"/>
      </a:spcBef>
      <a:spcAft>
        <a:spcPct val="0"/>
      </a:spcAft>
      <a:defRPr sz="1200" kern="1200">
        <a:solidFill>
          <a:schemeClr val="tx1"/>
        </a:solidFill>
        <a:latin typeface="Calibri" pitchFamily="34" charset="0"/>
        <a:ea typeface="ヒラギノ角ゴ Pro W3" charset="-128"/>
        <a:cs typeface="ヒラギノ角ゴ Pro W3" charset="0"/>
      </a:defRPr>
    </a:lvl3pPr>
    <a:lvl4pPr marL="1371600" algn="l" rtl="0" eaLnBrk="0" fontAlgn="base" hangingPunct="0">
      <a:spcBef>
        <a:spcPct val="30000"/>
      </a:spcBef>
      <a:spcAft>
        <a:spcPct val="0"/>
      </a:spcAft>
      <a:defRPr sz="1200" kern="1200">
        <a:solidFill>
          <a:schemeClr val="tx1"/>
        </a:solidFill>
        <a:latin typeface="Calibri" pitchFamily="34" charset="0"/>
        <a:ea typeface="ヒラギノ角ゴ Pro W3"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Calibri" pitchFamily="34" charset="0"/>
        <a:ea typeface="ヒラギノ角ゴ Pro W3"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16DA5-74AE-4293-8926-4C78F2371B69}" type="slidenum">
              <a:rPr lang="en-US" smtClean="0"/>
              <a:pPr/>
              <a:t>4</a:t>
            </a:fld>
            <a:endParaRPr lang="en-US"/>
          </a:p>
        </p:txBody>
      </p:sp>
    </p:spTree>
    <p:extLst>
      <p:ext uri="{BB962C8B-B14F-4D97-AF65-F5344CB8AC3E}">
        <p14:creationId xmlns:p14="http://schemas.microsoft.com/office/powerpoint/2010/main" val="2668881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dirty="0"/>
          </a:p>
          <a:p>
            <a:pPr marL="0" indent="0">
              <a:buNone/>
            </a:pPr>
            <a:r>
              <a:rPr lang="en-US" sz="1200" dirty="0"/>
              <a:t>Referring back to the Neal example, we make a few assumptions:</a:t>
            </a:r>
          </a:p>
          <a:p>
            <a:pPr marL="457200" indent="-457200">
              <a:buFont typeface="+mj-lt"/>
              <a:buAutoNum type="arabicPeriod"/>
            </a:pPr>
            <a:r>
              <a:rPr lang="en-US" sz="1100" dirty="0"/>
              <a:t>His spending is allocated between only two activities: visits to Whistler and the jazz club.</a:t>
            </a:r>
          </a:p>
          <a:p>
            <a:pPr marL="457200" indent="-457200">
              <a:buFont typeface="+mj-lt"/>
              <a:buAutoNum type="arabicPeriod"/>
            </a:pPr>
            <a:r>
              <a:rPr lang="en-US" sz="1100" dirty="0"/>
              <a:t>He will exactly exhaust his entire budget on these two activities.</a:t>
            </a:r>
          </a:p>
          <a:p>
            <a:pPr marL="0" indent="0">
              <a:buNone/>
            </a:pPr>
            <a:endParaRPr lang="en-US" sz="1100" dirty="0"/>
          </a:p>
          <a:p>
            <a:pPr marL="0" indent="0">
              <a:buNone/>
            </a:pPr>
            <a:r>
              <a:rPr lang="en-US" sz="1200" dirty="0"/>
              <a:t>We can think of his combination of spending as </a:t>
            </a:r>
            <a:r>
              <a:rPr lang="en-US" sz="1200" i="1" dirty="0"/>
              <a:t>one point </a:t>
            </a:r>
            <a:r>
              <a:rPr lang="en-US" sz="1200" dirty="0"/>
              <a:t>on the demand curve, where the “other things kept constant” are the price of jazz, price of snowboarding pass, his income, and his tastes.</a:t>
            </a:r>
          </a:p>
          <a:p>
            <a:endParaRPr lang="en-CA" sz="1200" kern="1200" dirty="0">
              <a:solidFill>
                <a:schemeClr val="tx1"/>
              </a:solidFill>
              <a:effectLst/>
              <a:latin typeface="Calibri" pitchFamily="34" charset="0"/>
              <a:ea typeface="ヒラギノ角ゴ Pro W3" charset="-128"/>
              <a:cs typeface="ヒラギノ角ゴ Pro W3" charset="-128"/>
            </a:endParaRPr>
          </a:p>
          <a:p>
            <a:pPr marL="0" indent="0">
              <a:buNone/>
            </a:pPr>
            <a:r>
              <a:rPr lang="en-US" sz="1400" dirty="0"/>
              <a:t>Suppose the price of a lift ticket increases: </a:t>
            </a:r>
          </a:p>
          <a:p>
            <a:r>
              <a:rPr lang="en-US" sz="1200" dirty="0"/>
              <a:t>The marginal utility per dollar associated with each visit to Whistler changes. As a result, a new allocation of his budget between the two goods will be determined in order to maximize his utility. </a:t>
            </a:r>
          </a:p>
          <a:p>
            <a:r>
              <a:rPr lang="en-US" sz="1200" dirty="0"/>
              <a:t>In this case, Neal will reduce his visits to Whistler and allocate more of his budget to jazz club visits, reflecting a new point on the demand curve.</a:t>
            </a:r>
          </a:p>
          <a:p>
            <a:pPr marL="0" indent="0">
              <a:buNone/>
            </a:pPr>
            <a:endParaRPr lang="en-US" sz="1050" dirty="0"/>
          </a:p>
          <a:p>
            <a:pPr marL="0" indent="0">
              <a:buNone/>
            </a:pPr>
            <a:r>
              <a:rPr lang="en-US" sz="1400" dirty="0"/>
              <a:t>Suppose the price of a lift ticket decreases: </a:t>
            </a:r>
          </a:p>
          <a:p>
            <a:r>
              <a:rPr lang="en-US" sz="1200" dirty="0"/>
              <a:t>Again, Neal will reallocate his budget to maximize utility. This time, he will increase his visits to the mountain and reduce his visits to the jazz club, establishing a new point on the demand curve. </a:t>
            </a:r>
          </a:p>
          <a:p>
            <a:endParaRPr lang="en-US" sz="1200" dirty="0"/>
          </a:p>
        </p:txBody>
      </p:sp>
      <p:sp>
        <p:nvSpPr>
          <p:cNvPr id="4" name="Slide Number Placeholder 3"/>
          <p:cNvSpPr>
            <a:spLocks noGrp="1"/>
          </p:cNvSpPr>
          <p:nvPr>
            <p:ph type="sldNum" sz="quarter" idx="5"/>
          </p:nvPr>
        </p:nvSpPr>
        <p:spPr/>
        <p:txBody>
          <a:bodyPr/>
          <a:lstStyle/>
          <a:p>
            <a:fld id="{46716DA5-74AE-4293-8926-4C78F2371B69}" type="slidenum">
              <a:rPr lang="en-US" smtClean="0"/>
              <a:pPr/>
              <a:t>14</a:t>
            </a:fld>
            <a:endParaRPr lang="en-US"/>
          </a:p>
        </p:txBody>
      </p:sp>
    </p:spTree>
    <p:extLst>
      <p:ext uri="{BB962C8B-B14F-4D97-AF65-F5344CB8AC3E}">
        <p14:creationId xmlns:p14="http://schemas.microsoft.com/office/powerpoint/2010/main" val="4066116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dirty="0"/>
              <a:t>This graph is adopted from Figure 6.5: Utility to demand (pg.133) in the Principles of Microeconomics 2017 Edition</a:t>
            </a:r>
          </a:p>
          <a:p>
            <a:endParaRPr lang="en-US" dirty="0"/>
          </a:p>
        </p:txBody>
      </p:sp>
      <p:sp>
        <p:nvSpPr>
          <p:cNvPr id="4" name="Slide Number Placeholder 3"/>
          <p:cNvSpPr>
            <a:spLocks noGrp="1"/>
          </p:cNvSpPr>
          <p:nvPr>
            <p:ph type="sldNum" sz="quarter" idx="5"/>
          </p:nvPr>
        </p:nvSpPr>
        <p:spPr/>
        <p:txBody>
          <a:bodyPr/>
          <a:lstStyle/>
          <a:p>
            <a:fld id="{46716DA5-74AE-4293-8926-4C78F2371B69}" type="slidenum">
              <a:rPr lang="en-US" smtClean="0"/>
              <a:pPr/>
              <a:t>15</a:t>
            </a:fld>
            <a:endParaRPr lang="en-US"/>
          </a:p>
        </p:txBody>
      </p:sp>
    </p:spTree>
    <p:extLst>
      <p:ext uri="{BB962C8B-B14F-4D97-AF65-F5344CB8AC3E}">
        <p14:creationId xmlns:p14="http://schemas.microsoft.com/office/powerpoint/2010/main" val="3618643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16DA5-74AE-4293-8926-4C78F2371B69}" type="slidenum">
              <a:rPr lang="en-US" smtClean="0"/>
              <a:pPr/>
              <a:t>16</a:t>
            </a:fld>
            <a:endParaRPr lang="en-US"/>
          </a:p>
        </p:txBody>
      </p:sp>
    </p:spTree>
    <p:extLst>
      <p:ext uri="{BB962C8B-B14F-4D97-AF65-F5344CB8AC3E}">
        <p14:creationId xmlns:p14="http://schemas.microsoft.com/office/powerpoint/2010/main" val="1308838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16DA5-74AE-4293-8926-4C78F2371B69}" type="slidenum">
              <a:rPr lang="en-US" smtClean="0"/>
              <a:pPr/>
              <a:t>5</a:t>
            </a:fld>
            <a:endParaRPr lang="en-US"/>
          </a:p>
        </p:txBody>
      </p:sp>
    </p:spTree>
    <p:extLst>
      <p:ext uri="{BB962C8B-B14F-4D97-AF65-F5344CB8AC3E}">
        <p14:creationId xmlns:p14="http://schemas.microsoft.com/office/powerpoint/2010/main" val="1219042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graph is adopted from Figure 6.8: Indifference Curves (pg.138) in the Principles of Microeconomics 2017 Edition</a:t>
            </a:r>
          </a:p>
          <a:p>
            <a:endParaRPr lang="en-CA" dirty="0"/>
          </a:p>
          <a:p>
            <a:pPr marL="0" indent="0">
              <a:buNone/>
            </a:pPr>
            <a:r>
              <a:rPr lang="en-US" sz="1400" dirty="0"/>
              <a:t>An </a:t>
            </a:r>
            <a:r>
              <a:rPr lang="en-US" sz="1400" b="1" dirty="0"/>
              <a:t>indifference curve</a:t>
            </a:r>
            <a:r>
              <a:rPr lang="en-US" sz="1400" dirty="0"/>
              <a:t> defines combinations of goods and services that yield the same level of satisfaction to the consumer.</a:t>
            </a:r>
          </a:p>
          <a:p>
            <a:r>
              <a:rPr lang="en-US" sz="1200" dirty="0"/>
              <a:t>The slope of the indifference curve is the marginal rate of substitution (MRS) and defines the number of units of the good on the vertical axis that the individual will trade for one unit of the good on the horizontal axis.</a:t>
            </a:r>
          </a:p>
          <a:p>
            <a:r>
              <a:rPr lang="en-US" sz="1200" dirty="0"/>
              <a:t>The MRS decreases as we move right because the consumer values the good more highly when he has less of it.</a:t>
            </a:r>
          </a:p>
          <a:p>
            <a:pPr marL="0" indent="0">
              <a:buNone/>
            </a:pPr>
            <a:endParaRPr lang="en-US" sz="1200" dirty="0"/>
          </a:p>
          <a:p>
            <a:pPr marL="0" indent="0">
              <a:buNone/>
            </a:pPr>
            <a:r>
              <a:rPr lang="en-US" sz="1400" dirty="0"/>
              <a:t>An </a:t>
            </a:r>
            <a:r>
              <a:rPr lang="en-US" sz="1400" b="1" dirty="0"/>
              <a:t>indifference map</a:t>
            </a:r>
            <a:r>
              <a:rPr lang="en-US" sz="1400" dirty="0"/>
              <a:t> is a set of indifference curves, where curves further from the origin denote a higher level of satisfaction. </a:t>
            </a:r>
            <a:r>
              <a:rPr lang="en-US" sz="1600" dirty="0"/>
              <a:t>There are four properties of this map that help us understand why the indifference curves have their smooth convex shape:</a:t>
            </a:r>
          </a:p>
          <a:p>
            <a:pPr marL="0" indent="0">
              <a:buNone/>
            </a:pPr>
            <a:endParaRPr lang="en-US" sz="1400" dirty="0"/>
          </a:p>
          <a:p>
            <a:pPr marL="514350" indent="-514350">
              <a:buFont typeface="+mj-lt"/>
              <a:buAutoNum type="arabicPeriod"/>
            </a:pPr>
            <a:r>
              <a:rPr lang="en-CA" sz="1400" dirty="0"/>
              <a:t>Indifference curves further from the origin reflect higher levels of satisfaction.</a:t>
            </a:r>
          </a:p>
          <a:p>
            <a:pPr marL="514350" indent="-514350">
              <a:buFont typeface="+mj-lt"/>
              <a:buAutoNum type="arabicPeriod"/>
            </a:pPr>
            <a:r>
              <a:rPr lang="en-CA" sz="1400" dirty="0"/>
              <a:t>Indifference curves are negatively sloped. This reflects the fact that if a consumer gets more of one good she should have less of the other in order to remain indifferent between the two combinations.</a:t>
            </a:r>
          </a:p>
          <a:p>
            <a:pPr marL="514350" indent="-514350">
              <a:buFont typeface="+mj-lt"/>
              <a:buAutoNum type="arabicPeriod"/>
            </a:pPr>
            <a:r>
              <a:rPr lang="en-CA" sz="1400" dirty="0"/>
              <a:t>Indifference curves cannot intersect. If two curves were to intersect at a given point, then we would have two different levels of satisfaction being associated with the same commodity bundle—an impossibility.</a:t>
            </a:r>
          </a:p>
          <a:p>
            <a:pPr marL="514350" indent="-514350">
              <a:buFont typeface="+mj-lt"/>
              <a:buAutoNum type="arabicPeriod"/>
            </a:pPr>
            <a:r>
              <a:rPr lang="en-CA" sz="1400" dirty="0"/>
              <a:t>Indifference curves are convex when viewed from the origin, reflecting a diminishing marginal rate of substitution.</a:t>
            </a:r>
          </a:p>
          <a:p>
            <a:pPr marL="0" indent="0">
              <a:buNone/>
            </a:pPr>
            <a:endParaRPr lang="en-US" sz="1400" dirty="0"/>
          </a:p>
          <a:p>
            <a:endParaRPr lang="en-US" dirty="0"/>
          </a:p>
        </p:txBody>
      </p:sp>
      <p:sp>
        <p:nvSpPr>
          <p:cNvPr id="4" name="Slide Number Placeholder 3"/>
          <p:cNvSpPr>
            <a:spLocks noGrp="1"/>
          </p:cNvSpPr>
          <p:nvPr>
            <p:ph type="sldNum" sz="quarter" idx="5"/>
          </p:nvPr>
        </p:nvSpPr>
        <p:spPr/>
        <p:txBody>
          <a:bodyPr/>
          <a:lstStyle/>
          <a:p>
            <a:fld id="{46716DA5-74AE-4293-8926-4C78F2371B69}" type="slidenum">
              <a:rPr lang="en-US" smtClean="0"/>
              <a:pPr/>
              <a:t>6</a:t>
            </a:fld>
            <a:endParaRPr lang="en-US"/>
          </a:p>
        </p:txBody>
      </p:sp>
    </p:spTree>
    <p:extLst>
      <p:ext uri="{BB962C8B-B14F-4D97-AF65-F5344CB8AC3E}">
        <p14:creationId xmlns:p14="http://schemas.microsoft.com/office/powerpoint/2010/main" val="4284367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16DA5-74AE-4293-8926-4C78F2371B69}" type="slidenum">
              <a:rPr lang="en-US" smtClean="0"/>
              <a:pPr/>
              <a:t>7</a:t>
            </a:fld>
            <a:endParaRPr lang="en-US"/>
          </a:p>
        </p:txBody>
      </p:sp>
    </p:spTree>
    <p:extLst>
      <p:ext uri="{BB962C8B-B14F-4D97-AF65-F5344CB8AC3E}">
        <p14:creationId xmlns:p14="http://schemas.microsoft.com/office/powerpoint/2010/main" val="783903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16DA5-74AE-4293-8926-4C78F2371B69}" type="slidenum">
              <a:rPr lang="en-US" smtClean="0"/>
              <a:pPr/>
              <a:t>9</a:t>
            </a:fld>
            <a:endParaRPr lang="en-US"/>
          </a:p>
        </p:txBody>
      </p:sp>
    </p:spTree>
    <p:extLst>
      <p:ext uri="{BB962C8B-B14F-4D97-AF65-F5344CB8AC3E}">
        <p14:creationId xmlns:p14="http://schemas.microsoft.com/office/powerpoint/2010/main" val="1687720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This graph is adopted from Figure 6.6: Budget Line (pg.135) in the Principles of Microeconomics 2017 Edition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a:p>
            <a:pPr marL="0" indent="0">
              <a:buNone/>
            </a:pPr>
            <a:r>
              <a:rPr lang="en-US" sz="1400" dirty="0"/>
              <a:t>The budget constraint line shows where the amount of each good is consumed on the axes.</a:t>
            </a:r>
          </a:p>
          <a:p>
            <a:r>
              <a:rPr lang="en-US" sz="1200" dirty="0"/>
              <a:t>The x intercept represents Neal spending his full budget on jazz </a:t>
            </a:r>
          </a:p>
          <a:p>
            <a:r>
              <a:rPr lang="en-US" sz="1200" dirty="0"/>
              <a:t>The y intercept represents Neal spending his full budget on snowboarding</a:t>
            </a:r>
          </a:p>
          <a:p>
            <a:r>
              <a:rPr lang="en-US" sz="1200" dirty="0"/>
              <a:t>In addition to the affordable extremes. Neal can also afford many other bundles. The set of feasible, or </a:t>
            </a:r>
            <a:r>
              <a:rPr lang="en-US" sz="1200" b="1" dirty="0"/>
              <a:t>affordable,</a:t>
            </a:r>
            <a:r>
              <a:rPr lang="en-US" sz="1200" dirty="0"/>
              <a:t> combinations is bounded by the budget line.</a:t>
            </a:r>
          </a:p>
          <a:p>
            <a:endParaRPr lang="en-US" sz="1200" dirty="0"/>
          </a:p>
          <a:p>
            <a:pPr marL="0" indent="0">
              <a:buNone/>
            </a:pPr>
            <a:r>
              <a:rPr lang="en-US" sz="1400" dirty="0"/>
              <a:t>The slope of the budget line is informative:</a:t>
            </a:r>
          </a:p>
          <a:p>
            <a:r>
              <a:rPr lang="en-US" sz="1200" dirty="0"/>
              <a:t>It indicates how many snowboard visits must be sacrificed for one additional jazz visit.</a:t>
            </a:r>
          </a:p>
          <a:p>
            <a:r>
              <a:rPr lang="en-US" sz="1200" dirty="0"/>
              <a:t>It defines consumer </a:t>
            </a:r>
            <a:r>
              <a:rPr lang="en-US" sz="1200" i="1" dirty="0"/>
              <a:t>trade offs.</a:t>
            </a:r>
          </a:p>
          <a:p>
            <a:r>
              <a:rPr lang="en-US" sz="1200" dirty="0"/>
              <a:t>Any point along the line is an affordable bundle that fully exhausts his budget. Points under the curve are also affordable, however, any point under the line would indicate that Neal is not spending his full budget. </a:t>
            </a:r>
          </a:p>
          <a:p>
            <a:r>
              <a:rPr lang="en-US" sz="1200" dirty="0"/>
              <a:t>In contrast, points above the line are unachievable, as Neal would not be able to afford that bundle of goods and services given his budget constraint.</a:t>
            </a:r>
          </a:p>
          <a:p>
            <a:endParaRPr lang="en-US" sz="1200" dirty="0"/>
          </a:p>
          <a:p>
            <a:endParaRPr lang="en-US" sz="1200" dirty="0"/>
          </a:p>
          <a:p>
            <a:pPr marL="0" indent="0">
              <a:buNone/>
            </a:pPr>
            <a:r>
              <a:rPr lang="en-US" sz="1400" dirty="0"/>
              <a:t>The </a:t>
            </a:r>
            <a:r>
              <a:rPr lang="en-US" sz="1400" b="1" dirty="0"/>
              <a:t>affordable set</a:t>
            </a:r>
            <a:r>
              <a:rPr lang="en-US" sz="1400" dirty="0"/>
              <a:t> of goods and services for the consumer is bounded by the budget line from above; the </a:t>
            </a:r>
            <a:r>
              <a:rPr lang="en-US" sz="1400" b="1" dirty="0"/>
              <a:t>non-affordable set </a:t>
            </a:r>
            <a:r>
              <a:rPr lang="en-US" sz="1400" dirty="0"/>
              <a:t>lies strictly above the budget line.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46716DA5-74AE-4293-8926-4C78F2371B69}" type="slidenum">
              <a:rPr lang="en-US" smtClean="0"/>
              <a:pPr/>
              <a:t>10</a:t>
            </a:fld>
            <a:endParaRPr lang="en-US"/>
          </a:p>
        </p:txBody>
      </p:sp>
    </p:spTree>
    <p:extLst>
      <p:ext uri="{BB962C8B-B14F-4D97-AF65-F5344CB8AC3E}">
        <p14:creationId xmlns:p14="http://schemas.microsoft.com/office/powerpoint/2010/main" val="3423445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400" dirty="0"/>
              <a:t>This graph is adopted from Figure 6.9: The Consumer optimum (pg.140) in the Principles of Microeconomics 2017 Edition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400" dirty="0"/>
          </a:p>
          <a:p>
            <a:pPr marL="0" indent="0">
              <a:buNone/>
            </a:pPr>
            <a:endParaRPr lang="en-US" sz="1400" dirty="0"/>
          </a:p>
          <a:p>
            <a:pPr marL="0" indent="0">
              <a:buNone/>
            </a:pPr>
            <a:r>
              <a:rPr lang="en-US" sz="1400" dirty="0"/>
              <a:t>We can see several of Neal’s indifference curves in conjunction with his budget constraint. </a:t>
            </a:r>
          </a:p>
          <a:p>
            <a:r>
              <a:rPr lang="en-US" sz="1200" dirty="0"/>
              <a:t>He maximizes his utility, or satisfaction, at the point where the budget line is tangent to the indifference curve denoted by U2. </a:t>
            </a:r>
          </a:p>
          <a:p>
            <a:r>
              <a:rPr lang="en-US" sz="1200" dirty="0"/>
              <a:t>The points where U1 intersect with the budget line are also on the boundary of the affordable set, however the do not yield as much satisfaction as the tangent point, because it lies on a higher indifference curve.</a:t>
            </a:r>
          </a:p>
          <a:p>
            <a:r>
              <a:rPr lang="en-US" sz="1200" i="1" dirty="0"/>
              <a:t>The highest possible level of satisfaction is attained, therefore, when the budget line touches an indifference curve at just a single point – where the constraint is tangent to the indifference curve.</a:t>
            </a:r>
          </a:p>
          <a:p>
            <a:endParaRPr lang="en-US" dirty="0"/>
          </a:p>
        </p:txBody>
      </p:sp>
      <p:sp>
        <p:nvSpPr>
          <p:cNvPr id="4" name="Slide Number Placeholder 3"/>
          <p:cNvSpPr>
            <a:spLocks noGrp="1"/>
          </p:cNvSpPr>
          <p:nvPr>
            <p:ph type="sldNum" sz="quarter" idx="5"/>
          </p:nvPr>
        </p:nvSpPr>
        <p:spPr/>
        <p:txBody>
          <a:bodyPr/>
          <a:lstStyle/>
          <a:p>
            <a:fld id="{46716DA5-74AE-4293-8926-4C78F2371B69}" type="slidenum">
              <a:rPr lang="en-US" smtClean="0"/>
              <a:pPr/>
              <a:t>11</a:t>
            </a:fld>
            <a:endParaRPr lang="en-US"/>
          </a:p>
        </p:txBody>
      </p:sp>
    </p:spTree>
    <p:extLst>
      <p:ext uri="{BB962C8B-B14F-4D97-AF65-F5344CB8AC3E}">
        <p14:creationId xmlns:p14="http://schemas.microsoft.com/office/powerpoint/2010/main" val="1782046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16DA5-74AE-4293-8926-4C78F2371B69}" type="slidenum">
              <a:rPr lang="en-US" smtClean="0"/>
              <a:pPr/>
              <a:t>12</a:t>
            </a:fld>
            <a:endParaRPr lang="en-US"/>
          </a:p>
        </p:txBody>
      </p:sp>
    </p:spTree>
    <p:extLst>
      <p:ext uri="{BB962C8B-B14F-4D97-AF65-F5344CB8AC3E}">
        <p14:creationId xmlns:p14="http://schemas.microsoft.com/office/powerpoint/2010/main" val="648148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a:solidFill>
                <a:schemeClr val="tx1"/>
              </a:solidFill>
              <a:effectLst/>
              <a:latin typeface="Calibri" pitchFamily="34" charset="0"/>
              <a:ea typeface="ヒラギノ角ゴ Pro W3" charset="-128"/>
              <a:cs typeface="ヒラギノ角ゴ Pro W3" charset="-128"/>
            </a:endParaRPr>
          </a:p>
        </p:txBody>
      </p:sp>
      <p:sp>
        <p:nvSpPr>
          <p:cNvPr id="4" name="Slide Number Placeholder 3"/>
          <p:cNvSpPr>
            <a:spLocks noGrp="1"/>
          </p:cNvSpPr>
          <p:nvPr>
            <p:ph type="sldNum" sz="quarter" idx="5"/>
          </p:nvPr>
        </p:nvSpPr>
        <p:spPr/>
        <p:txBody>
          <a:bodyPr/>
          <a:lstStyle/>
          <a:p>
            <a:fld id="{46716DA5-74AE-4293-8926-4C78F2371B69}" type="slidenum">
              <a:rPr lang="en-US" smtClean="0"/>
              <a:pPr/>
              <a:t>13</a:t>
            </a:fld>
            <a:endParaRPr lang="en-US"/>
          </a:p>
        </p:txBody>
      </p:sp>
    </p:spTree>
    <p:extLst>
      <p:ext uri="{BB962C8B-B14F-4D97-AF65-F5344CB8AC3E}">
        <p14:creationId xmlns:p14="http://schemas.microsoft.com/office/powerpoint/2010/main" val="3131031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39248500-8D3A-4ED9-8472-8623F146E184}" type="datetime1">
              <a:rPr lang="en-US" smtClean="0"/>
              <a:pPr/>
              <a:t>5/3/2021</a:t>
            </a:fld>
            <a:endParaRPr lang="en-US"/>
          </a:p>
        </p:txBody>
      </p:sp>
      <p:sp>
        <p:nvSpPr>
          <p:cNvPr id="5" name="Footer Placeholder 4"/>
          <p:cNvSpPr>
            <a:spLocks noGrp="1"/>
          </p:cNvSpPr>
          <p:nvPr>
            <p:ph type="ftr" sz="quarter" idx="11"/>
          </p:nvPr>
        </p:nvSpPr>
        <p:spPr/>
        <p:txBody>
          <a:bodyPr/>
          <a:lstStyle/>
          <a:p>
            <a:pPr>
              <a:defRPr/>
            </a:pPr>
            <a:r>
              <a:rPr lang="en-CA"/>
              <a:t>GSPP 837: Winter 2010 </a:t>
            </a:r>
          </a:p>
          <a:p>
            <a:pPr>
              <a:defRPr/>
            </a:pPr>
            <a:r>
              <a:rPr lang="en-CA"/>
              <a:t>Session 1</a:t>
            </a:r>
            <a:endParaRPr lang="en-US"/>
          </a:p>
        </p:txBody>
      </p:sp>
      <p:sp>
        <p:nvSpPr>
          <p:cNvPr id="6" name="Slide Number Placeholder 5"/>
          <p:cNvSpPr>
            <a:spLocks noGrp="1"/>
          </p:cNvSpPr>
          <p:nvPr>
            <p:ph type="sldNum" sz="quarter" idx="12"/>
          </p:nvPr>
        </p:nvSpPr>
        <p:spPr/>
        <p:txBody>
          <a:bodyPr/>
          <a:lstStyle/>
          <a:p>
            <a:fld id="{85D04664-52B4-4F72-95A1-0C0106AFBB8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40EDAE6-3FF5-4AD3-99BD-EE92A5DA9025}" type="datetime1">
              <a:rPr lang="en-US" smtClean="0"/>
              <a:pPr/>
              <a:t>5/3/2021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B5D0335-704A-4FC8-A658-5550D0B7B5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D4A9621-7142-4B7A-AE98-3C8925FE5040}" type="datetime1">
              <a:rPr lang="en-US" smtClean="0"/>
              <a:pPr/>
              <a:t>5/3/2021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7E9F616-DAEF-4B42-AA5C-DC0B147894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6FCFD3F7-FC15-480C-BB7B-EAFB0A10D65F}" type="datetime1">
              <a:rPr lang="en-US" smtClean="0"/>
              <a:pPr/>
              <a:t>5/3/2021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B91F1E3-1627-419E-B033-9AEDF12571F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726011-9E12-4B15-BD25-DC4D5175DBC8}" type="datetime1">
              <a:rPr lang="en-US" smtClean="0"/>
              <a:pPr/>
              <a:t>5/3/2021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C95397C-6985-4D21-94E1-8D6CB31EADF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93578DC-189F-458B-863B-A26CA9B7E24A}" type="datetime1">
              <a:rPr lang="en-US" smtClean="0"/>
              <a:pPr/>
              <a:t>5/3/2021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0923011-9E83-4BFF-8AB9-A34E3F00170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74C30DDB-1651-4014-B446-D7CF88F80481}" type="datetime1">
              <a:rPr lang="en-US" smtClean="0"/>
              <a:pPr/>
              <a:t>5/3/2021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CF597734-A129-4066-B7C1-A4B4626A90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114A1259-CCF2-4B39-9BD1-A7FA72C07898}" type="datetime1">
              <a:rPr lang="en-US" smtClean="0"/>
              <a:pPr/>
              <a:t>5/3/2021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1925E3C2-500B-4B5D-B038-F3C65F9AFE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9E1B4E-073C-44B6-B2B2-4AFFA368C1BC}" type="datetime1">
              <a:rPr lang="en-US" smtClean="0"/>
              <a:pPr/>
              <a:t>5/3/2021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1F7E4034-6023-4DFB-A6EB-188DF5750A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D34769-19B0-4D24-8726-EFC3DEB0B915}" type="datetime1">
              <a:rPr lang="en-US" smtClean="0"/>
              <a:pPr/>
              <a:t>5/3/2021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58C1836-3BE1-490D-B579-00F9A8D1186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D3952B-007C-4CC2-89CE-B262B50ECB1C}" type="datetime1">
              <a:rPr lang="en-US" smtClean="0"/>
              <a:pPr/>
              <a:t>5/3/2021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A44C400-B230-48D0-9C86-A575B43CD4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9CB88-5E1A-4FAC-892A-60949ACB1F6F}" type="datetimeFigureOut">
              <a:rPr lang="en-US" smtClean="0"/>
              <a:pPr/>
              <a:t>5/3/2021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74DF9-AD47-4691-BA21-BBFCE3637A9A}" type="slidenum">
              <a:rPr kumimoji="0" lang="en-US" smtClean="0"/>
              <a:pPr/>
              <a:t>‹#›</a:t>
            </a:fld>
            <a:endParaRPr kumimoji="0" lang="en-US"/>
          </a:p>
        </p:txBody>
      </p:sp>
      <p:pic>
        <p:nvPicPr>
          <p:cNvPr id="7" name="Picture 10" descr="UReginaBlack.png"/>
          <p:cNvPicPr>
            <a:picLocks noChangeAspect="1"/>
          </p:cNvPicPr>
          <p:nvPr userDrawn="1"/>
        </p:nvPicPr>
        <p:blipFill>
          <a:blip r:embed="rId13" cstate="print"/>
          <a:srcRect/>
          <a:stretch>
            <a:fillRect/>
          </a:stretch>
        </p:blipFill>
        <p:spPr bwMode="auto">
          <a:xfrm>
            <a:off x="311150" y="6172200"/>
            <a:ext cx="1328738" cy="646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tiff"/><Relationship Id="rId4" Type="http://schemas.openxmlformats.org/officeDocument/2006/relationships/image" Target="../media/image4.tif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tiff"/><Relationship Id="rId4" Type="http://schemas.openxmlformats.org/officeDocument/2006/relationships/image" Target="../media/image4.tiff"/></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5DEEA-A64A-4576-8C1A-0DDF577C7735}"/>
              </a:ext>
            </a:extLst>
          </p:cNvPr>
          <p:cNvSpPr>
            <a:spLocks noGrp="1"/>
          </p:cNvSpPr>
          <p:nvPr>
            <p:ph type="title"/>
          </p:nvPr>
        </p:nvSpPr>
        <p:spPr/>
        <p:txBody>
          <a:bodyPr>
            <a:normAutofit/>
          </a:bodyPr>
          <a:lstStyle/>
          <a:p>
            <a:r>
              <a:rPr lang="en-US" dirty="0"/>
              <a:t>Part 2: Consumer’s Demand</a:t>
            </a:r>
          </a:p>
        </p:txBody>
      </p:sp>
      <p:sp>
        <p:nvSpPr>
          <p:cNvPr id="4" name="Rectangle 3">
            <a:extLst>
              <a:ext uri="{FF2B5EF4-FFF2-40B4-BE49-F238E27FC236}">
                <a16:creationId xmlns:a16="http://schemas.microsoft.com/office/drawing/2014/main" id="{BFF5E3DA-83E8-8649-9D40-D90B6BEBADEF}"/>
              </a:ext>
            </a:extLst>
          </p:cNvPr>
          <p:cNvSpPr/>
          <p:nvPr/>
        </p:nvSpPr>
        <p:spPr>
          <a:xfrm>
            <a:off x="647698" y="1505622"/>
            <a:ext cx="784859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9B6A34A-8359-4856-939E-DABCED1C62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905000"/>
            <a:ext cx="5562600" cy="4166581"/>
          </a:xfrm>
          <a:prstGeom prst="rect">
            <a:avLst/>
          </a:prstGeom>
        </p:spPr>
      </p:pic>
    </p:spTree>
    <p:extLst>
      <p:ext uri="{BB962C8B-B14F-4D97-AF65-F5344CB8AC3E}">
        <p14:creationId xmlns:p14="http://schemas.microsoft.com/office/powerpoint/2010/main" val="321872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C9D07-9197-DB4B-B9E5-3BE2CCE6F173}"/>
              </a:ext>
            </a:extLst>
          </p:cNvPr>
          <p:cNvSpPr>
            <a:spLocks noGrp="1"/>
          </p:cNvSpPr>
          <p:nvPr>
            <p:ph type="title"/>
          </p:nvPr>
        </p:nvSpPr>
        <p:spPr/>
        <p:txBody>
          <a:bodyPr/>
          <a:lstStyle/>
          <a:p>
            <a:r>
              <a:rPr lang="en-US" dirty="0"/>
              <a:t>The Budget Constraint</a:t>
            </a:r>
          </a:p>
        </p:txBody>
      </p:sp>
      <p:pic>
        <p:nvPicPr>
          <p:cNvPr id="6" name="Content Placeholder 5">
            <a:extLst>
              <a:ext uri="{FF2B5EF4-FFF2-40B4-BE49-F238E27FC236}">
                <a16:creationId xmlns:a16="http://schemas.microsoft.com/office/drawing/2014/main" id="{D497FD4B-454E-334A-A1A9-AD0B5E4BE39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0" y="1814687"/>
            <a:ext cx="6911441" cy="4128913"/>
          </a:xfrm>
        </p:spPr>
      </p:pic>
      <p:sp>
        <p:nvSpPr>
          <p:cNvPr id="4" name="Rectangle 3">
            <a:extLst>
              <a:ext uri="{FF2B5EF4-FFF2-40B4-BE49-F238E27FC236}">
                <a16:creationId xmlns:a16="http://schemas.microsoft.com/office/drawing/2014/main" id="{530875B3-9F17-B843-99CD-5D3CF7D81FC7}"/>
              </a:ext>
            </a:extLst>
          </p:cNvPr>
          <p:cNvSpPr/>
          <p:nvPr/>
        </p:nvSpPr>
        <p:spPr>
          <a:xfrm>
            <a:off x="647698" y="1505622"/>
            <a:ext cx="784859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3886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27B4D-9795-C84B-8DD5-13BB20F1A88E}"/>
              </a:ext>
            </a:extLst>
          </p:cNvPr>
          <p:cNvSpPr>
            <a:spLocks noGrp="1"/>
          </p:cNvSpPr>
          <p:nvPr>
            <p:ph type="title"/>
          </p:nvPr>
        </p:nvSpPr>
        <p:spPr/>
        <p:txBody>
          <a:bodyPr>
            <a:normAutofit/>
          </a:bodyPr>
          <a:lstStyle/>
          <a:p>
            <a:r>
              <a:rPr lang="en-CA" dirty="0"/>
              <a:t>Achieving Highest Level of Utility</a:t>
            </a:r>
            <a:endParaRPr lang="en-US" dirty="0"/>
          </a:p>
        </p:txBody>
      </p:sp>
      <p:sp>
        <p:nvSpPr>
          <p:cNvPr id="3" name="Content Placeholder 2">
            <a:extLst>
              <a:ext uri="{FF2B5EF4-FFF2-40B4-BE49-F238E27FC236}">
                <a16:creationId xmlns:a16="http://schemas.microsoft.com/office/drawing/2014/main" id="{EC3D8777-0FD9-A04E-828B-1119A3D63950}"/>
              </a:ext>
            </a:extLst>
          </p:cNvPr>
          <p:cNvSpPr>
            <a:spLocks noGrp="1"/>
          </p:cNvSpPr>
          <p:nvPr>
            <p:ph idx="1"/>
          </p:nvPr>
        </p:nvSpPr>
        <p:spPr/>
        <p:txBody>
          <a:bodyPr/>
          <a:lstStyle/>
          <a:p>
            <a:pPr>
              <a:buFont typeface="Wingdings" panose="05000000000000000000" pitchFamily="2" charset="2"/>
              <a:buChar char="Ø"/>
            </a:pPr>
            <a:r>
              <a:rPr lang="en-CA" sz="2400" dirty="0"/>
              <a:t>We are now in a position to examine how the consumer gets to the highest level of satisfaction possible.</a:t>
            </a:r>
          </a:p>
          <a:p>
            <a:pPr>
              <a:buFont typeface="Wingdings" panose="05000000000000000000" pitchFamily="2" charset="2"/>
              <a:buChar char="Ø"/>
            </a:pPr>
            <a:r>
              <a:rPr lang="en-CA" sz="2400" dirty="0"/>
              <a:t>This is called </a:t>
            </a:r>
            <a:r>
              <a:rPr lang="en-CA" sz="2400" i="1" dirty="0"/>
              <a:t>optimization</a:t>
            </a:r>
            <a:r>
              <a:rPr lang="en-CA" sz="2400" dirty="0"/>
              <a:t> – maximizing utility subject to the budget constraint. </a:t>
            </a:r>
          </a:p>
          <a:p>
            <a:pPr marL="0" indent="0">
              <a:buNone/>
            </a:pPr>
            <a:endParaRPr lang="en-CA" sz="2400" dirty="0"/>
          </a:p>
          <a:p>
            <a:pPr marL="0" indent="0">
              <a:buNone/>
            </a:pPr>
            <a:endParaRPr lang="en-US" dirty="0"/>
          </a:p>
        </p:txBody>
      </p:sp>
      <p:sp>
        <p:nvSpPr>
          <p:cNvPr id="4" name="Rectangle 3">
            <a:extLst>
              <a:ext uri="{FF2B5EF4-FFF2-40B4-BE49-F238E27FC236}">
                <a16:creationId xmlns:a16="http://schemas.microsoft.com/office/drawing/2014/main" id="{5B333605-ABCE-D248-82BA-F18641A0E3B5}"/>
              </a:ext>
            </a:extLst>
          </p:cNvPr>
          <p:cNvSpPr/>
          <p:nvPr/>
        </p:nvSpPr>
        <p:spPr>
          <a:xfrm>
            <a:off x="647698" y="1505622"/>
            <a:ext cx="784859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5087559-3961-FA4F-BF7A-CA60FADD09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3048000"/>
            <a:ext cx="5357314" cy="3078163"/>
          </a:xfrm>
          <a:prstGeom prst="rect">
            <a:avLst/>
          </a:prstGeom>
        </p:spPr>
      </p:pic>
    </p:spTree>
    <p:extLst>
      <p:ext uri="{BB962C8B-B14F-4D97-AF65-F5344CB8AC3E}">
        <p14:creationId xmlns:p14="http://schemas.microsoft.com/office/powerpoint/2010/main" val="812077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54C66-B152-B84D-9AA2-25E567C5F62F}"/>
              </a:ext>
            </a:extLst>
          </p:cNvPr>
          <p:cNvSpPr>
            <a:spLocks noGrp="1"/>
          </p:cNvSpPr>
          <p:nvPr>
            <p:ph type="title"/>
          </p:nvPr>
        </p:nvSpPr>
        <p:spPr/>
        <p:txBody>
          <a:bodyPr/>
          <a:lstStyle/>
          <a:p>
            <a:r>
              <a:rPr lang="en-US" dirty="0"/>
              <a:t>Achieving Highest Level of Utility</a:t>
            </a:r>
          </a:p>
        </p:txBody>
      </p:sp>
      <p:sp>
        <p:nvSpPr>
          <p:cNvPr id="3" name="Content Placeholder 2">
            <a:extLst>
              <a:ext uri="{FF2B5EF4-FFF2-40B4-BE49-F238E27FC236}">
                <a16:creationId xmlns:a16="http://schemas.microsoft.com/office/drawing/2014/main" id="{446E78F1-46E1-9749-BA39-961FF102BE2B}"/>
              </a:ext>
            </a:extLst>
          </p:cNvPr>
          <p:cNvSpPr>
            <a:spLocks noGrp="1"/>
          </p:cNvSpPr>
          <p:nvPr>
            <p:ph idx="1"/>
          </p:nvPr>
        </p:nvSpPr>
        <p:spPr/>
        <p:txBody>
          <a:bodyPr>
            <a:normAutofit/>
          </a:bodyPr>
          <a:lstStyle/>
          <a:p>
            <a:pPr>
              <a:buFont typeface="Wingdings" panose="05000000000000000000" pitchFamily="2" charset="2"/>
              <a:buChar char="Ø"/>
            </a:pPr>
            <a:r>
              <a:rPr lang="en-US" sz="2400" dirty="0"/>
              <a:t>The highest possible level of satisfaction is attained, therefore, when the budget line touches an indifference curve at just a single point – where the constraint is tangent to the indifference curve.</a:t>
            </a:r>
          </a:p>
          <a:p>
            <a:pPr>
              <a:buFont typeface="Wingdings" panose="05000000000000000000" pitchFamily="2" charset="2"/>
              <a:buChar char="Ø"/>
            </a:pPr>
            <a:r>
              <a:rPr lang="en-US" sz="2400" dirty="0"/>
              <a:t>Why is it that the consumer cannot choose a consumption bundle within the budget constraint?</a:t>
            </a:r>
          </a:p>
        </p:txBody>
      </p:sp>
      <p:sp>
        <p:nvSpPr>
          <p:cNvPr id="4" name="Rectangle 3">
            <a:extLst>
              <a:ext uri="{FF2B5EF4-FFF2-40B4-BE49-F238E27FC236}">
                <a16:creationId xmlns:a16="http://schemas.microsoft.com/office/drawing/2014/main" id="{7EE1BD4E-631B-7641-875F-B42955E0DC88}"/>
              </a:ext>
            </a:extLst>
          </p:cNvPr>
          <p:cNvSpPr/>
          <p:nvPr/>
        </p:nvSpPr>
        <p:spPr>
          <a:xfrm>
            <a:off x="647698" y="1505622"/>
            <a:ext cx="784859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322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F02C2-1B0F-F548-BAF5-9F289090FC9F}"/>
              </a:ext>
            </a:extLst>
          </p:cNvPr>
          <p:cNvSpPr>
            <a:spLocks noGrp="1"/>
          </p:cNvSpPr>
          <p:nvPr>
            <p:ph type="title"/>
          </p:nvPr>
        </p:nvSpPr>
        <p:spPr/>
        <p:txBody>
          <a:bodyPr/>
          <a:lstStyle/>
          <a:p>
            <a:r>
              <a:rPr lang="en-US" dirty="0"/>
              <a:t>Spending the Marginal Dollar</a:t>
            </a:r>
          </a:p>
        </p:txBody>
      </p:sp>
      <p:sp>
        <p:nvSpPr>
          <p:cNvPr id="3" name="Content Placeholder 2">
            <a:extLst>
              <a:ext uri="{FF2B5EF4-FFF2-40B4-BE49-F238E27FC236}">
                <a16:creationId xmlns:a16="http://schemas.microsoft.com/office/drawing/2014/main" id="{3E876556-08A3-764A-B895-2AC8EF7C098A}"/>
              </a:ext>
            </a:extLst>
          </p:cNvPr>
          <p:cNvSpPr>
            <a:spLocks noGrp="1"/>
          </p:cNvSpPr>
          <p:nvPr>
            <p:ph idx="1"/>
          </p:nvPr>
        </p:nvSpPr>
        <p:spPr/>
        <p:txBody>
          <a:bodyPr>
            <a:normAutofit/>
          </a:bodyPr>
          <a:lstStyle/>
          <a:p>
            <a:pPr>
              <a:buFont typeface="Wingdings" panose="05000000000000000000" pitchFamily="2" charset="2"/>
              <a:buChar char="Ø"/>
            </a:pPr>
            <a:r>
              <a:rPr lang="en-CA" sz="2400" dirty="0"/>
              <a:t>When deciding to purchase a good, a consumer weighs the additional utility to be derived from the good against the additional cost (price) of the good. </a:t>
            </a:r>
          </a:p>
          <a:p>
            <a:pPr>
              <a:buFont typeface="Wingdings" panose="05000000000000000000" pitchFamily="2" charset="2"/>
              <a:buChar char="Ø"/>
            </a:pPr>
            <a:r>
              <a:rPr lang="en-CA" sz="2400" dirty="0"/>
              <a:t>Consumer needs to consider two factors – his marginal utility in relation to the price</a:t>
            </a:r>
          </a:p>
          <a:p>
            <a:pPr>
              <a:buFont typeface="Wingdings" panose="05000000000000000000" pitchFamily="2" charset="2"/>
              <a:buChar char="Ø"/>
            </a:pPr>
            <a:r>
              <a:rPr lang="en-CA" sz="2400" dirty="0"/>
              <a:t>This means the consumer will base his decision on the </a:t>
            </a:r>
            <a:r>
              <a:rPr lang="en-CA" sz="2400" dirty="0">
                <a:solidFill>
                  <a:srgbClr val="7030A0"/>
                </a:solidFill>
              </a:rPr>
              <a:t>marginal utility per dollar</a:t>
            </a:r>
          </a:p>
          <a:p>
            <a:pPr marL="0" indent="0">
              <a:buNone/>
            </a:pPr>
            <a:endParaRPr lang="en-CA" sz="2400" dirty="0"/>
          </a:p>
          <a:p>
            <a:pPr lvl="1">
              <a:buFont typeface="Wingdings" panose="05000000000000000000" pitchFamily="2" charset="2"/>
              <a:buChar char="v"/>
            </a:pPr>
            <a:r>
              <a:rPr lang="en-CA" sz="2400" i="1" dirty="0">
                <a:solidFill>
                  <a:srgbClr val="0070C0"/>
                </a:solidFill>
              </a:rPr>
              <a:t>If the price of a good rises, the marginal utility per dollar of that good falls and gives the consumer an incentive to consumer fewer units of the good.</a:t>
            </a:r>
          </a:p>
          <a:p>
            <a:pPr marL="0" indent="0">
              <a:buNone/>
            </a:pPr>
            <a:endParaRPr lang="en-CA" sz="2400" dirty="0"/>
          </a:p>
          <a:p>
            <a:endParaRPr lang="en-US" dirty="0"/>
          </a:p>
        </p:txBody>
      </p:sp>
      <p:sp>
        <p:nvSpPr>
          <p:cNvPr id="4" name="Rectangle 3">
            <a:extLst>
              <a:ext uri="{FF2B5EF4-FFF2-40B4-BE49-F238E27FC236}">
                <a16:creationId xmlns:a16="http://schemas.microsoft.com/office/drawing/2014/main" id="{87CA192F-C2FD-794A-8743-0040282B9F04}"/>
              </a:ext>
            </a:extLst>
          </p:cNvPr>
          <p:cNvSpPr/>
          <p:nvPr/>
        </p:nvSpPr>
        <p:spPr>
          <a:xfrm>
            <a:off x="647698" y="1505622"/>
            <a:ext cx="784859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3561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F02C2-1B0F-F548-BAF5-9F289090FC9F}"/>
              </a:ext>
            </a:extLst>
          </p:cNvPr>
          <p:cNvSpPr>
            <a:spLocks noGrp="1"/>
          </p:cNvSpPr>
          <p:nvPr>
            <p:ph type="title"/>
          </p:nvPr>
        </p:nvSpPr>
        <p:spPr/>
        <p:txBody>
          <a:bodyPr/>
          <a:lstStyle/>
          <a:p>
            <a:r>
              <a:rPr lang="en-US" dirty="0"/>
              <a:t>From Utility to Demand</a:t>
            </a:r>
          </a:p>
        </p:txBody>
      </p:sp>
      <p:sp>
        <p:nvSpPr>
          <p:cNvPr id="3" name="Content Placeholder 2">
            <a:extLst>
              <a:ext uri="{FF2B5EF4-FFF2-40B4-BE49-F238E27FC236}">
                <a16:creationId xmlns:a16="http://schemas.microsoft.com/office/drawing/2014/main" id="{3E876556-08A3-764A-B895-2AC8EF7C098A}"/>
              </a:ext>
            </a:extLst>
          </p:cNvPr>
          <p:cNvSpPr>
            <a:spLocks noGrp="1"/>
          </p:cNvSpPr>
          <p:nvPr>
            <p:ph idx="1"/>
          </p:nvPr>
        </p:nvSpPr>
        <p:spPr/>
        <p:txBody>
          <a:bodyPr>
            <a:normAutofit/>
          </a:bodyPr>
          <a:lstStyle/>
          <a:p>
            <a:pPr>
              <a:buFont typeface="Wingdings" panose="05000000000000000000" pitchFamily="2" charset="2"/>
              <a:buChar char="Ø"/>
            </a:pPr>
            <a:r>
              <a:rPr lang="en-CA" sz="2800" dirty="0"/>
              <a:t>Previous slide confirms the </a:t>
            </a:r>
            <a:r>
              <a:rPr lang="en-CA" sz="2800" b="1" dirty="0"/>
              <a:t>Law of Demand</a:t>
            </a:r>
            <a:r>
              <a:rPr lang="en-CA" sz="2800" dirty="0"/>
              <a:t>:</a:t>
            </a:r>
          </a:p>
          <a:p>
            <a:pPr lvl="1">
              <a:buFont typeface="Wingdings" panose="05000000000000000000" pitchFamily="2" charset="2"/>
              <a:buChar char="v"/>
            </a:pPr>
            <a:r>
              <a:rPr lang="en-CA" dirty="0"/>
              <a:t>If the price of the good rises, individual will consume less of that good, that is the quantity demanded of that good falls. </a:t>
            </a:r>
          </a:p>
          <a:p>
            <a:pPr lvl="1">
              <a:buFont typeface="Wingdings" panose="05000000000000000000" pitchFamily="2" charset="2"/>
              <a:buChar char="v"/>
            </a:pPr>
            <a:r>
              <a:rPr lang="en-CA" dirty="0"/>
              <a:t>This is because with a higher price, individual gets less utility of that good at the margin, or his marginal utility per dollar falls. </a:t>
            </a:r>
          </a:p>
          <a:p>
            <a:pPr marL="0" indent="0">
              <a:buNone/>
            </a:pPr>
            <a:endParaRPr lang="en-CA" sz="2400" dirty="0"/>
          </a:p>
          <a:p>
            <a:pPr marL="0" indent="0">
              <a:buNone/>
            </a:pPr>
            <a:endParaRPr lang="en-CA" sz="2400" dirty="0"/>
          </a:p>
          <a:p>
            <a:pPr marL="0" indent="0">
              <a:buNone/>
            </a:pPr>
            <a:endParaRPr lang="en-CA" sz="2400" dirty="0"/>
          </a:p>
          <a:p>
            <a:endParaRPr lang="en-US" dirty="0"/>
          </a:p>
        </p:txBody>
      </p:sp>
      <p:sp>
        <p:nvSpPr>
          <p:cNvPr id="4" name="Rectangle 3">
            <a:extLst>
              <a:ext uri="{FF2B5EF4-FFF2-40B4-BE49-F238E27FC236}">
                <a16:creationId xmlns:a16="http://schemas.microsoft.com/office/drawing/2014/main" id="{87CA192F-C2FD-794A-8743-0040282B9F04}"/>
              </a:ext>
            </a:extLst>
          </p:cNvPr>
          <p:cNvSpPr/>
          <p:nvPr/>
        </p:nvSpPr>
        <p:spPr>
          <a:xfrm>
            <a:off x="647698" y="1505622"/>
            <a:ext cx="784859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0CF1EF6-C9A9-6F45-9080-27B53EB025BD}"/>
              </a:ext>
            </a:extLst>
          </p:cNvPr>
          <p:cNvPicPr>
            <a:picLocks noChangeAspect="1"/>
          </p:cNvPicPr>
          <p:nvPr/>
        </p:nvPicPr>
        <p:blipFill>
          <a:blip r:embed="rId3"/>
          <a:stretch>
            <a:fillRect/>
          </a:stretch>
        </p:blipFill>
        <p:spPr>
          <a:xfrm>
            <a:off x="7378700" y="4483100"/>
            <a:ext cx="1308100" cy="1549400"/>
          </a:xfrm>
          <a:prstGeom prst="rect">
            <a:avLst/>
          </a:prstGeom>
        </p:spPr>
      </p:pic>
    </p:spTree>
    <p:extLst>
      <p:ext uri="{BB962C8B-B14F-4D97-AF65-F5344CB8AC3E}">
        <p14:creationId xmlns:p14="http://schemas.microsoft.com/office/powerpoint/2010/main" val="3452390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2F36-8082-DC44-BBA1-572EAB6CFD2A}"/>
              </a:ext>
            </a:extLst>
          </p:cNvPr>
          <p:cNvSpPr>
            <a:spLocks noGrp="1"/>
          </p:cNvSpPr>
          <p:nvPr>
            <p:ph type="title"/>
          </p:nvPr>
        </p:nvSpPr>
        <p:spPr/>
        <p:txBody>
          <a:bodyPr/>
          <a:lstStyle/>
          <a:p>
            <a:r>
              <a:rPr lang="en-CA" dirty="0"/>
              <a:t>D</a:t>
            </a:r>
            <a:r>
              <a:rPr lang="en-US" dirty="0" err="1"/>
              <a:t>emand</a:t>
            </a:r>
            <a:r>
              <a:rPr lang="en-US" dirty="0"/>
              <a:t> Curve</a:t>
            </a:r>
          </a:p>
        </p:txBody>
      </p:sp>
      <p:sp>
        <p:nvSpPr>
          <p:cNvPr id="4" name="Rectangle 3">
            <a:extLst>
              <a:ext uri="{FF2B5EF4-FFF2-40B4-BE49-F238E27FC236}">
                <a16:creationId xmlns:a16="http://schemas.microsoft.com/office/drawing/2014/main" id="{5691F69F-0278-504D-8744-5C227AFC2311}"/>
              </a:ext>
            </a:extLst>
          </p:cNvPr>
          <p:cNvSpPr/>
          <p:nvPr/>
        </p:nvSpPr>
        <p:spPr>
          <a:xfrm>
            <a:off x="647698" y="1505622"/>
            <a:ext cx="784859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C3B1DC56-C60D-B74D-93F5-0FC6506EC2A6}"/>
              </a:ext>
            </a:extLst>
          </p:cNvPr>
          <p:cNvSpPr>
            <a:spLocks noGrp="1"/>
          </p:cNvSpPr>
          <p:nvPr>
            <p:ph idx="1"/>
          </p:nvPr>
        </p:nvSpPr>
        <p:spPr/>
        <p:txBody>
          <a:bodyPr>
            <a:normAutofit/>
          </a:bodyPr>
          <a:lstStyle/>
          <a:p>
            <a:pPr marL="0" indent="0">
              <a:buNone/>
            </a:pPr>
            <a:r>
              <a:rPr lang="en-CA" sz="2400" dirty="0"/>
              <a:t>Demand curve is downward sloping because as price falls, quantity demanded rises. </a:t>
            </a:r>
            <a:endParaRPr lang="en-US" sz="2400" dirty="0"/>
          </a:p>
        </p:txBody>
      </p:sp>
      <p:pic>
        <p:nvPicPr>
          <p:cNvPr id="10" name="Content Placeholder 5">
            <a:extLst>
              <a:ext uri="{FF2B5EF4-FFF2-40B4-BE49-F238E27FC236}">
                <a16:creationId xmlns:a16="http://schemas.microsoft.com/office/drawing/2014/main" id="{356B561E-CB94-2A40-B351-2E0D58A2E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526617"/>
            <a:ext cx="6019800" cy="3460579"/>
          </a:xfrm>
          <a:prstGeom prst="rect">
            <a:avLst/>
          </a:prstGeom>
        </p:spPr>
      </p:pic>
    </p:spTree>
    <p:extLst>
      <p:ext uri="{BB962C8B-B14F-4D97-AF65-F5344CB8AC3E}">
        <p14:creationId xmlns:p14="http://schemas.microsoft.com/office/powerpoint/2010/main" val="1768110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2F36-8082-DC44-BBA1-572EAB6CFD2A}"/>
              </a:ext>
            </a:extLst>
          </p:cNvPr>
          <p:cNvSpPr>
            <a:spLocks noGrp="1"/>
          </p:cNvSpPr>
          <p:nvPr>
            <p:ph type="title"/>
          </p:nvPr>
        </p:nvSpPr>
        <p:spPr/>
        <p:txBody>
          <a:bodyPr/>
          <a:lstStyle/>
          <a:p>
            <a:r>
              <a:rPr lang="en-CA" dirty="0"/>
              <a:t>Factors Affecting Demand</a:t>
            </a:r>
            <a:endParaRPr lang="en-US" dirty="0"/>
          </a:p>
        </p:txBody>
      </p:sp>
      <p:sp>
        <p:nvSpPr>
          <p:cNvPr id="4" name="Rectangle 3">
            <a:extLst>
              <a:ext uri="{FF2B5EF4-FFF2-40B4-BE49-F238E27FC236}">
                <a16:creationId xmlns:a16="http://schemas.microsoft.com/office/drawing/2014/main" id="{5691F69F-0278-504D-8744-5C227AFC2311}"/>
              </a:ext>
            </a:extLst>
          </p:cNvPr>
          <p:cNvSpPr/>
          <p:nvPr/>
        </p:nvSpPr>
        <p:spPr>
          <a:xfrm>
            <a:off x="647698" y="1505622"/>
            <a:ext cx="784859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C3B1DC56-C60D-B74D-93F5-0FC6506EC2A6}"/>
              </a:ext>
            </a:extLst>
          </p:cNvPr>
          <p:cNvSpPr>
            <a:spLocks noGrp="1"/>
          </p:cNvSpPr>
          <p:nvPr>
            <p:ph idx="1"/>
          </p:nvPr>
        </p:nvSpPr>
        <p:spPr/>
        <p:txBody>
          <a:bodyPr>
            <a:normAutofit/>
          </a:bodyPr>
          <a:lstStyle/>
          <a:p>
            <a:pPr marL="0" indent="0" algn="ctr">
              <a:buNone/>
            </a:pPr>
            <a:r>
              <a:rPr lang="en-CA" sz="2400" b="1" dirty="0"/>
              <a:t>Quantity Demanded vs. Demand – when do use which term?</a:t>
            </a:r>
          </a:p>
          <a:p>
            <a:pPr marL="0" indent="0">
              <a:buNone/>
            </a:pPr>
            <a:endParaRPr lang="en-US" sz="2400" b="1" dirty="0"/>
          </a:p>
          <a:p>
            <a:pPr>
              <a:buFont typeface="Wingdings" panose="05000000000000000000" pitchFamily="2" charset="2"/>
              <a:buChar char="Ø"/>
            </a:pPr>
            <a:r>
              <a:rPr lang="en-US" sz="2400" b="1" dirty="0"/>
              <a:t>Quantity demanded</a:t>
            </a:r>
            <a:r>
              <a:rPr lang="en-US" sz="2400" dirty="0"/>
              <a:t> changes only with the change in price. As price increases (decreases), quantity demanded falls (rises).</a:t>
            </a:r>
          </a:p>
          <a:p>
            <a:pPr>
              <a:buFont typeface="Wingdings" panose="05000000000000000000" pitchFamily="2" charset="2"/>
              <a:buChar char="Ø"/>
            </a:pPr>
            <a:r>
              <a:rPr lang="en-US" sz="2400" b="1" dirty="0"/>
              <a:t>Demand </a:t>
            </a:r>
            <a:r>
              <a:rPr lang="en-US" sz="2400" dirty="0"/>
              <a:t>changes in response to changes in:</a:t>
            </a:r>
          </a:p>
          <a:p>
            <a:pPr lvl="1">
              <a:buFont typeface="Arial" panose="020B0604020202020204" pitchFamily="34" charset="0"/>
              <a:buChar char="•"/>
            </a:pPr>
            <a:r>
              <a:rPr lang="en-US" sz="2000" b="1" dirty="0"/>
              <a:t>Prices of related goods</a:t>
            </a:r>
          </a:p>
          <a:p>
            <a:pPr lvl="1">
              <a:buFont typeface="Arial" panose="020B0604020202020204" pitchFamily="34" charset="0"/>
              <a:buChar char="•"/>
            </a:pPr>
            <a:r>
              <a:rPr lang="en-US" sz="2000" b="1" dirty="0"/>
              <a:t>Tastes</a:t>
            </a:r>
          </a:p>
          <a:p>
            <a:pPr lvl="1">
              <a:buFont typeface="Arial" panose="020B0604020202020204" pitchFamily="34" charset="0"/>
              <a:buChar char="•"/>
            </a:pPr>
            <a:r>
              <a:rPr lang="en-US" sz="2000" b="1" dirty="0"/>
              <a:t>Income</a:t>
            </a:r>
          </a:p>
          <a:p>
            <a:pPr lvl="1">
              <a:buFont typeface="Arial" panose="020B0604020202020204" pitchFamily="34" charset="0"/>
              <a:buChar char="•"/>
            </a:pPr>
            <a:r>
              <a:rPr lang="en-US" sz="2000" b="1" dirty="0"/>
              <a:t>Population</a:t>
            </a:r>
          </a:p>
          <a:p>
            <a:pPr lvl="1">
              <a:buFont typeface="Arial" panose="020B0604020202020204" pitchFamily="34" charset="0"/>
              <a:buChar char="•"/>
            </a:pPr>
            <a:r>
              <a:rPr lang="en-US" sz="2000" b="1" dirty="0"/>
              <a:t>Expectations</a:t>
            </a:r>
          </a:p>
          <a:p>
            <a:pPr marL="457200" lvl="1" indent="0">
              <a:buNone/>
            </a:pPr>
            <a:endParaRPr lang="en-US" sz="2000" b="1" dirty="0"/>
          </a:p>
        </p:txBody>
      </p:sp>
      <p:sp>
        <p:nvSpPr>
          <p:cNvPr id="3" name="TextBox 2">
            <a:extLst>
              <a:ext uri="{FF2B5EF4-FFF2-40B4-BE49-F238E27FC236}">
                <a16:creationId xmlns:a16="http://schemas.microsoft.com/office/drawing/2014/main" id="{99EF73EF-0747-4DF4-99EF-2B2BE05D5F17}"/>
              </a:ext>
            </a:extLst>
          </p:cNvPr>
          <p:cNvSpPr txBox="1"/>
          <p:nvPr/>
        </p:nvSpPr>
        <p:spPr>
          <a:xfrm>
            <a:off x="5867400" y="4657635"/>
            <a:ext cx="2628897" cy="1323439"/>
          </a:xfrm>
          <a:prstGeom prst="rect">
            <a:avLst/>
          </a:prstGeom>
          <a:noFill/>
        </p:spPr>
        <p:txBody>
          <a:bodyPr wrap="square" rtlCol="0">
            <a:spAutoFit/>
          </a:bodyPr>
          <a:lstStyle/>
          <a:p>
            <a:r>
              <a:rPr lang="en-CA" sz="2000" i="1" dirty="0">
                <a:solidFill>
                  <a:srgbClr val="7030A0"/>
                </a:solidFill>
                <a:latin typeface="+mn-lt"/>
              </a:rPr>
              <a:t>Review a word document on UR courses – factors that affect demand</a:t>
            </a:r>
            <a:endParaRPr lang="en-US" sz="2000" i="1" dirty="0">
              <a:solidFill>
                <a:srgbClr val="7030A0"/>
              </a:solidFill>
              <a:latin typeface="+mn-lt"/>
            </a:endParaRPr>
          </a:p>
        </p:txBody>
      </p:sp>
    </p:spTree>
    <p:extLst>
      <p:ext uri="{BB962C8B-B14F-4D97-AF65-F5344CB8AC3E}">
        <p14:creationId xmlns:p14="http://schemas.microsoft.com/office/powerpoint/2010/main" val="383728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0C5A-4A9E-7E48-9D97-4F91C0CFC98A}"/>
              </a:ext>
            </a:extLst>
          </p:cNvPr>
          <p:cNvSpPr>
            <a:spLocks noGrp="1"/>
          </p:cNvSpPr>
          <p:nvPr>
            <p:ph type="title"/>
          </p:nvPr>
        </p:nvSpPr>
        <p:spPr/>
        <p:txBody>
          <a:bodyPr/>
          <a:lstStyle/>
          <a:p>
            <a:r>
              <a:rPr lang="en-US" dirty="0"/>
              <a:t>Learning Outcomes</a:t>
            </a:r>
          </a:p>
        </p:txBody>
      </p:sp>
      <p:sp>
        <p:nvSpPr>
          <p:cNvPr id="3" name="Content Placeholder 2">
            <a:extLst>
              <a:ext uri="{FF2B5EF4-FFF2-40B4-BE49-F238E27FC236}">
                <a16:creationId xmlns:a16="http://schemas.microsoft.com/office/drawing/2014/main" id="{1A056D3C-642D-F247-8AA8-FA2278147F67}"/>
              </a:ext>
            </a:extLst>
          </p:cNvPr>
          <p:cNvSpPr>
            <a:spLocks noGrp="1"/>
          </p:cNvSpPr>
          <p:nvPr>
            <p:ph idx="1"/>
          </p:nvPr>
        </p:nvSpPr>
        <p:spPr/>
        <p:txBody>
          <a:bodyPr/>
          <a:lstStyle/>
          <a:p>
            <a:r>
              <a:rPr lang="en-US" dirty="0"/>
              <a:t>Utility theory: tastes, preferences and indifference curves</a:t>
            </a:r>
          </a:p>
          <a:p>
            <a:r>
              <a:rPr lang="en-US" dirty="0"/>
              <a:t>Budget constraints</a:t>
            </a:r>
          </a:p>
          <a:p>
            <a:r>
              <a:rPr lang="en-US" dirty="0"/>
              <a:t>Optimization</a:t>
            </a:r>
          </a:p>
          <a:p>
            <a:r>
              <a:rPr lang="en-US" dirty="0"/>
              <a:t>Consumer’s demand: law of demand, factors affecting demand</a:t>
            </a:r>
          </a:p>
          <a:p>
            <a:endParaRPr lang="en-US" dirty="0"/>
          </a:p>
        </p:txBody>
      </p:sp>
      <p:sp>
        <p:nvSpPr>
          <p:cNvPr id="4" name="Rectangle 3">
            <a:extLst>
              <a:ext uri="{FF2B5EF4-FFF2-40B4-BE49-F238E27FC236}">
                <a16:creationId xmlns:a16="http://schemas.microsoft.com/office/drawing/2014/main" id="{7048ABC6-E589-DF4D-8C5D-6B420C25FA79}"/>
              </a:ext>
            </a:extLst>
          </p:cNvPr>
          <p:cNvSpPr/>
          <p:nvPr/>
        </p:nvSpPr>
        <p:spPr>
          <a:xfrm>
            <a:off x="647698" y="1505622"/>
            <a:ext cx="784859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877FAEA-0D2B-A14E-A093-1565311F9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1904" y="4461182"/>
            <a:ext cx="4038600" cy="2390192"/>
          </a:xfrm>
          <a:prstGeom prst="rect">
            <a:avLst/>
          </a:prstGeom>
        </p:spPr>
      </p:pic>
    </p:spTree>
    <p:extLst>
      <p:ext uri="{BB962C8B-B14F-4D97-AF65-F5344CB8AC3E}">
        <p14:creationId xmlns:p14="http://schemas.microsoft.com/office/powerpoint/2010/main" val="2570852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9232-4C00-844B-90DD-BC2F61431267}"/>
              </a:ext>
            </a:extLst>
          </p:cNvPr>
          <p:cNvSpPr>
            <a:spLocks noGrp="1"/>
          </p:cNvSpPr>
          <p:nvPr>
            <p:ph type="title"/>
          </p:nvPr>
        </p:nvSpPr>
        <p:spPr/>
        <p:txBody>
          <a:bodyPr/>
          <a:lstStyle/>
          <a:p>
            <a:r>
              <a:rPr lang="en-US" dirty="0"/>
              <a:t>Quick Recap</a:t>
            </a:r>
          </a:p>
        </p:txBody>
      </p:sp>
      <p:sp>
        <p:nvSpPr>
          <p:cNvPr id="3" name="Content Placeholder 2">
            <a:extLst>
              <a:ext uri="{FF2B5EF4-FFF2-40B4-BE49-F238E27FC236}">
                <a16:creationId xmlns:a16="http://schemas.microsoft.com/office/drawing/2014/main" id="{97804613-BC46-9A42-AC5F-B4B6FFE9958C}"/>
              </a:ext>
            </a:extLst>
          </p:cNvPr>
          <p:cNvSpPr>
            <a:spLocks noGrp="1"/>
          </p:cNvSpPr>
          <p:nvPr>
            <p:ph idx="1"/>
          </p:nvPr>
        </p:nvSpPr>
        <p:spPr/>
        <p:txBody>
          <a:bodyPr/>
          <a:lstStyle/>
          <a:p>
            <a:pPr marL="0" indent="0">
              <a:buNone/>
            </a:pPr>
            <a:r>
              <a:rPr lang="en-CA" sz="2400" b="1" dirty="0"/>
              <a:t> </a:t>
            </a:r>
            <a:r>
              <a:rPr lang="en-CA" sz="2400" dirty="0"/>
              <a:t>In part 1, we covered the following concepts:</a:t>
            </a:r>
          </a:p>
          <a:p>
            <a:pPr>
              <a:buFontTx/>
              <a:buChar char="-"/>
            </a:pPr>
            <a:r>
              <a:rPr lang="en-CA" sz="2400" i="1" dirty="0"/>
              <a:t>Opportunity cost</a:t>
            </a:r>
          </a:p>
          <a:p>
            <a:pPr>
              <a:buFontTx/>
              <a:buChar char="-"/>
            </a:pPr>
            <a:r>
              <a:rPr lang="en-CA" sz="2400" i="1" dirty="0"/>
              <a:t>Scarcity</a:t>
            </a:r>
          </a:p>
          <a:p>
            <a:pPr>
              <a:buFontTx/>
              <a:buChar char="-"/>
            </a:pPr>
            <a:r>
              <a:rPr lang="en-CA" sz="2400" i="1" dirty="0"/>
              <a:t>Total utility and marginal utility</a:t>
            </a:r>
          </a:p>
          <a:p>
            <a:pPr>
              <a:buFontTx/>
              <a:buChar char="-"/>
            </a:pPr>
            <a:r>
              <a:rPr lang="en-CA" sz="2400" i="1" dirty="0"/>
              <a:t>Diminishing marginal utility</a:t>
            </a:r>
          </a:p>
          <a:p>
            <a:pPr>
              <a:buFontTx/>
              <a:buChar char="-"/>
            </a:pPr>
            <a:endParaRPr lang="en-CA" sz="2400" dirty="0"/>
          </a:p>
          <a:p>
            <a:pPr marL="0" indent="0">
              <a:buNone/>
            </a:pPr>
            <a:r>
              <a:rPr lang="en-CA" sz="2400" b="1" dirty="0"/>
              <a:t>In Part 2, we will build on the concept of utility to derive consumer’s demand</a:t>
            </a:r>
          </a:p>
          <a:p>
            <a:pPr marL="0" indent="0">
              <a:buNone/>
            </a:pPr>
            <a:endParaRPr lang="en-CA" sz="2400" dirty="0"/>
          </a:p>
          <a:p>
            <a:pPr marL="0" indent="0">
              <a:buNone/>
            </a:pPr>
            <a:endParaRPr lang="en-CA" sz="2400" dirty="0"/>
          </a:p>
          <a:p>
            <a:pPr marL="0" indent="0">
              <a:buNone/>
            </a:pPr>
            <a:endParaRPr lang="en-US" dirty="0"/>
          </a:p>
        </p:txBody>
      </p:sp>
      <p:sp>
        <p:nvSpPr>
          <p:cNvPr id="4" name="Rectangle 3">
            <a:extLst>
              <a:ext uri="{FF2B5EF4-FFF2-40B4-BE49-F238E27FC236}">
                <a16:creationId xmlns:a16="http://schemas.microsoft.com/office/drawing/2014/main" id="{E490994C-1347-6D47-A698-30651AFC77C9}"/>
              </a:ext>
            </a:extLst>
          </p:cNvPr>
          <p:cNvSpPr/>
          <p:nvPr/>
        </p:nvSpPr>
        <p:spPr>
          <a:xfrm>
            <a:off x="647698" y="1505622"/>
            <a:ext cx="784859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784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9232-4C00-844B-90DD-BC2F61431267}"/>
              </a:ext>
            </a:extLst>
          </p:cNvPr>
          <p:cNvSpPr>
            <a:spLocks noGrp="1"/>
          </p:cNvSpPr>
          <p:nvPr>
            <p:ph type="title"/>
          </p:nvPr>
        </p:nvSpPr>
        <p:spPr/>
        <p:txBody>
          <a:bodyPr/>
          <a:lstStyle/>
          <a:p>
            <a:r>
              <a:rPr lang="en-US" dirty="0"/>
              <a:t>From Utility to Demand</a:t>
            </a:r>
          </a:p>
        </p:txBody>
      </p:sp>
      <p:sp>
        <p:nvSpPr>
          <p:cNvPr id="3" name="Content Placeholder 2">
            <a:extLst>
              <a:ext uri="{FF2B5EF4-FFF2-40B4-BE49-F238E27FC236}">
                <a16:creationId xmlns:a16="http://schemas.microsoft.com/office/drawing/2014/main" id="{97804613-BC46-9A42-AC5F-B4B6FFE9958C}"/>
              </a:ext>
            </a:extLst>
          </p:cNvPr>
          <p:cNvSpPr>
            <a:spLocks noGrp="1"/>
          </p:cNvSpPr>
          <p:nvPr>
            <p:ph idx="1"/>
          </p:nvPr>
        </p:nvSpPr>
        <p:spPr/>
        <p:txBody>
          <a:bodyPr/>
          <a:lstStyle/>
          <a:p>
            <a:pPr marL="0" indent="0">
              <a:buNone/>
            </a:pPr>
            <a:r>
              <a:rPr lang="en-CA" sz="2800" b="1" dirty="0"/>
              <a:t>Utility theory </a:t>
            </a:r>
            <a:r>
              <a:rPr lang="en-CA" sz="2800" dirty="0"/>
              <a:t>is a useful way of analyzing how consumers make choices.</a:t>
            </a:r>
          </a:p>
          <a:p>
            <a:r>
              <a:rPr lang="en-CA" sz="2800" dirty="0"/>
              <a:t>But in the real world we do not observe consumer’s utility, either total or marginal. </a:t>
            </a:r>
          </a:p>
          <a:p>
            <a:r>
              <a:rPr lang="en-CA" sz="2800" dirty="0"/>
              <a:t>Instead, his or her behaviour in the marketplace is observed through the demand curve. </a:t>
            </a:r>
          </a:p>
          <a:p>
            <a:pPr marL="0" indent="0">
              <a:buNone/>
            </a:pPr>
            <a:endParaRPr lang="en-CA" sz="2800" dirty="0"/>
          </a:p>
          <a:p>
            <a:pPr marL="0" indent="0" algn="ctr">
              <a:buNone/>
            </a:pPr>
            <a:r>
              <a:rPr lang="en-CA" sz="2800" i="1" dirty="0">
                <a:solidFill>
                  <a:srgbClr val="FF0000"/>
                </a:solidFill>
              </a:rPr>
              <a:t>How are utility and demand related?</a:t>
            </a:r>
          </a:p>
          <a:p>
            <a:pPr marL="0" indent="0">
              <a:buNone/>
            </a:pPr>
            <a:endParaRPr lang="en-CA" sz="2400" dirty="0"/>
          </a:p>
          <a:p>
            <a:pPr marL="0" indent="0">
              <a:buNone/>
            </a:pPr>
            <a:endParaRPr lang="en-CA" sz="2400" dirty="0"/>
          </a:p>
          <a:p>
            <a:pPr marL="0" indent="0">
              <a:buNone/>
            </a:pPr>
            <a:endParaRPr lang="en-US" dirty="0"/>
          </a:p>
        </p:txBody>
      </p:sp>
      <p:sp>
        <p:nvSpPr>
          <p:cNvPr id="4" name="Rectangle 3">
            <a:extLst>
              <a:ext uri="{FF2B5EF4-FFF2-40B4-BE49-F238E27FC236}">
                <a16:creationId xmlns:a16="http://schemas.microsoft.com/office/drawing/2014/main" id="{E490994C-1347-6D47-A698-30651AFC77C9}"/>
              </a:ext>
            </a:extLst>
          </p:cNvPr>
          <p:cNvSpPr/>
          <p:nvPr/>
        </p:nvSpPr>
        <p:spPr>
          <a:xfrm>
            <a:off x="647698" y="1505622"/>
            <a:ext cx="784859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5291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2A21E-B50E-7448-AEC9-BE057E6F93ED}"/>
              </a:ext>
            </a:extLst>
          </p:cNvPr>
          <p:cNvSpPr>
            <a:spLocks noGrp="1"/>
          </p:cNvSpPr>
          <p:nvPr>
            <p:ph type="title"/>
          </p:nvPr>
        </p:nvSpPr>
        <p:spPr/>
        <p:txBody>
          <a:bodyPr/>
          <a:lstStyle/>
          <a:p>
            <a:r>
              <a:rPr lang="en-US" dirty="0"/>
              <a:t>Roadmap: From Utility to Demand</a:t>
            </a:r>
          </a:p>
        </p:txBody>
      </p:sp>
      <p:sp>
        <p:nvSpPr>
          <p:cNvPr id="3" name="Content Placeholder 2">
            <a:extLst>
              <a:ext uri="{FF2B5EF4-FFF2-40B4-BE49-F238E27FC236}">
                <a16:creationId xmlns:a16="http://schemas.microsoft.com/office/drawing/2014/main" id="{024D4462-D55F-F349-B5B6-D717201DAEFA}"/>
              </a:ext>
            </a:extLst>
          </p:cNvPr>
          <p:cNvSpPr>
            <a:spLocks noGrp="1"/>
          </p:cNvSpPr>
          <p:nvPr>
            <p:ph idx="1"/>
          </p:nvPr>
        </p:nvSpPr>
        <p:spPr>
          <a:xfrm>
            <a:off x="457200" y="1600200"/>
            <a:ext cx="8229600" cy="4525963"/>
          </a:xfrm>
        </p:spPr>
        <p:txBody>
          <a:bodyPr>
            <a:normAutofit/>
          </a:bodyPr>
          <a:lstStyle/>
          <a:p>
            <a:pPr marL="0" indent="0">
              <a:buNone/>
            </a:pPr>
            <a:r>
              <a:rPr lang="en-CA" sz="2800" dirty="0"/>
              <a:t>To answer the question </a:t>
            </a:r>
            <a:r>
              <a:rPr lang="en-CA" sz="2800" i="1" dirty="0"/>
              <a:t>“How are utility and demand related?”, </a:t>
            </a:r>
            <a:r>
              <a:rPr lang="en-CA" sz="2800" dirty="0"/>
              <a:t>we will follow this roadmap:</a:t>
            </a:r>
          </a:p>
          <a:p>
            <a:pPr marL="514350" indent="-514350">
              <a:buAutoNum type="alphaLcPeriod"/>
            </a:pPr>
            <a:r>
              <a:rPr lang="en-CA" sz="2800" dirty="0"/>
              <a:t>Tastes, preferences and utility – what’s the connection?</a:t>
            </a:r>
          </a:p>
          <a:p>
            <a:pPr marL="514350" indent="-514350">
              <a:buAutoNum type="alphaLcPeriod"/>
            </a:pPr>
            <a:r>
              <a:rPr lang="en-CA" sz="2800" dirty="0"/>
              <a:t>Our preferences maybe unlimited, but our budget is not</a:t>
            </a:r>
          </a:p>
          <a:p>
            <a:pPr marL="514350" indent="-514350">
              <a:buAutoNum type="alphaLcPeriod"/>
            </a:pPr>
            <a:r>
              <a:rPr lang="en-CA" sz="2800" dirty="0"/>
              <a:t>Marginal utility vs. marginal utility per dollar </a:t>
            </a:r>
            <a:endParaRPr lang="en-US" sz="2800" dirty="0"/>
          </a:p>
          <a:p>
            <a:pPr marL="0" indent="0">
              <a:buNone/>
            </a:pPr>
            <a:endParaRPr lang="en-US" sz="2400" b="1" dirty="0"/>
          </a:p>
        </p:txBody>
      </p:sp>
      <p:sp>
        <p:nvSpPr>
          <p:cNvPr id="4" name="Rectangle 3">
            <a:extLst>
              <a:ext uri="{FF2B5EF4-FFF2-40B4-BE49-F238E27FC236}">
                <a16:creationId xmlns:a16="http://schemas.microsoft.com/office/drawing/2014/main" id="{C58A5BDF-977A-EF4D-846E-6E0C97E9C1F8}"/>
              </a:ext>
            </a:extLst>
          </p:cNvPr>
          <p:cNvSpPr/>
          <p:nvPr/>
        </p:nvSpPr>
        <p:spPr>
          <a:xfrm>
            <a:off x="647698" y="1505622"/>
            <a:ext cx="784859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6850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2A21E-B50E-7448-AEC9-BE057E6F93ED}"/>
              </a:ext>
            </a:extLst>
          </p:cNvPr>
          <p:cNvSpPr>
            <a:spLocks noGrp="1"/>
          </p:cNvSpPr>
          <p:nvPr>
            <p:ph type="title"/>
          </p:nvPr>
        </p:nvSpPr>
        <p:spPr/>
        <p:txBody>
          <a:bodyPr>
            <a:normAutofit fontScale="90000"/>
          </a:bodyPr>
          <a:lstStyle/>
          <a:p>
            <a:r>
              <a:rPr lang="en-US" dirty="0"/>
              <a:t>Tastes, Preferences and Utility – What’s the Connection?</a:t>
            </a:r>
          </a:p>
        </p:txBody>
      </p:sp>
      <p:sp>
        <p:nvSpPr>
          <p:cNvPr id="3" name="Content Placeholder 2">
            <a:extLst>
              <a:ext uri="{FF2B5EF4-FFF2-40B4-BE49-F238E27FC236}">
                <a16:creationId xmlns:a16="http://schemas.microsoft.com/office/drawing/2014/main" id="{024D4462-D55F-F349-B5B6-D717201DAEFA}"/>
              </a:ext>
            </a:extLst>
          </p:cNvPr>
          <p:cNvSpPr>
            <a:spLocks noGrp="1"/>
          </p:cNvSpPr>
          <p:nvPr>
            <p:ph idx="1"/>
          </p:nvPr>
        </p:nvSpPr>
        <p:spPr/>
        <p:txBody>
          <a:bodyPr>
            <a:normAutofit/>
          </a:bodyPr>
          <a:lstStyle/>
          <a:p>
            <a:pPr marL="0" indent="0">
              <a:buNone/>
            </a:pPr>
            <a:r>
              <a:rPr lang="en-CA" sz="2400" b="1" dirty="0"/>
              <a:t>Let’s use a textbook example of Neal choosing to attend jazz bars and go snowboarding</a:t>
            </a:r>
          </a:p>
          <a:p>
            <a:pPr marL="0" indent="0">
              <a:buNone/>
            </a:pPr>
            <a:endParaRPr lang="en-CA" sz="2400" b="1" i="1" dirty="0"/>
          </a:p>
          <a:p>
            <a:pPr>
              <a:buFont typeface="Wingdings" panose="05000000000000000000" pitchFamily="2" charset="2"/>
              <a:buChar char="Ø"/>
            </a:pPr>
            <a:r>
              <a:rPr lang="en-CA" sz="2400" i="1" dirty="0"/>
              <a:t>Individual’s utility is a measure of satisfaction an individual derives from goods and services</a:t>
            </a:r>
          </a:p>
          <a:p>
            <a:pPr>
              <a:buFont typeface="Wingdings" panose="05000000000000000000" pitchFamily="2" charset="2"/>
              <a:buChar char="Ø"/>
            </a:pPr>
            <a:r>
              <a:rPr lang="en-CA" sz="2400" i="1" dirty="0"/>
              <a:t>Individual’s choice of goods and services form a consumption bundle</a:t>
            </a:r>
          </a:p>
          <a:p>
            <a:pPr>
              <a:buFont typeface="Wingdings" panose="05000000000000000000" pitchFamily="2" charset="2"/>
              <a:buChar char="Ø"/>
            </a:pPr>
            <a:r>
              <a:rPr lang="en-CA" sz="2400" i="1" dirty="0"/>
              <a:t>Neal will have several combinations of snowboarding and jazz that would yield him the same level of satisfaction (utility)</a:t>
            </a:r>
          </a:p>
          <a:p>
            <a:pPr lvl="1">
              <a:buFont typeface="Wingdings" panose="05000000000000000000" pitchFamily="2" charset="2"/>
              <a:buChar char="Ø"/>
            </a:pPr>
            <a:r>
              <a:rPr lang="en-CA" sz="1600" i="1" dirty="0"/>
              <a:t>In other words,  Neal will be indifferent between some combinations of snowboarding and jazz as long as they yield the same level of utility</a:t>
            </a:r>
          </a:p>
          <a:p>
            <a:pPr lvl="1"/>
            <a:endParaRPr lang="en-CA" sz="2000" dirty="0"/>
          </a:p>
          <a:p>
            <a:pPr marL="0" indent="0">
              <a:buNone/>
            </a:pPr>
            <a:endParaRPr lang="en-US" sz="2400" b="1" dirty="0"/>
          </a:p>
        </p:txBody>
      </p:sp>
      <p:sp>
        <p:nvSpPr>
          <p:cNvPr id="4" name="Rectangle 3">
            <a:extLst>
              <a:ext uri="{FF2B5EF4-FFF2-40B4-BE49-F238E27FC236}">
                <a16:creationId xmlns:a16="http://schemas.microsoft.com/office/drawing/2014/main" id="{C58A5BDF-977A-EF4D-846E-6E0C97E9C1F8}"/>
              </a:ext>
            </a:extLst>
          </p:cNvPr>
          <p:cNvSpPr/>
          <p:nvPr/>
        </p:nvSpPr>
        <p:spPr>
          <a:xfrm>
            <a:off x="647698" y="1505622"/>
            <a:ext cx="784859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D14CB7D-F7C4-4ED8-BAA1-CA70A3DA45B9}"/>
              </a:ext>
            </a:extLst>
          </p:cNvPr>
          <p:cNvPicPr>
            <a:picLocks noChangeAspect="1"/>
          </p:cNvPicPr>
          <p:nvPr/>
        </p:nvPicPr>
        <p:blipFill>
          <a:blip r:embed="rId3"/>
          <a:stretch>
            <a:fillRect/>
          </a:stretch>
        </p:blipFill>
        <p:spPr>
          <a:xfrm>
            <a:off x="6573688" y="5615422"/>
            <a:ext cx="1119199" cy="1119199"/>
          </a:xfrm>
          <a:prstGeom prst="rect">
            <a:avLst/>
          </a:prstGeom>
        </p:spPr>
      </p:pic>
      <p:pic>
        <p:nvPicPr>
          <p:cNvPr id="10" name="Picture 9">
            <a:extLst>
              <a:ext uri="{FF2B5EF4-FFF2-40B4-BE49-F238E27FC236}">
                <a16:creationId xmlns:a16="http://schemas.microsoft.com/office/drawing/2014/main" id="{B0AE95B2-DA02-4121-9268-FB6AA1A498EF}"/>
              </a:ext>
            </a:extLst>
          </p:cNvPr>
          <p:cNvPicPr>
            <a:picLocks noChangeAspect="1"/>
          </p:cNvPicPr>
          <p:nvPr/>
        </p:nvPicPr>
        <p:blipFill>
          <a:blip r:embed="rId4"/>
          <a:stretch>
            <a:fillRect/>
          </a:stretch>
        </p:blipFill>
        <p:spPr>
          <a:xfrm>
            <a:off x="7696200" y="5551311"/>
            <a:ext cx="1247422" cy="1247422"/>
          </a:xfrm>
          <a:prstGeom prst="rect">
            <a:avLst/>
          </a:prstGeom>
        </p:spPr>
      </p:pic>
    </p:spTree>
    <p:extLst>
      <p:ext uri="{BB962C8B-B14F-4D97-AF65-F5344CB8AC3E}">
        <p14:creationId xmlns:p14="http://schemas.microsoft.com/office/powerpoint/2010/main" val="3167565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05F86-705D-194B-A8BC-0036A2B51DF9}"/>
              </a:ext>
            </a:extLst>
          </p:cNvPr>
          <p:cNvSpPr>
            <a:spLocks noGrp="1"/>
          </p:cNvSpPr>
          <p:nvPr>
            <p:ph type="title"/>
          </p:nvPr>
        </p:nvSpPr>
        <p:spPr/>
        <p:txBody>
          <a:bodyPr>
            <a:normAutofit fontScale="90000"/>
          </a:bodyPr>
          <a:lstStyle/>
          <a:p>
            <a:r>
              <a:rPr lang="en-US" dirty="0"/>
              <a:t>Our Tastes and Preferences are Unlimited</a:t>
            </a:r>
          </a:p>
        </p:txBody>
      </p:sp>
      <p:pic>
        <p:nvPicPr>
          <p:cNvPr id="5" name="Content Placeholder 4">
            <a:extLst>
              <a:ext uri="{FF2B5EF4-FFF2-40B4-BE49-F238E27FC236}">
                <a16:creationId xmlns:a16="http://schemas.microsoft.com/office/drawing/2014/main" id="{6960C0C6-CD1D-7743-BF1B-154674C46F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5882" y="2761165"/>
            <a:ext cx="6421719" cy="3677894"/>
          </a:xfrm>
        </p:spPr>
      </p:pic>
      <p:sp>
        <p:nvSpPr>
          <p:cNvPr id="6" name="Rectangle 5">
            <a:extLst>
              <a:ext uri="{FF2B5EF4-FFF2-40B4-BE49-F238E27FC236}">
                <a16:creationId xmlns:a16="http://schemas.microsoft.com/office/drawing/2014/main" id="{A1DB6451-A332-E448-94B5-B786986C9235}"/>
              </a:ext>
            </a:extLst>
          </p:cNvPr>
          <p:cNvSpPr/>
          <p:nvPr/>
        </p:nvSpPr>
        <p:spPr>
          <a:xfrm>
            <a:off x="647698" y="1505622"/>
            <a:ext cx="784859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F744D2B-2223-4B7F-BC84-D44725F25927}"/>
              </a:ext>
            </a:extLst>
          </p:cNvPr>
          <p:cNvPicPr>
            <a:picLocks noChangeAspect="1"/>
          </p:cNvPicPr>
          <p:nvPr/>
        </p:nvPicPr>
        <p:blipFill>
          <a:blip r:embed="rId4"/>
          <a:stretch>
            <a:fillRect/>
          </a:stretch>
        </p:blipFill>
        <p:spPr>
          <a:xfrm>
            <a:off x="258425" y="3229407"/>
            <a:ext cx="1247422" cy="1247422"/>
          </a:xfrm>
          <a:prstGeom prst="rect">
            <a:avLst/>
          </a:prstGeom>
        </p:spPr>
      </p:pic>
      <p:pic>
        <p:nvPicPr>
          <p:cNvPr id="9" name="Picture 8">
            <a:extLst>
              <a:ext uri="{FF2B5EF4-FFF2-40B4-BE49-F238E27FC236}">
                <a16:creationId xmlns:a16="http://schemas.microsoft.com/office/drawing/2014/main" id="{F9C47417-7322-49A8-9563-E3485C538ADD}"/>
              </a:ext>
            </a:extLst>
          </p:cNvPr>
          <p:cNvPicPr>
            <a:picLocks noChangeAspect="1"/>
          </p:cNvPicPr>
          <p:nvPr/>
        </p:nvPicPr>
        <p:blipFill>
          <a:blip r:embed="rId5"/>
          <a:stretch>
            <a:fillRect/>
          </a:stretch>
        </p:blipFill>
        <p:spPr>
          <a:xfrm>
            <a:off x="7567601" y="5464163"/>
            <a:ext cx="1119199" cy="1119199"/>
          </a:xfrm>
          <a:prstGeom prst="rect">
            <a:avLst/>
          </a:prstGeom>
        </p:spPr>
      </p:pic>
      <p:sp>
        <p:nvSpPr>
          <p:cNvPr id="11" name="TextBox 10">
            <a:extLst>
              <a:ext uri="{FF2B5EF4-FFF2-40B4-BE49-F238E27FC236}">
                <a16:creationId xmlns:a16="http://schemas.microsoft.com/office/drawing/2014/main" id="{E380B888-F449-4F1B-A67B-5B77609D9BAF}"/>
              </a:ext>
            </a:extLst>
          </p:cNvPr>
          <p:cNvSpPr txBox="1"/>
          <p:nvPr/>
        </p:nvSpPr>
        <p:spPr>
          <a:xfrm>
            <a:off x="615808" y="1639324"/>
            <a:ext cx="8229601" cy="1015663"/>
          </a:xfrm>
          <a:prstGeom prst="rect">
            <a:avLst/>
          </a:prstGeom>
          <a:noFill/>
        </p:spPr>
        <p:txBody>
          <a:bodyPr wrap="square" rtlCol="0">
            <a:spAutoFit/>
          </a:bodyPr>
          <a:lstStyle/>
          <a:p>
            <a:pPr marL="342900" indent="-342900">
              <a:buFont typeface="Wingdings" panose="05000000000000000000" pitchFamily="2" charset="2"/>
              <a:buChar char="v"/>
            </a:pPr>
            <a:r>
              <a:rPr lang="en-CA" sz="2000" dirty="0">
                <a:latin typeface="+mn-lt"/>
              </a:rPr>
              <a:t>Neal’s preferences for snowboarding and jazz will be represented by the </a:t>
            </a:r>
            <a:r>
              <a:rPr lang="en-CA" sz="2000" u="sng" dirty="0">
                <a:latin typeface="+mn-lt"/>
              </a:rPr>
              <a:t>indifference curves</a:t>
            </a:r>
            <a:r>
              <a:rPr lang="en-CA" sz="2000" dirty="0">
                <a:latin typeface="+mn-lt"/>
              </a:rPr>
              <a:t>. The higher is the indifference curve, the higher is Neal’s satisfaction from a chosen consumption bundles.</a:t>
            </a:r>
            <a:endParaRPr lang="en-US" sz="2000" dirty="0">
              <a:latin typeface="+mn-lt"/>
            </a:endParaRPr>
          </a:p>
        </p:txBody>
      </p:sp>
    </p:spTree>
    <p:extLst>
      <p:ext uri="{BB962C8B-B14F-4D97-AF65-F5344CB8AC3E}">
        <p14:creationId xmlns:p14="http://schemas.microsoft.com/office/powerpoint/2010/main" val="3136066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05F86-705D-194B-A8BC-0036A2B51DF9}"/>
              </a:ext>
            </a:extLst>
          </p:cNvPr>
          <p:cNvSpPr>
            <a:spLocks noGrp="1"/>
          </p:cNvSpPr>
          <p:nvPr>
            <p:ph type="title"/>
          </p:nvPr>
        </p:nvSpPr>
        <p:spPr/>
        <p:txBody>
          <a:bodyPr>
            <a:normAutofit fontScale="90000"/>
          </a:bodyPr>
          <a:lstStyle/>
          <a:p>
            <a:r>
              <a:rPr lang="en-US" dirty="0"/>
              <a:t>Our Tastes and Preferences are Unlimited</a:t>
            </a:r>
          </a:p>
        </p:txBody>
      </p:sp>
      <p:pic>
        <p:nvPicPr>
          <p:cNvPr id="5" name="Content Placeholder 4">
            <a:extLst>
              <a:ext uri="{FF2B5EF4-FFF2-40B4-BE49-F238E27FC236}">
                <a16:creationId xmlns:a16="http://schemas.microsoft.com/office/drawing/2014/main" id="{6960C0C6-CD1D-7743-BF1B-154674C46F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24200" y="4002073"/>
            <a:ext cx="4715351" cy="2700610"/>
          </a:xfrm>
        </p:spPr>
      </p:pic>
      <p:sp>
        <p:nvSpPr>
          <p:cNvPr id="6" name="Rectangle 5">
            <a:extLst>
              <a:ext uri="{FF2B5EF4-FFF2-40B4-BE49-F238E27FC236}">
                <a16:creationId xmlns:a16="http://schemas.microsoft.com/office/drawing/2014/main" id="{A1DB6451-A332-E448-94B5-B786986C9235}"/>
              </a:ext>
            </a:extLst>
          </p:cNvPr>
          <p:cNvSpPr/>
          <p:nvPr/>
        </p:nvSpPr>
        <p:spPr>
          <a:xfrm>
            <a:off x="647698" y="1505622"/>
            <a:ext cx="784859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7946F12-45BC-49B2-8057-904A2AF858AB}"/>
              </a:ext>
            </a:extLst>
          </p:cNvPr>
          <p:cNvSpPr txBox="1"/>
          <p:nvPr/>
        </p:nvSpPr>
        <p:spPr>
          <a:xfrm>
            <a:off x="457200" y="1639325"/>
            <a:ext cx="8534400" cy="2246769"/>
          </a:xfrm>
          <a:prstGeom prst="rect">
            <a:avLst/>
          </a:prstGeom>
          <a:noFill/>
        </p:spPr>
        <p:txBody>
          <a:bodyPr wrap="square" rtlCol="0">
            <a:spAutoFit/>
          </a:bodyPr>
          <a:lstStyle/>
          <a:p>
            <a:pPr marL="342900" indent="-342900">
              <a:buFont typeface="Wingdings" panose="05000000000000000000" pitchFamily="2" charset="2"/>
              <a:buChar char="v"/>
            </a:pPr>
            <a:r>
              <a:rPr lang="en-CA" sz="2400" dirty="0">
                <a:latin typeface="+mn-lt"/>
              </a:rPr>
              <a:t>When</a:t>
            </a:r>
            <a:r>
              <a:rPr lang="en-US" sz="2400" dirty="0">
                <a:latin typeface="+mn-lt"/>
              </a:rPr>
              <a:t> Neal snowboards less, he is willing to give up less snowboarding than when he has a lot of it, in order to get the same additional amount of jazz. </a:t>
            </a:r>
          </a:p>
          <a:p>
            <a:pPr marL="342900" indent="-342900">
              <a:buFont typeface="Wingdings" panose="05000000000000000000" pitchFamily="2" charset="2"/>
              <a:buChar char="v"/>
            </a:pPr>
            <a:r>
              <a:rPr lang="en-US" sz="2400" dirty="0">
                <a:latin typeface="+mn-lt"/>
              </a:rPr>
              <a:t>His willingness to substitute </a:t>
            </a:r>
            <a:r>
              <a:rPr lang="en-US" sz="2400" i="1" dirty="0">
                <a:latin typeface="+mn-lt"/>
              </a:rPr>
              <a:t>diminishes</a:t>
            </a:r>
            <a:r>
              <a:rPr lang="en-US" sz="2400" dirty="0">
                <a:latin typeface="+mn-lt"/>
              </a:rPr>
              <a:t> as he moves to the right along the indifference curve.</a:t>
            </a:r>
          </a:p>
          <a:p>
            <a:r>
              <a:rPr lang="en-CA" sz="2000" dirty="0">
                <a:latin typeface="+mn-lt"/>
              </a:rPr>
              <a:t> </a:t>
            </a:r>
            <a:endParaRPr lang="en-US" sz="2000" dirty="0">
              <a:latin typeface="+mn-lt"/>
            </a:endParaRPr>
          </a:p>
        </p:txBody>
      </p:sp>
      <p:pic>
        <p:nvPicPr>
          <p:cNvPr id="4" name="Picture 3">
            <a:extLst>
              <a:ext uri="{FF2B5EF4-FFF2-40B4-BE49-F238E27FC236}">
                <a16:creationId xmlns:a16="http://schemas.microsoft.com/office/drawing/2014/main" id="{3F744D2B-2223-4B7F-BC84-D44725F25927}"/>
              </a:ext>
            </a:extLst>
          </p:cNvPr>
          <p:cNvPicPr>
            <a:picLocks noChangeAspect="1"/>
          </p:cNvPicPr>
          <p:nvPr/>
        </p:nvPicPr>
        <p:blipFill>
          <a:blip r:embed="rId4"/>
          <a:stretch>
            <a:fillRect/>
          </a:stretch>
        </p:blipFill>
        <p:spPr>
          <a:xfrm>
            <a:off x="2734011" y="4438297"/>
            <a:ext cx="780378" cy="780378"/>
          </a:xfrm>
          <a:prstGeom prst="rect">
            <a:avLst/>
          </a:prstGeom>
        </p:spPr>
      </p:pic>
      <p:pic>
        <p:nvPicPr>
          <p:cNvPr id="9" name="Picture 8">
            <a:extLst>
              <a:ext uri="{FF2B5EF4-FFF2-40B4-BE49-F238E27FC236}">
                <a16:creationId xmlns:a16="http://schemas.microsoft.com/office/drawing/2014/main" id="{F9C47417-7322-49A8-9563-E3485C538ADD}"/>
              </a:ext>
            </a:extLst>
          </p:cNvPr>
          <p:cNvPicPr>
            <a:picLocks noChangeAspect="1"/>
          </p:cNvPicPr>
          <p:nvPr/>
        </p:nvPicPr>
        <p:blipFill>
          <a:blip r:embed="rId5"/>
          <a:stretch>
            <a:fillRect/>
          </a:stretch>
        </p:blipFill>
        <p:spPr>
          <a:xfrm>
            <a:off x="7603958" y="5791200"/>
            <a:ext cx="792162" cy="792162"/>
          </a:xfrm>
          <a:prstGeom prst="rect">
            <a:avLst/>
          </a:prstGeom>
        </p:spPr>
      </p:pic>
    </p:spTree>
    <p:extLst>
      <p:ext uri="{BB962C8B-B14F-4D97-AF65-F5344CB8AC3E}">
        <p14:creationId xmlns:p14="http://schemas.microsoft.com/office/powerpoint/2010/main" val="1139482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38596-B860-2346-A4BA-8249BCAA55B1}"/>
              </a:ext>
            </a:extLst>
          </p:cNvPr>
          <p:cNvSpPr>
            <a:spLocks noGrp="1"/>
          </p:cNvSpPr>
          <p:nvPr>
            <p:ph type="title"/>
          </p:nvPr>
        </p:nvSpPr>
        <p:spPr/>
        <p:txBody>
          <a:bodyPr>
            <a:normAutofit fontScale="90000"/>
          </a:bodyPr>
          <a:lstStyle/>
          <a:p>
            <a:r>
              <a:rPr lang="en-US" dirty="0"/>
              <a:t>Tastes, Preferences and Utility – What’s the Connection?</a:t>
            </a:r>
          </a:p>
        </p:txBody>
      </p:sp>
      <p:sp>
        <p:nvSpPr>
          <p:cNvPr id="3" name="Content Placeholder 2">
            <a:extLst>
              <a:ext uri="{FF2B5EF4-FFF2-40B4-BE49-F238E27FC236}">
                <a16:creationId xmlns:a16="http://schemas.microsoft.com/office/drawing/2014/main" id="{34ACFA4F-C86C-DA42-AF08-2D69E1F1BF89}"/>
              </a:ext>
            </a:extLst>
          </p:cNvPr>
          <p:cNvSpPr>
            <a:spLocks noGrp="1"/>
          </p:cNvSpPr>
          <p:nvPr>
            <p:ph idx="1"/>
          </p:nvPr>
        </p:nvSpPr>
        <p:spPr/>
        <p:txBody>
          <a:bodyPr>
            <a:normAutofit/>
          </a:bodyPr>
          <a:lstStyle/>
          <a:p>
            <a:pPr>
              <a:buFont typeface="Wingdings" panose="05000000000000000000" pitchFamily="2" charset="2"/>
              <a:buChar char="Ø"/>
            </a:pPr>
            <a:r>
              <a:rPr lang="en-CA" sz="2400" dirty="0"/>
              <a:t>Our satisfaction (utility) is composed of tastes and preferences for goods and services.</a:t>
            </a:r>
          </a:p>
          <a:p>
            <a:pPr>
              <a:buFont typeface="Wingdings" panose="05000000000000000000" pitchFamily="2" charset="2"/>
              <a:buChar char="Ø"/>
            </a:pPr>
            <a:r>
              <a:rPr lang="en-CA" sz="2400" dirty="0"/>
              <a:t>These tastes are captured by the indifference curves. </a:t>
            </a:r>
          </a:p>
          <a:p>
            <a:pPr>
              <a:buFont typeface="Wingdings" panose="05000000000000000000" pitchFamily="2" charset="2"/>
              <a:buChar char="Ø"/>
            </a:pPr>
            <a:r>
              <a:rPr lang="en-CA" sz="2400" dirty="0"/>
              <a:t>The higher is the placement of the curve, the greater is our satisfaction from a chosen bundle of goods and services. </a:t>
            </a:r>
            <a:endParaRPr lang="en-CA" sz="2000" dirty="0"/>
          </a:p>
          <a:p>
            <a:pPr marL="0" indent="0">
              <a:buNone/>
            </a:pPr>
            <a:endParaRPr lang="en-CA" sz="2400" dirty="0"/>
          </a:p>
        </p:txBody>
      </p:sp>
      <p:sp>
        <p:nvSpPr>
          <p:cNvPr id="4" name="Rectangle 3">
            <a:extLst>
              <a:ext uri="{FF2B5EF4-FFF2-40B4-BE49-F238E27FC236}">
                <a16:creationId xmlns:a16="http://schemas.microsoft.com/office/drawing/2014/main" id="{838EAC84-C783-2045-BFDB-155FB8621ECC}"/>
              </a:ext>
            </a:extLst>
          </p:cNvPr>
          <p:cNvSpPr/>
          <p:nvPr/>
        </p:nvSpPr>
        <p:spPr>
          <a:xfrm>
            <a:off x="647698" y="1505622"/>
            <a:ext cx="784859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B5A4AE5-4C41-E34E-BFD0-1267AE2DE378}"/>
              </a:ext>
            </a:extLst>
          </p:cNvPr>
          <p:cNvPicPr>
            <a:picLocks noChangeAspect="1"/>
          </p:cNvPicPr>
          <p:nvPr/>
        </p:nvPicPr>
        <p:blipFill>
          <a:blip r:embed="rId2"/>
          <a:stretch>
            <a:fillRect/>
          </a:stretch>
        </p:blipFill>
        <p:spPr>
          <a:xfrm>
            <a:off x="7696200" y="5551311"/>
            <a:ext cx="1247422" cy="1247422"/>
          </a:xfrm>
          <a:prstGeom prst="rect">
            <a:avLst/>
          </a:prstGeom>
        </p:spPr>
      </p:pic>
      <p:pic>
        <p:nvPicPr>
          <p:cNvPr id="6" name="Picture 5">
            <a:extLst>
              <a:ext uri="{FF2B5EF4-FFF2-40B4-BE49-F238E27FC236}">
                <a16:creationId xmlns:a16="http://schemas.microsoft.com/office/drawing/2014/main" id="{8BF3D1C8-C361-524F-815C-315BA4DF2B82}"/>
              </a:ext>
            </a:extLst>
          </p:cNvPr>
          <p:cNvPicPr>
            <a:picLocks noChangeAspect="1"/>
          </p:cNvPicPr>
          <p:nvPr/>
        </p:nvPicPr>
        <p:blipFill>
          <a:blip r:embed="rId3"/>
          <a:stretch>
            <a:fillRect/>
          </a:stretch>
        </p:blipFill>
        <p:spPr>
          <a:xfrm>
            <a:off x="6573688" y="5615422"/>
            <a:ext cx="1119199" cy="1119199"/>
          </a:xfrm>
          <a:prstGeom prst="rect">
            <a:avLst/>
          </a:prstGeom>
        </p:spPr>
      </p:pic>
    </p:spTree>
    <p:extLst>
      <p:ext uri="{BB962C8B-B14F-4D97-AF65-F5344CB8AC3E}">
        <p14:creationId xmlns:p14="http://schemas.microsoft.com/office/powerpoint/2010/main" val="2574110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43E6E-953F-2F4F-847E-9BB35D9EDAB5}"/>
              </a:ext>
            </a:extLst>
          </p:cNvPr>
          <p:cNvSpPr>
            <a:spLocks noGrp="1"/>
          </p:cNvSpPr>
          <p:nvPr>
            <p:ph type="title"/>
          </p:nvPr>
        </p:nvSpPr>
        <p:spPr/>
        <p:txBody>
          <a:bodyPr/>
          <a:lstStyle/>
          <a:p>
            <a:r>
              <a:rPr lang="en-US" dirty="0"/>
              <a:t>The Budget Constraint</a:t>
            </a:r>
          </a:p>
        </p:txBody>
      </p:sp>
      <p:sp>
        <p:nvSpPr>
          <p:cNvPr id="3" name="Content Placeholder 2">
            <a:extLst>
              <a:ext uri="{FF2B5EF4-FFF2-40B4-BE49-F238E27FC236}">
                <a16:creationId xmlns:a16="http://schemas.microsoft.com/office/drawing/2014/main" id="{75CF88DD-9F0A-6E45-916F-035BEF033A73}"/>
              </a:ext>
            </a:extLst>
          </p:cNvPr>
          <p:cNvSpPr>
            <a:spLocks noGrp="1"/>
          </p:cNvSpPr>
          <p:nvPr>
            <p:ph idx="1"/>
          </p:nvPr>
        </p:nvSpPr>
        <p:spPr/>
        <p:txBody>
          <a:bodyPr>
            <a:normAutofit/>
          </a:bodyPr>
          <a:lstStyle/>
          <a:p>
            <a:pPr>
              <a:buFont typeface="Wingdings" panose="05000000000000000000" pitchFamily="2" charset="2"/>
              <a:buChar char="Ø"/>
            </a:pPr>
            <a:r>
              <a:rPr lang="en-US" sz="2400" dirty="0"/>
              <a:t>Consumer’s </a:t>
            </a:r>
            <a:r>
              <a:rPr lang="en-US" sz="2400" b="1" dirty="0"/>
              <a:t>budget constraint </a:t>
            </a:r>
            <a:r>
              <a:rPr lang="en-US" sz="2400" dirty="0"/>
              <a:t>defines consumption possibilities given consumer’s income and prices of goods and services.</a:t>
            </a:r>
          </a:p>
          <a:p>
            <a:pPr>
              <a:buFont typeface="Wingdings" panose="05000000000000000000" pitchFamily="2" charset="2"/>
              <a:buChar char="Ø"/>
            </a:pPr>
            <a:r>
              <a:rPr lang="en-US" sz="2400" dirty="0"/>
              <a:t>Neal has a monthly expenditure limit, or a budget constraint, which he chooses to spend on lift tickets and jazz club visits.</a:t>
            </a:r>
          </a:p>
          <a:p>
            <a:pPr marL="0" indent="0">
              <a:buNone/>
            </a:pPr>
            <a:endParaRPr lang="en-US" sz="2400" dirty="0"/>
          </a:p>
          <a:p>
            <a:pPr>
              <a:buFont typeface="Wingdings" panose="05000000000000000000" pitchFamily="2" charset="2"/>
              <a:buChar char="v"/>
            </a:pPr>
            <a:r>
              <a:rPr lang="en-US" sz="2400" dirty="0">
                <a:solidFill>
                  <a:srgbClr val="002060"/>
                </a:solidFill>
              </a:rPr>
              <a:t>Is it possible to consume beyond your budget constraint? If so, for how long?</a:t>
            </a:r>
          </a:p>
          <a:p>
            <a:pPr>
              <a:buFont typeface="Wingdings" panose="05000000000000000000" pitchFamily="2" charset="2"/>
              <a:buChar char="Ø"/>
            </a:pPr>
            <a:endParaRPr lang="en-US" sz="2400" dirty="0"/>
          </a:p>
          <a:p>
            <a:pPr>
              <a:buFont typeface="Wingdings" panose="05000000000000000000" pitchFamily="2" charset="2"/>
              <a:buChar char="Ø"/>
            </a:pPr>
            <a:endParaRPr lang="en-US" sz="2000" dirty="0"/>
          </a:p>
        </p:txBody>
      </p:sp>
      <p:sp>
        <p:nvSpPr>
          <p:cNvPr id="4" name="Rectangle 3">
            <a:extLst>
              <a:ext uri="{FF2B5EF4-FFF2-40B4-BE49-F238E27FC236}">
                <a16:creationId xmlns:a16="http://schemas.microsoft.com/office/drawing/2014/main" id="{25F34A89-8139-9440-9A1A-E2AB3B5BF9F0}"/>
              </a:ext>
            </a:extLst>
          </p:cNvPr>
          <p:cNvSpPr/>
          <p:nvPr/>
        </p:nvSpPr>
        <p:spPr>
          <a:xfrm>
            <a:off x="647698" y="1505622"/>
            <a:ext cx="784859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63467D6-555D-E94C-AFC1-D9BD62B678FA}"/>
              </a:ext>
            </a:extLst>
          </p:cNvPr>
          <p:cNvPicPr>
            <a:picLocks noChangeAspect="1"/>
          </p:cNvPicPr>
          <p:nvPr/>
        </p:nvPicPr>
        <p:blipFill>
          <a:blip r:embed="rId3"/>
          <a:stretch>
            <a:fillRect/>
          </a:stretch>
        </p:blipFill>
        <p:spPr>
          <a:xfrm>
            <a:off x="7239000" y="5571772"/>
            <a:ext cx="1676400" cy="1206500"/>
          </a:xfrm>
          <a:prstGeom prst="rect">
            <a:avLst/>
          </a:prstGeom>
        </p:spPr>
      </p:pic>
    </p:spTree>
    <p:extLst>
      <p:ext uri="{BB962C8B-B14F-4D97-AF65-F5344CB8AC3E}">
        <p14:creationId xmlns:p14="http://schemas.microsoft.com/office/powerpoint/2010/main" val="1398094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7731</TotalTime>
  <Words>1683</Words>
  <Application>Microsoft Office PowerPoint</Application>
  <PresentationFormat>On-screen Show (4:3)</PresentationFormat>
  <Paragraphs>141</Paragraphs>
  <Slides>17</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Office Theme</vt:lpstr>
      <vt:lpstr>Part 2: Consumer’s Demand</vt:lpstr>
      <vt:lpstr>Quick Recap</vt:lpstr>
      <vt:lpstr>From Utility to Demand</vt:lpstr>
      <vt:lpstr>Roadmap: From Utility to Demand</vt:lpstr>
      <vt:lpstr>Tastes, Preferences and Utility – What’s the Connection?</vt:lpstr>
      <vt:lpstr>Our Tastes and Preferences are Unlimited</vt:lpstr>
      <vt:lpstr>Our Tastes and Preferences are Unlimited</vt:lpstr>
      <vt:lpstr>Tastes, Preferences and Utility – What’s the Connection?</vt:lpstr>
      <vt:lpstr>The Budget Constraint</vt:lpstr>
      <vt:lpstr>The Budget Constraint</vt:lpstr>
      <vt:lpstr>Achieving Highest Level of Utility</vt:lpstr>
      <vt:lpstr>Achieving Highest Level of Utility</vt:lpstr>
      <vt:lpstr>Spending the Marginal Dollar</vt:lpstr>
      <vt:lpstr>From Utility to Demand</vt:lpstr>
      <vt:lpstr>Demand Curve</vt:lpstr>
      <vt:lpstr>Factors Affecting Demand</vt:lpstr>
      <vt:lpstr>Learning Outcomes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JSGS 802: Public Finance</dc:title>
  <dc:creator>Yev Khovrenkov</dc:creator>
  <cp:lastModifiedBy>Iryna Khovrenkov</cp:lastModifiedBy>
  <cp:revision>128</cp:revision>
  <cp:lastPrinted>2020-09-16T21:31:30Z</cp:lastPrinted>
  <dcterms:created xsi:type="dcterms:W3CDTF">2019-01-09T22:31:09Z</dcterms:created>
  <dcterms:modified xsi:type="dcterms:W3CDTF">2021-05-03T17:10:16Z</dcterms:modified>
</cp:coreProperties>
</file>