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558" r:id="rId2"/>
    <p:sldId id="596" r:id="rId3"/>
    <p:sldId id="568" r:id="rId4"/>
    <p:sldId id="569" r:id="rId5"/>
    <p:sldId id="570" r:id="rId6"/>
    <p:sldId id="571" r:id="rId7"/>
    <p:sldId id="572" r:id="rId8"/>
    <p:sldId id="573" r:id="rId9"/>
    <p:sldId id="574" r:id="rId10"/>
    <p:sldId id="575" r:id="rId11"/>
    <p:sldId id="577" r:id="rId12"/>
    <p:sldId id="579" r:id="rId13"/>
    <p:sldId id="5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117" autoAdjust="0"/>
  </p:normalViewPr>
  <p:slideViewPr>
    <p:cSldViewPr snapToGrid="0">
      <p:cViewPr varScale="1">
        <p:scale>
          <a:sx n="87" d="100"/>
          <a:sy n="87" d="100"/>
        </p:scale>
        <p:origin x="426"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yna Khovrenkov" userId="28491d1e7377bb81" providerId="LiveId" clId="{4160D08A-141D-4E9A-8EB0-D22CE8E88949}"/>
    <pc:docChg chg="custSel modSld">
      <pc:chgData name="Iryna Khovrenkov" userId="28491d1e7377bb81" providerId="LiveId" clId="{4160D08A-141D-4E9A-8EB0-D22CE8E88949}" dt="2021-05-03T17:58:30.546" v="40" actId="33524"/>
      <pc:docMkLst>
        <pc:docMk/>
      </pc:docMkLst>
      <pc:sldChg chg="modSp mod">
        <pc:chgData name="Iryna Khovrenkov" userId="28491d1e7377bb81" providerId="LiveId" clId="{4160D08A-141D-4E9A-8EB0-D22CE8E88949}" dt="2021-05-03T17:58:30.546" v="40" actId="33524"/>
        <pc:sldMkLst>
          <pc:docMk/>
          <pc:sldMk cId="347055511" sldId="596"/>
        </pc:sldMkLst>
        <pc:spChg chg="mod">
          <ac:chgData name="Iryna Khovrenkov" userId="28491d1e7377bb81" providerId="LiveId" clId="{4160D08A-141D-4E9A-8EB0-D22CE8E88949}" dt="2021-05-03T17:58:19.826" v="39" actId="6549"/>
          <ac:spMkLst>
            <pc:docMk/>
            <pc:sldMk cId="347055511" sldId="596"/>
            <ac:spMk id="2" creationId="{C7D82044-F06C-3F41-8721-6D2D2E5BF3A1}"/>
          </ac:spMkLst>
        </pc:spChg>
        <pc:spChg chg="mod">
          <ac:chgData name="Iryna Khovrenkov" userId="28491d1e7377bb81" providerId="LiveId" clId="{4160D08A-141D-4E9A-8EB0-D22CE8E88949}" dt="2021-05-03T17:58:30.546" v="40" actId="33524"/>
          <ac:spMkLst>
            <pc:docMk/>
            <pc:sldMk cId="347055511" sldId="596"/>
            <ac:spMk id="3" creationId="{93CAD840-D5B9-2344-87E1-0E5DC6AB80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0BBF6-D85C-4211-B966-4B0CECB5878E}" type="datetimeFigureOut">
              <a:rPr lang="en-US" smtClean="0"/>
              <a:t>5/3/2021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690C1-0FB3-42FE-8829-00D7884144BD}" type="slidenum">
              <a:rPr lang="en-US" smtClean="0"/>
              <a:t>‹#›</a:t>
            </a:fld>
            <a:endParaRPr lang="en-US"/>
          </a:p>
        </p:txBody>
      </p:sp>
    </p:spTree>
    <p:extLst>
      <p:ext uri="{BB962C8B-B14F-4D97-AF65-F5344CB8AC3E}">
        <p14:creationId xmlns:p14="http://schemas.microsoft.com/office/powerpoint/2010/main" val="378578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graph is adopted from Figure 8.1: Total Product Curve(pg.171) in the Principles of Microeconomics 2017 Edition</a:t>
            </a:r>
          </a:p>
          <a:p>
            <a:endParaRPr lang="en-US" dirty="0"/>
          </a:p>
        </p:txBody>
      </p:sp>
      <p:sp>
        <p:nvSpPr>
          <p:cNvPr id="4" name="Slide Number Placeholder 3"/>
          <p:cNvSpPr>
            <a:spLocks noGrp="1"/>
          </p:cNvSpPr>
          <p:nvPr>
            <p:ph type="sldNum" sz="quarter" idx="5"/>
          </p:nvPr>
        </p:nvSpPr>
        <p:spPr/>
        <p:txBody>
          <a:bodyPr/>
          <a:lstStyle/>
          <a:p>
            <a:fld id="{E53690C1-0FB3-42FE-8829-00D7884144BD}" type="slidenum">
              <a:rPr lang="en-US" smtClean="0"/>
              <a:t>5</a:t>
            </a:fld>
            <a:endParaRPr lang="en-US"/>
          </a:p>
        </p:txBody>
      </p:sp>
    </p:spTree>
    <p:extLst>
      <p:ext uri="{BB962C8B-B14F-4D97-AF65-F5344CB8AC3E}">
        <p14:creationId xmlns:p14="http://schemas.microsoft.com/office/powerpoint/2010/main" val="5600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graph is adopted from Figure 8.2: Average and marginal product curves (pg.172) in the Principles of Microeconomics 2017 Edition</a:t>
            </a:r>
          </a:p>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8</a:t>
            </a:fld>
            <a:endParaRPr lang="en-US"/>
          </a:p>
        </p:txBody>
      </p:sp>
    </p:spTree>
    <p:extLst>
      <p:ext uri="{BB962C8B-B14F-4D97-AF65-F5344CB8AC3E}">
        <p14:creationId xmlns:p14="http://schemas.microsoft.com/office/powerpoint/2010/main" val="135141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graph is adopted from Figure 8.3: Total cost curves (pg.175) in the Principles of Microeconomics 2017 Edition</a:t>
            </a:r>
          </a:p>
          <a:p>
            <a:endParaRPr lang="en-US" dirty="0"/>
          </a:p>
        </p:txBody>
      </p:sp>
      <p:sp>
        <p:nvSpPr>
          <p:cNvPr id="4" name="Slide Number Placeholder 3"/>
          <p:cNvSpPr>
            <a:spLocks noGrp="1"/>
          </p:cNvSpPr>
          <p:nvPr>
            <p:ph type="sldNum" sz="quarter" idx="5"/>
          </p:nvPr>
        </p:nvSpPr>
        <p:spPr/>
        <p:txBody>
          <a:bodyPr/>
          <a:lstStyle/>
          <a:p>
            <a:fld id="{E53690C1-0FB3-42FE-8829-00D7884144BD}" type="slidenum">
              <a:rPr lang="en-US" smtClean="0"/>
              <a:t>12</a:t>
            </a:fld>
            <a:endParaRPr lang="en-US"/>
          </a:p>
        </p:txBody>
      </p:sp>
    </p:spTree>
    <p:extLst>
      <p:ext uri="{BB962C8B-B14F-4D97-AF65-F5344CB8AC3E}">
        <p14:creationId xmlns:p14="http://schemas.microsoft.com/office/powerpoint/2010/main" val="82862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6E8F-645F-4133-8B87-8E3DA4FF8F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883CC5-2AA2-403E-B23C-9D175E36AA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FDA8BF-469C-4C9E-9799-9DB8F0A5F60E}"/>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5" name="Footer Placeholder 4">
            <a:extLst>
              <a:ext uri="{FF2B5EF4-FFF2-40B4-BE49-F238E27FC236}">
                <a16:creationId xmlns:a16="http://schemas.microsoft.com/office/drawing/2014/main" id="{03C5CC79-BD66-4939-A83B-EC771AB81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46746-C900-407E-89BB-581D5482D899}"/>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222701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1F62-C632-4749-B3F7-1F88151351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918B80-8DA9-4C5D-8DA8-860CC9821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11C9F-0EE9-4E4C-9BF6-267218E5D689}"/>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5" name="Footer Placeholder 4">
            <a:extLst>
              <a:ext uri="{FF2B5EF4-FFF2-40B4-BE49-F238E27FC236}">
                <a16:creationId xmlns:a16="http://schemas.microsoft.com/office/drawing/2014/main" id="{383908F9-535A-43D3-BB5B-3845F418D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10C33-DC54-4B38-9AD9-785A120BB11D}"/>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44713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67F97-6A1C-4814-8747-CB178DF738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4F078-59E8-4CE9-ABD2-C37AAC3177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58FAF-7F03-4CD4-84A2-69D8B670965C}"/>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5" name="Footer Placeholder 4">
            <a:extLst>
              <a:ext uri="{FF2B5EF4-FFF2-40B4-BE49-F238E27FC236}">
                <a16:creationId xmlns:a16="http://schemas.microsoft.com/office/drawing/2014/main" id="{A0D1C307-9B4A-4407-8096-1ABD484E1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95683-12F4-4074-96A2-DF6468AE6D96}"/>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268678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3C1F-C569-445C-AE21-78066F65D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01550-70B2-40B7-8493-91B8D4390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5BA89-61EA-4BFE-8C5E-8D87A41EDCBC}"/>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5" name="Footer Placeholder 4">
            <a:extLst>
              <a:ext uri="{FF2B5EF4-FFF2-40B4-BE49-F238E27FC236}">
                <a16:creationId xmlns:a16="http://schemas.microsoft.com/office/drawing/2014/main" id="{7733A5F3-3B1A-45C0-972B-B32275F50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99736-5A3C-482E-B5FB-BD663ABAB9E3}"/>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388021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3EE0-A187-4B04-A121-6221A3CACD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BFA1D6-590B-41F9-B6B9-A4C2CD629E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C826F5-7676-4041-A25C-E2C27CDACD54}"/>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5" name="Footer Placeholder 4">
            <a:extLst>
              <a:ext uri="{FF2B5EF4-FFF2-40B4-BE49-F238E27FC236}">
                <a16:creationId xmlns:a16="http://schemas.microsoft.com/office/drawing/2014/main" id="{A439CEFB-5858-4D06-83FA-87A778A26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7BE97-8C50-4E1B-BD48-32F3A4BFE6E6}"/>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287126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54F5-26F6-40E7-8EA9-BCCE36DF74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AED1D-B73A-4494-8969-6B3F9DEC66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CE66DF-CD51-4CEA-BE06-4D68F99FB4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4DBF54-7E60-43AB-AD0C-3051F868954B}"/>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6" name="Footer Placeholder 5">
            <a:extLst>
              <a:ext uri="{FF2B5EF4-FFF2-40B4-BE49-F238E27FC236}">
                <a16:creationId xmlns:a16="http://schemas.microsoft.com/office/drawing/2014/main" id="{E7093E71-7742-4E7D-9B6F-A38E26AE9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304DB-D4AE-49C4-AE06-85459A46C3B1}"/>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373664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36D8-CC3A-4F0D-B8F7-AAB0672B45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C2774B-E04A-414A-A395-70B55E680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7F57A-D2C3-474A-B3BC-4482A501A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B5E0D-CDD7-426B-AE67-FDC2A4BC9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4D6B59-0ACF-4590-9E16-531E7FA6FD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A7FC33-E852-452C-A340-A8A165A24BE4}"/>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8" name="Footer Placeholder 7">
            <a:extLst>
              <a:ext uri="{FF2B5EF4-FFF2-40B4-BE49-F238E27FC236}">
                <a16:creationId xmlns:a16="http://schemas.microsoft.com/office/drawing/2014/main" id="{600ADC4F-5106-46D9-A4AB-DB96C1D46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54291A-B947-48C9-879C-6BBF121C7EDE}"/>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129746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7535-1DF9-4D8E-B784-C954C91E0D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AE7A9F-C815-404D-A9AB-F724254DB045}"/>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4" name="Footer Placeholder 3">
            <a:extLst>
              <a:ext uri="{FF2B5EF4-FFF2-40B4-BE49-F238E27FC236}">
                <a16:creationId xmlns:a16="http://schemas.microsoft.com/office/drawing/2014/main" id="{213CABE6-591C-4CF2-978F-5FFCD1539B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1B37ED-F212-4E39-87F1-80F2BC338235}"/>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96831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0EBF2C-6C0F-4D60-A1F4-58DE3CF36168}"/>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3" name="Footer Placeholder 2">
            <a:extLst>
              <a:ext uri="{FF2B5EF4-FFF2-40B4-BE49-F238E27FC236}">
                <a16:creationId xmlns:a16="http://schemas.microsoft.com/office/drawing/2014/main" id="{793A59CE-44DD-475E-AF7B-318E3DD26E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168518-C81D-4F34-9DD1-4B95F2F3BAB4}"/>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126068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D3F8-80C3-478A-A172-A8C585B15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EB7B01-DF08-42C3-8665-78514CB7F3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33534D-8779-45BE-9493-86919651C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D393E-6182-4432-B781-4E720D652354}"/>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6" name="Footer Placeholder 5">
            <a:extLst>
              <a:ext uri="{FF2B5EF4-FFF2-40B4-BE49-F238E27FC236}">
                <a16:creationId xmlns:a16="http://schemas.microsoft.com/office/drawing/2014/main" id="{2E17731C-1801-4BB0-B466-25609C244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48D85-2B5B-4DA4-8632-6DE5761421A0}"/>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283492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B186-78CE-412F-ACF9-7360C1923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D78745-9579-43AD-BFC4-E07CB063E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5EEDA7-EF5C-4B14-9359-8295EDAF1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BE8F8-C0DD-4A8C-A42D-75AB381C5319}"/>
              </a:ext>
            </a:extLst>
          </p:cNvPr>
          <p:cNvSpPr>
            <a:spLocks noGrp="1"/>
          </p:cNvSpPr>
          <p:nvPr>
            <p:ph type="dt" sz="half" idx="10"/>
          </p:nvPr>
        </p:nvSpPr>
        <p:spPr/>
        <p:txBody>
          <a:bodyPr/>
          <a:lstStyle/>
          <a:p>
            <a:fld id="{3745648E-9C16-46E4-A2AE-C2FEE1474369}" type="datetimeFigureOut">
              <a:rPr lang="en-US" smtClean="0"/>
              <a:t>5/3/2021</a:t>
            </a:fld>
            <a:endParaRPr lang="en-US"/>
          </a:p>
        </p:txBody>
      </p:sp>
      <p:sp>
        <p:nvSpPr>
          <p:cNvPr id="6" name="Footer Placeholder 5">
            <a:extLst>
              <a:ext uri="{FF2B5EF4-FFF2-40B4-BE49-F238E27FC236}">
                <a16:creationId xmlns:a16="http://schemas.microsoft.com/office/drawing/2014/main" id="{8FE55B32-52D0-4351-904D-2173F1345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29D89-74F4-4BC3-AAA6-68C4FC431AD2}"/>
              </a:ext>
            </a:extLst>
          </p:cNvPr>
          <p:cNvSpPr>
            <a:spLocks noGrp="1"/>
          </p:cNvSpPr>
          <p:nvPr>
            <p:ph type="sldNum" sz="quarter" idx="12"/>
          </p:nvPr>
        </p:nvSpPr>
        <p:spPr/>
        <p:txBody>
          <a:bodyPr/>
          <a:lstStyle/>
          <a:p>
            <a:fld id="{25A5DF83-7C3D-4BC0-9E20-A110000BE1BB}" type="slidenum">
              <a:rPr lang="en-US" smtClean="0"/>
              <a:t>‹#›</a:t>
            </a:fld>
            <a:endParaRPr lang="en-US"/>
          </a:p>
        </p:txBody>
      </p:sp>
    </p:spTree>
    <p:extLst>
      <p:ext uri="{BB962C8B-B14F-4D97-AF65-F5344CB8AC3E}">
        <p14:creationId xmlns:p14="http://schemas.microsoft.com/office/powerpoint/2010/main" val="304294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CD3BE9-47C3-4735-983F-7E097C1A66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80BA4-DCCF-408D-AA3E-39C58D9E5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99EEE-06F7-485B-AEB4-A7E6D1B417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5648E-9C16-46E4-A2AE-C2FEE1474369}" type="datetimeFigureOut">
              <a:rPr lang="en-US" smtClean="0"/>
              <a:t>5/3/2021</a:t>
            </a:fld>
            <a:endParaRPr lang="en-US"/>
          </a:p>
        </p:txBody>
      </p:sp>
      <p:sp>
        <p:nvSpPr>
          <p:cNvPr id="5" name="Footer Placeholder 4">
            <a:extLst>
              <a:ext uri="{FF2B5EF4-FFF2-40B4-BE49-F238E27FC236}">
                <a16:creationId xmlns:a16="http://schemas.microsoft.com/office/drawing/2014/main" id="{8C0B6723-7755-4D14-9521-C4023B93E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21858C-17AD-4196-A8ED-E9195DCCAF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5DF83-7C3D-4BC0-9E20-A110000BE1BB}" type="slidenum">
              <a:rPr lang="en-US" smtClean="0"/>
              <a:t>‹#›</a:t>
            </a:fld>
            <a:endParaRPr lang="en-US"/>
          </a:p>
        </p:txBody>
      </p:sp>
    </p:spTree>
    <p:extLst>
      <p:ext uri="{BB962C8B-B14F-4D97-AF65-F5344CB8AC3E}">
        <p14:creationId xmlns:p14="http://schemas.microsoft.com/office/powerpoint/2010/main" val="97925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DEEA-A64A-4576-8C1A-0DDF577C7735}"/>
              </a:ext>
            </a:extLst>
          </p:cNvPr>
          <p:cNvSpPr>
            <a:spLocks noGrp="1"/>
          </p:cNvSpPr>
          <p:nvPr>
            <p:ph type="title"/>
          </p:nvPr>
        </p:nvSpPr>
        <p:spPr/>
        <p:txBody>
          <a:bodyPr/>
          <a:lstStyle/>
          <a:p>
            <a:pPr algn="ctr"/>
            <a:r>
              <a:rPr lang="en-US" dirty="0"/>
              <a:t> Decision-making by Producers</a:t>
            </a:r>
          </a:p>
        </p:txBody>
      </p:sp>
      <p:sp>
        <p:nvSpPr>
          <p:cNvPr id="5" name="Rectangle 4">
            <a:extLst>
              <a:ext uri="{FF2B5EF4-FFF2-40B4-BE49-F238E27FC236}">
                <a16:creationId xmlns:a16="http://schemas.microsoft.com/office/drawing/2014/main" id="{E6FA869A-407A-5E4B-B5F8-754E2E5BDC45}"/>
              </a:ext>
            </a:extLst>
          </p:cNvPr>
          <p:cNvSpPr/>
          <p:nvPr/>
        </p:nvSpPr>
        <p:spPr>
          <a:xfrm>
            <a:off x="2171699" y="1505623"/>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A11500F-DFA2-754B-9591-207080A0F2CD}"/>
              </a:ext>
            </a:extLst>
          </p:cNvPr>
          <p:cNvPicPr>
            <a:picLocks noChangeAspect="1"/>
          </p:cNvPicPr>
          <p:nvPr/>
        </p:nvPicPr>
        <p:blipFill>
          <a:blip r:embed="rId2"/>
          <a:stretch>
            <a:fillRect/>
          </a:stretch>
        </p:blipFill>
        <p:spPr>
          <a:xfrm>
            <a:off x="3036193" y="1828800"/>
            <a:ext cx="6119617" cy="4066710"/>
          </a:xfrm>
          <a:prstGeom prst="rect">
            <a:avLst/>
          </a:prstGeom>
        </p:spPr>
      </p:pic>
    </p:spTree>
    <p:extLst>
      <p:ext uri="{BB962C8B-B14F-4D97-AF65-F5344CB8AC3E}">
        <p14:creationId xmlns:p14="http://schemas.microsoft.com/office/powerpoint/2010/main" val="32187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0B1D-A58C-B640-99FF-CCDC90505C23}"/>
              </a:ext>
            </a:extLst>
          </p:cNvPr>
          <p:cNvSpPr>
            <a:spLocks noGrp="1"/>
          </p:cNvSpPr>
          <p:nvPr>
            <p:ph type="title"/>
          </p:nvPr>
        </p:nvSpPr>
        <p:spPr/>
        <p:txBody>
          <a:bodyPr>
            <a:normAutofit/>
          </a:bodyPr>
          <a:lstStyle/>
          <a:p>
            <a:r>
              <a:rPr lang="en-US" sz="4000" dirty="0"/>
              <a:t>Diminishing Marginal Returns</a:t>
            </a:r>
          </a:p>
        </p:txBody>
      </p:sp>
      <p:sp>
        <p:nvSpPr>
          <p:cNvPr id="3" name="Content Placeholder 2">
            <a:extLst>
              <a:ext uri="{FF2B5EF4-FFF2-40B4-BE49-F238E27FC236}">
                <a16:creationId xmlns:a16="http://schemas.microsoft.com/office/drawing/2014/main" id="{8D88FF2C-02AF-114C-994B-AEC2D639A2E3}"/>
              </a:ext>
            </a:extLst>
          </p:cNvPr>
          <p:cNvSpPr>
            <a:spLocks noGrp="1"/>
          </p:cNvSpPr>
          <p:nvPr>
            <p:ph idx="1"/>
          </p:nvPr>
        </p:nvSpPr>
        <p:spPr/>
        <p:txBody>
          <a:bodyPr>
            <a:normAutofit/>
          </a:bodyPr>
          <a:lstStyle/>
          <a:p>
            <a:r>
              <a:rPr lang="en-CA" sz="2400" dirty="0"/>
              <a:t>The phenomenon where in the face of a fixed amount of capital, the contribution of additional units of a variable factor must eventually decline is known as the </a:t>
            </a:r>
            <a:r>
              <a:rPr lang="en-CA" sz="2400" b="1" dirty="0"/>
              <a:t>law of diminishing returns</a:t>
            </a:r>
            <a:r>
              <a:rPr lang="en-CA" sz="2400" dirty="0"/>
              <a:t>.</a:t>
            </a:r>
          </a:p>
          <a:p>
            <a:pPr marL="0" indent="0">
              <a:buNone/>
            </a:pPr>
            <a:endParaRPr lang="en-CA" sz="1000" dirty="0"/>
          </a:p>
          <a:p>
            <a:pPr marL="0" indent="0" algn="ctr">
              <a:buNone/>
            </a:pPr>
            <a:r>
              <a:rPr lang="en-CA" sz="2400" b="1" dirty="0">
                <a:solidFill>
                  <a:srgbClr val="002060"/>
                </a:solidFill>
              </a:rPr>
              <a:t>Law of diminishing returns: </a:t>
            </a:r>
            <a:r>
              <a:rPr lang="en-CA" sz="2400" dirty="0">
                <a:solidFill>
                  <a:srgbClr val="002060"/>
                </a:solidFill>
              </a:rPr>
              <a:t>when increments of a variable factor (labour) are added to a fixed amount of another factor (capital), the marginal product of the variable factor must eventually decline.</a:t>
            </a:r>
          </a:p>
          <a:p>
            <a:r>
              <a:rPr lang="en-CA" sz="2200" dirty="0"/>
              <a:t>Example: Production of Snowboards</a:t>
            </a:r>
            <a:endParaRPr lang="en-CA" sz="2000" dirty="0"/>
          </a:p>
          <a:p>
            <a:pPr lvl="1">
              <a:buFont typeface="Courier New" panose="02070309020205020404" pitchFamily="49" charset="0"/>
              <a:buChar char="o"/>
            </a:pPr>
            <a:r>
              <a:rPr lang="en-CA" sz="1900" dirty="0"/>
              <a:t>If too many workers are hired, the garage, where snowboards </a:t>
            </a:r>
            <a:r>
              <a:rPr lang="en-CA" sz="1900"/>
              <a:t>are produced, </a:t>
            </a:r>
            <a:r>
              <a:rPr lang="en-CA" sz="1900" dirty="0"/>
              <a:t>will become too crowded and they will obstruct the operation of the production process. Thus, they will never be employed by the producer. </a:t>
            </a:r>
          </a:p>
          <a:p>
            <a:pPr marL="0" indent="0">
              <a:buNone/>
            </a:pPr>
            <a:endParaRPr lang="en-US" dirty="0"/>
          </a:p>
        </p:txBody>
      </p:sp>
      <p:sp>
        <p:nvSpPr>
          <p:cNvPr id="5" name="Rectangle 4">
            <a:extLst>
              <a:ext uri="{FF2B5EF4-FFF2-40B4-BE49-F238E27FC236}">
                <a16:creationId xmlns:a16="http://schemas.microsoft.com/office/drawing/2014/main" id="{24B48493-E59F-E940-BFC9-76810A92639D}"/>
              </a:ext>
            </a:extLst>
          </p:cNvPr>
          <p:cNvSpPr/>
          <p:nvPr/>
        </p:nvSpPr>
        <p:spPr>
          <a:xfrm>
            <a:off x="838201" y="1505243"/>
            <a:ext cx="9182098" cy="46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BE49F26-9CD7-DF45-84F9-151B34D4ED7C}"/>
              </a:ext>
            </a:extLst>
          </p:cNvPr>
          <p:cNvPicPr>
            <a:picLocks noChangeAspect="1"/>
          </p:cNvPicPr>
          <p:nvPr/>
        </p:nvPicPr>
        <p:blipFill>
          <a:blip r:embed="rId2"/>
          <a:stretch>
            <a:fillRect/>
          </a:stretch>
        </p:blipFill>
        <p:spPr>
          <a:xfrm>
            <a:off x="9300888" y="5942454"/>
            <a:ext cx="909912" cy="909912"/>
          </a:xfrm>
          <a:prstGeom prst="rect">
            <a:avLst/>
          </a:prstGeom>
        </p:spPr>
      </p:pic>
      <p:pic>
        <p:nvPicPr>
          <p:cNvPr id="7" name="Picture 6">
            <a:extLst>
              <a:ext uri="{FF2B5EF4-FFF2-40B4-BE49-F238E27FC236}">
                <a16:creationId xmlns:a16="http://schemas.microsoft.com/office/drawing/2014/main" id="{097DC121-74C8-154C-A03C-C4EDA0FF6B05}"/>
              </a:ext>
            </a:extLst>
          </p:cNvPr>
          <p:cNvPicPr>
            <a:picLocks noChangeAspect="1"/>
          </p:cNvPicPr>
          <p:nvPr/>
        </p:nvPicPr>
        <p:blipFill>
          <a:blip r:embed="rId3"/>
          <a:stretch>
            <a:fillRect/>
          </a:stretch>
        </p:blipFill>
        <p:spPr>
          <a:xfrm>
            <a:off x="8005488" y="5942454"/>
            <a:ext cx="1295400" cy="915546"/>
          </a:xfrm>
          <a:prstGeom prst="rect">
            <a:avLst/>
          </a:prstGeom>
        </p:spPr>
      </p:pic>
    </p:spTree>
    <p:extLst>
      <p:ext uri="{BB962C8B-B14F-4D97-AF65-F5344CB8AC3E}">
        <p14:creationId xmlns:p14="http://schemas.microsoft.com/office/powerpoint/2010/main" val="264997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5B51-C725-2941-9064-A2490C6759AF}"/>
              </a:ext>
            </a:extLst>
          </p:cNvPr>
          <p:cNvSpPr>
            <a:spLocks noGrp="1"/>
          </p:cNvSpPr>
          <p:nvPr>
            <p:ph type="title"/>
          </p:nvPr>
        </p:nvSpPr>
        <p:spPr>
          <a:xfrm>
            <a:off x="838201" y="545484"/>
            <a:ext cx="9182098" cy="1143000"/>
          </a:xfrm>
        </p:spPr>
        <p:txBody>
          <a:bodyPr>
            <a:normAutofit fontScale="90000"/>
          </a:bodyPr>
          <a:lstStyle/>
          <a:p>
            <a:r>
              <a:rPr lang="en-CA" dirty="0"/>
              <a:t>How does productivity translate into costs?</a:t>
            </a:r>
            <a:endParaRPr lang="en-US" dirty="0"/>
          </a:p>
        </p:txBody>
      </p:sp>
      <p:sp>
        <p:nvSpPr>
          <p:cNvPr id="3" name="Content Placeholder 2">
            <a:extLst>
              <a:ext uri="{FF2B5EF4-FFF2-40B4-BE49-F238E27FC236}">
                <a16:creationId xmlns:a16="http://schemas.microsoft.com/office/drawing/2014/main" id="{225D38E0-FCFA-DC43-8D2E-50DE00007938}"/>
              </a:ext>
            </a:extLst>
          </p:cNvPr>
          <p:cNvSpPr>
            <a:spLocks noGrp="1"/>
          </p:cNvSpPr>
          <p:nvPr>
            <p:ph idx="1"/>
          </p:nvPr>
        </p:nvSpPr>
        <p:spPr/>
        <p:txBody>
          <a:bodyPr>
            <a:normAutofit/>
          </a:bodyPr>
          <a:lstStyle/>
          <a:p>
            <a:r>
              <a:rPr lang="en-CA" sz="2000" dirty="0"/>
              <a:t>While the owner of BDS may understand his productivity relations, his ultimate goals is to make profit, and for this he must figure out how productivity translates into cost.</a:t>
            </a:r>
          </a:p>
          <a:p>
            <a:r>
              <a:rPr lang="en-CA" sz="2000" dirty="0"/>
              <a:t>The first step is to relate inputs to costs:</a:t>
            </a:r>
          </a:p>
          <a:p>
            <a:pPr lvl="1">
              <a:buFont typeface="Courier New" panose="02070309020205020404" pitchFamily="49" charset="0"/>
              <a:buChar char="o"/>
            </a:pPr>
            <a:r>
              <a:rPr lang="en-CA" sz="2000" dirty="0"/>
              <a:t>Incurred costs for fixed inputs (garage, tools, etc.) will translate into fixed costs</a:t>
            </a:r>
          </a:p>
          <a:p>
            <a:pPr lvl="1">
              <a:buFont typeface="Courier New" panose="02070309020205020404" pitchFamily="49" charset="0"/>
              <a:buChar char="o"/>
            </a:pPr>
            <a:r>
              <a:rPr lang="en-CA" sz="2000" dirty="0"/>
              <a:t>Incurred costs for variable inputs (workers, etc.) will translate into variable costs</a:t>
            </a:r>
          </a:p>
          <a:p>
            <a:pPr lvl="1">
              <a:buFont typeface="Courier New" panose="02070309020205020404" pitchFamily="49" charset="0"/>
              <a:buChar char="o"/>
            </a:pPr>
            <a:r>
              <a:rPr lang="en-CA" sz="2000" dirty="0"/>
              <a:t>Total costs are the sum of variable costs and fixed costs</a:t>
            </a:r>
          </a:p>
          <a:p>
            <a:r>
              <a:rPr lang="en-US" sz="2000" dirty="0"/>
              <a:t>We use the terms </a:t>
            </a:r>
            <a:r>
              <a:rPr lang="en-US" sz="2000" b="1" dirty="0"/>
              <a:t>fixed, variable</a:t>
            </a:r>
            <a:r>
              <a:rPr lang="en-US" sz="2000" dirty="0"/>
              <a:t>, and </a:t>
            </a:r>
            <a:r>
              <a:rPr lang="en-US" sz="2000" b="1" dirty="0"/>
              <a:t>total costs </a:t>
            </a:r>
            <a:r>
              <a:rPr lang="en-US" sz="2000" dirty="0"/>
              <a:t>to define the cost structure of a firm.</a:t>
            </a:r>
          </a:p>
          <a:p>
            <a:r>
              <a:rPr lang="en-US" sz="2000" dirty="0"/>
              <a:t>These costs are depicted in Figure 3 (next slide)</a:t>
            </a:r>
            <a:endParaRPr lang="en-CA" sz="2000" dirty="0"/>
          </a:p>
          <a:p>
            <a:endParaRPr lang="en-CA" sz="2400" dirty="0"/>
          </a:p>
          <a:p>
            <a:pPr marL="0" indent="0">
              <a:buNone/>
            </a:pPr>
            <a:endParaRPr lang="en-CA" sz="2200" dirty="0"/>
          </a:p>
          <a:p>
            <a:pPr marL="0" indent="0">
              <a:buNone/>
            </a:pPr>
            <a:endParaRPr lang="en-CA" sz="2200" dirty="0"/>
          </a:p>
          <a:p>
            <a:pPr marL="0" indent="0">
              <a:buNone/>
            </a:pPr>
            <a:endParaRPr lang="en-CA" sz="1000" dirty="0"/>
          </a:p>
          <a:p>
            <a:pPr marL="0" indent="0">
              <a:buNone/>
            </a:pPr>
            <a:endParaRPr lang="en-US" sz="2200" b="1" dirty="0"/>
          </a:p>
        </p:txBody>
      </p:sp>
      <p:sp>
        <p:nvSpPr>
          <p:cNvPr id="4" name="Rectangle 3">
            <a:extLst>
              <a:ext uri="{FF2B5EF4-FFF2-40B4-BE49-F238E27FC236}">
                <a16:creationId xmlns:a16="http://schemas.microsoft.com/office/drawing/2014/main" id="{5F5768F5-0ADD-7245-9C29-1408DAD1CC7B}"/>
              </a:ext>
            </a:extLst>
          </p:cNvPr>
          <p:cNvSpPr/>
          <p:nvPr/>
        </p:nvSpPr>
        <p:spPr>
          <a:xfrm>
            <a:off x="838201" y="1505623"/>
            <a:ext cx="918209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DC7990E-C414-4DFB-8052-548A3286B142}"/>
              </a:ext>
            </a:extLst>
          </p:cNvPr>
          <p:cNvPicPr>
            <a:picLocks noChangeAspect="1"/>
          </p:cNvPicPr>
          <p:nvPr/>
        </p:nvPicPr>
        <p:blipFill>
          <a:blip r:embed="rId2"/>
          <a:stretch>
            <a:fillRect/>
          </a:stretch>
        </p:blipFill>
        <p:spPr>
          <a:xfrm>
            <a:off x="9664448" y="4779560"/>
            <a:ext cx="1298385" cy="1145634"/>
          </a:xfrm>
          <a:prstGeom prst="rect">
            <a:avLst/>
          </a:prstGeom>
        </p:spPr>
      </p:pic>
    </p:spTree>
    <p:extLst>
      <p:ext uri="{BB962C8B-B14F-4D97-AF65-F5344CB8AC3E}">
        <p14:creationId xmlns:p14="http://schemas.microsoft.com/office/powerpoint/2010/main" val="75850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48761-ED6F-A644-8C34-D76B7ABF7634}"/>
              </a:ext>
            </a:extLst>
          </p:cNvPr>
          <p:cNvSpPr>
            <a:spLocks noGrp="1"/>
          </p:cNvSpPr>
          <p:nvPr>
            <p:ph type="title"/>
          </p:nvPr>
        </p:nvSpPr>
        <p:spPr/>
        <p:txBody>
          <a:bodyPr>
            <a:normAutofit/>
          </a:bodyPr>
          <a:lstStyle/>
          <a:p>
            <a:r>
              <a:rPr lang="en-CA" sz="4000" dirty="0"/>
              <a:t>Figure 3: Cost Structure (Total, Variable and Fixed)</a:t>
            </a:r>
            <a:endParaRPr lang="en-US" sz="4000" dirty="0"/>
          </a:p>
        </p:txBody>
      </p:sp>
      <p:pic>
        <p:nvPicPr>
          <p:cNvPr id="6" name="Content Placeholder 5">
            <a:extLst>
              <a:ext uri="{FF2B5EF4-FFF2-40B4-BE49-F238E27FC236}">
                <a16:creationId xmlns:a16="http://schemas.microsoft.com/office/drawing/2014/main" id="{0165D639-B4F0-F346-A3FA-2FC7EE52A2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874030"/>
            <a:ext cx="5943600" cy="4082994"/>
          </a:xfrm>
        </p:spPr>
      </p:pic>
      <p:sp>
        <p:nvSpPr>
          <p:cNvPr id="4" name="Rectangle 3">
            <a:extLst>
              <a:ext uri="{FF2B5EF4-FFF2-40B4-BE49-F238E27FC236}">
                <a16:creationId xmlns:a16="http://schemas.microsoft.com/office/drawing/2014/main" id="{9C280C96-410B-C147-8677-990CDB2F344D}"/>
              </a:ext>
            </a:extLst>
          </p:cNvPr>
          <p:cNvSpPr/>
          <p:nvPr/>
        </p:nvSpPr>
        <p:spPr>
          <a:xfrm>
            <a:off x="838200" y="1505623"/>
            <a:ext cx="1040188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06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B713-CC79-6D4C-AB0A-A12584C8F45D}"/>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5D07B58F-9DC9-3F43-B973-B98633190FC2}"/>
              </a:ext>
            </a:extLst>
          </p:cNvPr>
          <p:cNvSpPr>
            <a:spLocks noGrp="1"/>
          </p:cNvSpPr>
          <p:nvPr>
            <p:ph idx="1"/>
          </p:nvPr>
        </p:nvSpPr>
        <p:spPr/>
        <p:txBody>
          <a:bodyPr/>
          <a:lstStyle/>
          <a:p>
            <a:r>
              <a:rPr lang="en-CA" dirty="0"/>
              <a:t>Total product vs. marginal product</a:t>
            </a:r>
          </a:p>
          <a:p>
            <a:r>
              <a:rPr lang="en-CA" dirty="0"/>
              <a:t>Productivity changes</a:t>
            </a:r>
          </a:p>
          <a:p>
            <a:r>
              <a:rPr lang="en-CA" dirty="0"/>
              <a:t>Law of diminishing returns to an input</a:t>
            </a:r>
          </a:p>
          <a:p>
            <a:r>
              <a:rPr lang="en-CA" dirty="0"/>
              <a:t>Inputs and costs</a:t>
            </a:r>
          </a:p>
          <a:p>
            <a:endParaRPr lang="en-US" dirty="0"/>
          </a:p>
        </p:txBody>
      </p:sp>
      <p:sp>
        <p:nvSpPr>
          <p:cNvPr id="4" name="Rectangle 3">
            <a:extLst>
              <a:ext uri="{FF2B5EF4-FFF2-40B4-BE49-F238E27FC236}">
                <a16:creationId xmlns:a16="http://schemas.microsoft.com/office/drawing/2014/main" id="{DBF0D1D2-76D6-CE4A-B86D-184295211663}"/>
              </a:ext>
            </a:extLst>
          </p:cNvPr>
          <p:cNvSpPr/>
          <p:nvPr/>
        </p:nvSpPr>
        <p:spPr>
          <a:xfrm>
            <a:off x="838201" y="1497597"/>
            <a:ext cx="9182098" cy="53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4EF0B6D-358B-E44A-98D0-BC601E57D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4114800"/>
            <a:ext cx="4038600" cy="2390192"/>
          </a:xfrm>
          <a:prstGeom prst="rect">
            <a:avLst/>
          </a:prstGeom>
        </p:spPr>
      </p:pic>
    </p:spTree>
    <p:extLst>
      <p:ext uri="{BB962C8B-B14F-4D97-AF65-F5344CB8AC3E}">
        <p14:creationId xmlns:p14="http://schemas.microsoft.com/office/powerpoint/2010/main" val="38727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rowd of people&#10;&#10;Description automatically generated">
            <a:extLst>
              <a:ext uri="{FF2B5EF4-FFF2-40B4-BE49-F238E27FC236}">
                <a16:creationId xmlns:a16="http://schemas.microsoft.com/office/drawing/2014/main" id="{A85AE08B-21BA-400C-B958-F20C497D29B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7201" r="22429" b="1"/>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7D82044-F06C-3F41-8721-6D2D2E5BF3A1}"/>
              </a:ext>
            </a:extLst>
          </p:cNvPr>
          <p:cNvSpPr>
            <a:spLocks noGrp="1"/>
          </p:cNvSpPr>
          <p:nvPr>
            <p:ph type="title"/>
          </p:nvPr>
        </p:nvSpPr>
        <p:spPr>
          <a:xfrm>
            <a:off x="804998" y="798445"/>
            <a:ext cx="5291002" cy="1311664"/>
          </a:xfrm>
        </p:spPr>
        <p:txBody>
          <a:bodyPr>
            <a:normAutofit/>
          </a:bodyPr>
          <a:lstStyle/>
          <a:p>
            <a:r>
              <a:rPr lang="en-US" sz="4000" dirty="0">
                <a:solidFill>
                  <a:srgbClr val="000000"/>
                </a:solidFill>
              </a:rPr>
              <a:t>What is this lesson about?</a:t>
            </a:r>
          </a:p>
        </p:txBody>
      </p:sp>
      <p:sp>
        <p:nvSpPr>
          <p:cNvPr id="3" name="Content Placeholder 2">
            <a:extLst>
              <a:ext uri="{FF2B5EF4-FFF2-40B4-BE49-F238E27FC236}">
                <a16:creationId xmlns:a16="http://schemas.microsoft.com/office/drawing/2014/main" id="{93CAD840-D5B9-2344-87E1-0E5DC6AB80E3}"/>
              </a:ext>
            </a:extLst>
          </p:cNvPr>
          <p:cNvSpPr>
            <a:spLocks noGrp="1"/>
          </p:cNvSpPr>
          <p:nvPr>
            <p:ph idx="1"/>
          </p:nvPr>
        </p:nvSpPr>
        <p:spPr>
          <a:xfrm>
            <a:off x="804997" y="2272143"/>
            <a:ext cx="4706803" cy="3788830"/>
          </a:xfrm>
        </p:spPr>
        <p:txBody>
          <a:bodyPr anchor="ctr">
            <a:normAutofit/>
          </a:bodyPr>
          <a:lstStyle/>
          <a:p>
            <a:pPr>
              <a:buFont typeface="Wingdings" panose="05000000000000000000" pitchFamily="2" charset="2"/>
              <a:buChar char="v"/>
            </a:pPr>
            <a:r>
              <a:rPr lang="en-CA" sz="2000" dirty="0">
                <a:solidFill>
                  <a:srgbClr val="000000"/>
                </a:solidFill>
              </a:rPr>
              <a:t>The focus of this lesson is on conceptualizing producer choice</a:t>
            </a:r>
          </a:p>
          <a:p>
            <a:pPr lvl="1">
              <a:buFont typeface="Arial" panose="020B0604020202020204" pitchFamily="34" charset="0"/>
              <a:buChar char="•"/>
            </a:pPr>
            <a:r>
              <a:rPr lang="en-CA" sz="2000" dirty="0">
                <a:solidFill>
                  <a:srgbClr val="000000"/>
                </a:solidFill>
              </a:rPr>
              <a:t>What decisions do producers and sellers make?</a:t>
            </a:r>
          </a:p>
          <a:p>
            <a:pPr>
              <a:buFont typeface="Wingdings" panose="05000000000000000000" pitchFamily="2" charset="2"/>
              <a:buChar char="v"/>
            </a:pPr>
            <a:r>
              <a:rPr lang="en-CA" sz="2000" dirty="0">
                <a:solidFill>
                  <a:srgbClr val="000000"/>
                </a:solidFill>
              </a:rPr>
              <a:t>By identifying </a:t>
            </a:r>
            <a:r>
              <a:rPr lang="en-CA" sz="2000">
                <a:solidFill>
                  <a:srgbClr val="000000"/>
                </a:solidFill>
              </a:rPr>
              <a:t>producer decisions, </a:t>
            </a:r>
            <a:r>
              <a:rPr lang="en-CA" sz="2000" dirty="0">
                <a:solidFill>
                  <a:srgbClr val="000000"/>
                </a:solidFill>
              </a:rPr>
              <a:t>we will be able to derive the supply side of the market</a:t>
            </a:r>
          </a:p>
          <a:p>
            <a:pPr marL="0" indent="0">
              <a:buNone/>
            </a:pPr>
            <a:endParaRPr lang="en-US" sz="2000" dirty="0">
              <a:solidFill>
                <a:srgbClr val="000000"/>
              </a:solidFill>
            </a:endParaRPr>
          </a:p>
        </p:txBody>
      </p:sp>
      <p:sp>
        <p:nvSpPr>
          <p:cNvPr id="4" name="Rectangle 3">
            <a:extLst>
              <a:ext uri="{FF2B5EF4-FFF2-40B4-BE49-F238E27FC236}">
                <a16:creationId xmlns:a16="http://schemas.microsoft.com/office/drawing/2014/main" id="{E228B706-9631-894E-AF9B-064CFBC01EDA}"/>
              </a:ext>
            </a:extLst>
          </p:cNvPr>
          <p:cNvSpPr/>
          <p:nvPr/>
        </p:nvSpPr>
        <p:spPr>
          <a:xfrm>
            <a:off x="804997" y="2064390"/>
            <a:ext cx="480363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5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3822FD-63A8-194C-A4A9-CC6D087D2FC4}"/>
              </a:ext>
            </a:extLst>
          </p:cNvPr>
          <p:cNvSpPr>
            <a:spLocks noGrp="1"/>
          </p:cNvSpPr>
          <p:nvPr>
            <p:ph type="title"/>
          </p:nvPr>
        </p:nvSpPr>
        <p:spPr>
          <a:xfrm>
            <a:off x="836680" y="489403"/>
            <a:ext cx="7013092" cy="1495425"/>
          </a:xfrm>
        </p:spPr>
        <p:txBody>
          <a:bodyPr>
            <a:normAutofit/>
          </a:bodyPr>
          <a:lstStyle/>
          <a:p>
            <a:r>
              <a:rPr lang="en-US" sz="3600" dirty="0"/>
              <a:t>Example: Production of Snowboards</a:t>
            </a:r>
          </a:p>
        </p:txBody>
      </p:sp>
      <p:sp>
        <p:nvSpPr>
          <p:cNvPr id="3" name="Content Placeholder 2">
            <a:extLst>
              <a:ext uri="{FF2B5EF4-FFF2-40B4-BE49-F238E27FC236}">
                <a16:creationId xmlns:a16="http://schemas.microsoft.com/office/drawing/2014/main" id="{85CD6CFD-4AAA-5045-BD50-6FA975DD5064}"/>
              </a:ext>
            </a:extLst>
          </p:cNvPr>
          <p:cNvSpPr>
            <a:spLocks noGrp="1"/>
          </p:cNvSpPr>
          <p:nvPr>
            <p:ph idx="1"/>
          </p:nvPr>
        </p:nvSpPr>
        <p:spPr>
          <a:xfrm>
            <a:off x="836679" y="1719774"/>
            <a:ext cx="7207902" cy="4414327"/>
          </a:xfrm>
        </p:spPr>
        <p:txBody>
          <a:bodyPr>
            <a:normAutofit/>
          </a:bodyPr>
          <a:lstStyle/>
          <a:p>
            <a:r>
              <a:rPr lang="en-CA" sz="2000" dirty="0"/>
              <a:t>Black Diamond Snowboards (BDS) is a start-up snowboard producing firm. Its founder, Tom, has invented a new lamination process that gives extra strength to his boards. He has set up a production line in his garage that has four workstations: laminating, attaching the steel edge, waxing, and packing. </a:t>
            </a:r>
          </a:p>
          <a:p>
            <a:r>
              <a:rPr lang="en-CA" sz="2000" dirty="0"/>
              <a:t>He is the only one doing all the jobs – from production, to book-keeping, to marketing, to selling. </a:t>
            </a:r>
          </a:p>
          <a:p>
            <a:r>
              <a:rPr lang="en-CA" sz="2000" dirty="0"/>
              <a:t>What is Tom’s productivity now and how will it change if he hires a worker?</a:t>
            </a:r>
          </a:p>
          <a:p>
            <a:r>
              <a:rPr lang="en-CA" sz="2000" dirty="0"/>
              <a:t>He would benefit from hiring an extra worker because together they can produce more. In other words, the output </a:t>
            </a:r>
            <a:r>
              <a:rPr lang="en-CA" sz="2000" i="1" dirty="0"/>
              <a:t>per worker </a:t>
            </a:r>
            <a:r>
              <a:rPr lang="en-CA" sz="2000" dirty="0"/>
              <a:t>will increase.</a:t>
            </a:r>
          </a:p>
          <a:p>
            <a:pPr marL="0" indent="0">
              <a:buNone/>
            </a:pPr>
            <a:endParaRPr lang="en-US" sz="1100" dirty="0"/>
          </a:p>
        </p:txBody>
      </p:sp>
      <p:pic>
        <p:nvPicPr>
          <p:cNvPr id="7" name="Picture 6" descr="A picture containing outdoor, snow, kite, flying&#10;&#10;Description automatically generated">
            <a:extLst>
              <a:ext uri="{FF2B5EF4-FFF2-40B4-BE49-F238E27FC236}">
                <a16:creationId xmlns:a16="http://schemas.microsoft.com/office/drawing/2014/main" id="{F15D55D4-BCD3-4416-A77A-3DD6CD02055A}"/>
              </a:ext>
            </a:extLst>
          </p:cNvPr>
          <p:cNvPicPr>
            <a:picLocks noChangeAspect="1"/>
          </p:cNvPicPr>
          <p:nvPr/>
        </p:nvPicPr>
        <p:blipFill rotWithShape="1">
          <a:blip r:embed="rId2">
            <a:extLst>
              <a:ext uri="{28A0092B-C50C-407E-A947-70E740481C1C}">
                <a14:useLocalDpi xmlns:a14="http://schemas.microsoft.com/office/drawing/2010/main" val="0"/>
              </a:ext>
            </a:extLst>
          </a:blip>
          <a:srcRect l="5234" r="3767"/>
          <a:stretch/>
        </p:blipFill>
        <p:spPr>
          <a:xfrm>
            <a:off x="8316169" y="955624"/>
            <a:ext cx="3601194" cy="4946751"/>
          </a:xfrm>
          <a:prstGeom prst="rect">
            <a:avLst/>
          </a:prstGeom>
          <a:effectLst/>
        </p:spPr>
      </p:pic>
      <p:sp>
        <p:nvSpPr>
          <p:cNvPr id="4" name="Rectangle 3">
            <a:extLst>
              <a:ext uri="{FF2B5EF4-FFF2-40B4-BE49-F238E27FC236}">
                <a16:creationId xmlns:a16="http://schemas.microsoft.com/office/drawing/2014/main" id="{16677AD7-1863-3B4D-8AD7-C256BE0BAE71}"/>
              </a:ext>
            </a:extLst>
          </p:cNvPr>
          <p:cNvSpPr/>
          <p:nvPr/>
        </p:nvSpPr>
        <p:spPr>
          <a:xfrm flipV="1">
            <a:off x="838201" y="1550962"/>
            <a:ext cx="720638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68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8D39-CF45-3149-BE5A-750F6CBC10FC}"/>
              </a:ext>
            </a:extLst>
          </p:cNvPr>
          <p:cNvSpPr>
            <a:spLocks noGrp="1"/>
          </p:cNvSpPr>
          <p:nvPr>
            <p:ph type="title"/>
          </p:nvPr>
        </p:nvSpPr>
        <p:spPr/>
        <p:txBody>
          <a:bodyPr>
            <a:normAutofit/>
          </a:bodyPr>
          <a:lstStyle/>
          <a:p>
            <a:r>
              <a:rPr lang="en-US" sz="3600" dirty="0"/>
              <a:t>Example: Production of Snowboards</a:t>
            </a:r>
          </a:p>
        </p:txBody>
      </p:sp>
      <p:sp>
        <p:nvSpPr>
          <p:cNvPr id="3" name="Content Placeholder 2">
            <a:extLst>
              <a:ext uri="{FF2B5EF4-FFF2-40B4-BE49-F238E27FC236}">
                <a16:creationId xmlns:a16="http://schemas.microsoft.com/office/drawing/2014/main" id="{FCB1A78E-2F3E-5E40-9281-F3B90F153B42}"/>
              </a:ext>
            </a:extLst>
          </p:cNvPr>
          <p:cNvSpPr>
            <a:spLocks noGrp="1"/>
          </p:cNvSpPr>
          <p:nvPr>
            <p:ph idx="1"/>
          </p:nvPr>
        </p:nvSpPr>
        <p:spPr/>
        <p:txBody>
          <a:bodyPr>
            <a:normAutofit/>
          </a:bodyPr>
          <a:lstStyle/>
          <a:p>
            <a:r>
              <a:rPr lang="en-CA" sz="2400" dirty="0"/>
              <a:t>By increasing the number of workers, BDS will produce more boards. </a:t>
            </a:r>
          </a:p>
          <a:p>
            <a:r>
              <a:rPr lang="en-CA" sz="2400" dirty="0"/>
              <a:t>The relationship between output and labour (workers) is represented by the </a:t>
            </a:r>
            <a:r>
              <a:rPr lang="en-CA" sz="2400" b="1" dirty="0"/>
              <a:t>total product </a:t>
            </a:r>
            <a:r>
              <a:rPr lang="en-CA" sz="2400" dirty="0"/>
              <a:t>(TP)</a:t>
            </a:r>
          </a:p>
          <a:p>
            <a:r>
              <a:rPr lang="en-CA" sz="2400" dirty="0"/>
              <a:t>Output increases with the amount of labour used. Initially the increase in output due to using more labour is high. This initial phase characterizes increasing productivity.</a:t>
            </a:r>
          </a:p>
          <a:p>
            <a:r>
              <a:rPr lang="en-CA" sz="2400" dirty="0"/>
              <a:t>As more workers are hired, total productivity will change. How will it change? </a:t>
            </a:r>
          </a:p>
          <a:p>
            <a:endParaRPr lang="en-CA" sz="2400" dirty="0"/>
          </a:p>
          <a:p>
            <a:pPr marL="0" indent="0">
              <a:buNone/>
            </a:pPr>
            <a:endParaRPr lang="en-CA" sz="2000" dirty="0"/>
          </a:p>
          <a:p>
            <a:endParaRPr lang="en-CA" sz="2000" dirty="0"/>
          </a:p>
          <a:p>
            <a:pPr marL="0" indent="0">
              <a:buNone/>
            </a:pPr>
            <a:endParaRPr lang="en-US" sz="2200" dirty="0"/>
          </a:p>
        </p:txBody>
      </p:sp>
      <p:sp>
        <p:nvSpPr>
          <p:cNvPr id="4" name="Rectangle 3">
            <a:extLst>
              <a:ext uri="{FF2B5EF4-FFF2-40B4-BE49-F238E27FC236}">
                <a16:creationId xmlns:a16="http://schemas.microsoft.com/office/drawing/2014/main" id="{A8B31BB0-C8C1-B045-975E-056F7FAF267E}"/>
              </a:ext>
            </a:extLst>
          </p:cNvPr>
          <p:cNvSpPr/>
          <p:nvPr/>
        </p:nvSpPr>
        <p:spPr>
          <a:xfrm>
            <a:off x="838201" y="1497497"/>
            <a:ext cx="9182098" cy="53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AE874F-85D3-F149-8A8F-944A69A22E5F}"/>
              </a:ext>
            </a:extLst>
          </p:cNvPr>
          <p:cNvPicPr>
            <a:picLocks noChangeAspect="1"/>
          </p:cNvPicPr>
          <p:nvPr/>
        </p:nvPicPr>
        <p:blipFill>
          <a:blip r:embed="rId2"/>
          <a:stretch>
            <a:fillRect/>
          </a:stretch>
        </p:blipFill>
        <p:spPr>
          <a:xfrm>
            <a:off x="9054354" y="5718505"/>
            <a:ext cx="1156447" cy="1115870"/>
          </a:xfrm>
          <a:prstGeom prst="rect">
            <a:avLst/>
          </a:prstGeom>
        </p:spPr>
      </p:pic>
    </p:spTree>
    <p:extLst>
      <p:ext uri="{BB962C8B-B14F-4D97-AF65-F5344CB8AC3E}">
        <p14:creationId xmlns:p14="http://schemas.microsoft.com/office/powerpoint/2010/main" val="33971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414B-5521-2E4C-8469-CDB39C3AE50A}"/>
              </a:ext>
            </a:extLst>
          </p:cNvPr>
          <p:cNvSpPr>
            <a:spLocks noGrp="1"/>
          </p:cNvSpPr>
          <p:nvPr>
            <p:ph type="title"/>
          </p:nvPr>
        </p:nvSpPr>
        <p:spPr>
          <a:xfrm>
            <a:off x="838200" y="365125"/>
            <a:ext cx="10515600" cy="1505878"/>
          </a:xfrm>
        </p:spPr>
        <p:txBody>
          <a:bodyPr>
            <a:normAutofit/>
          </a:bodyPr>
          <a:lstStyle/>
          <a:p>
            <a:r>
              <a:rPr lang="en-US" sz="4000" dirty="0"/>
              <a:t>Figure 1: Total Product Curve</a:t>
            </a:r>
          </a:p>
        </p:txBody>
      </p:sp>
      <p:sp>
        <p:nvSpPr>
          <p:cNvPr id="3" name="Rectangle 2">
            <a:extLst>
              <a:ext uri="{FF2B5EF4-FFF2-40B4-BE49-F238E27FC236}">
                <a16:creationId xmlns:a16="http://schemas.microsoft.com/office/drawing/2014/main" id="{8CFB38E0-FE76-734E-9684-5864804C435E}"/>
              </a:ext>
            </a:extLst>
          </p:cNvPr>
          <p:cNvSpPr/>
          <p:nvPr/>
        </p:nvSpPr>
        <p:spPr>
          <a:xfrm>
            <a:off x="838201" y="1505623"/>
            <a:ext cx="918209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92DC4A-008E-9D45-9130-1836E2054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1" y="1981200"/>
            <a:ext cx="5992091" cy="3810000"/>
          </a:xfrm>
          <a:prstGeom prst="rect">
            <a:avLst/>
          </a:prstGeom>
        </p:spPr>
      </p:pic>
    </p:spTree>
    <p:extLst>
      <p:ext uri="{BB962C8B-B14F-4D97-AF65-F5344CB8AC3E}">
        <p14:creationId xmlns:p14="http://schemas.microsoft.com/office/powerpoint/2010/main" val="172467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0DF9-6A0F-0B46-95BC-685A68C50067}"/>
              </a:ext>
            </a:extLst>
          </p:cNvPr>
          <p:cNvSpPr>
            <a:spLocks noGrp="1"/>
          </p:cNvSpPr>
          <p:nvPr>
            <p:ph type="title"/>
          </p:nvPr>
        </p:nvSpPr>
        <p:spPr/>
        <p:txBody>
          <a:bodyPr/>
          <a:lstStyle/>
          <a:p>
            <a:r>
              <a:rPr lang="en-US" dirty="0"/>
              <a:t>Total Production</a:t>
            </a:r>
          </a:p>
        </p:txBody>
      </p:sp>
      <p:sp>
        <p:nvSpPr>
          <p:cNvPr id="3" name="Content Placeholder 2">
            <a:extLst>
              <a:ext uri="{FF2B5EF4-FFF2-40B4-BE49-F238E27FC236}">
                <a16:creationId xmlns:a16="http://schemas.microsoft.com/office/drawing/2014/main" id="{F3B44794-441D-F54B-B444-CE549D9F5B6C}"/>
              </a:ext>
            </a:extLst>
          </p:cNvPr>
          <p:cNvSpPr>
            <a:spLocks noGrp="1"/>
          </p:cNvSpPr>
          <p:nvPr>
            <p:ph idx="1"/>
          </p:nvPr>
        </p:nvSpPr>
        <p:spPr/>
        <p:txBody>
          <a:bodyPr>
            <a:normAutofit/>
          </a:bodyPr>
          <a:lstStyle/>
          <a:p>
            <a:pPr marL="0" indent="0">
              <a:buNone/>
            </a:pPr>
            <a:r>
              <a:rPr lang="en-US" sz="2200" dirty="0"/>
              <a:t>Explanation of Figure 1:</a:t>
            </a:r>
          </a:p>
          <a:p>
            <a:r>
              <a:rPr lang="en-US" sz="2200" dirty="0"/>
              <a:t>The relationship between total output and workers is positive, indicating that more workers produce more boards. Total product curve has an interesting pattern.</a:t>
            </a:r>
          </a:p>
          <a:p>
            <a:r>
              <a:rPr lang="en-US" sz="2000" dirty="0"/>
              <a:t>With the expansion of employment, total product curve becomes progressively steeper </a:t>
            </a:r>
          </a:p>
          <a:p>
            <a:r>
              <a:rPr lang="en-US" sz="2000" dirty="0"/>
              <a:t>After this phase it is completed, total product curve is flatter</a:t>
            </a:r>
          </a:p>
          <a:p>
            <a:endParaRPr lang="en-US" sz="2000" dirty="0"/>
          </a:p>
          <a:p>
            <a:pPr marL="0" indent="0">
              <a:buNone/>
            </a:pPr>
            <a:r>
              <a:rPr lang="en-US" sz="2200" dirty="0"/>
              <a:t>These different stages in the TP curve tell us a great deal about productivity in BDS. </a:t>
            </a:r>
          </a:p>
          <a:p>
            <a:r>
              <a:rPr lang="en-US" sz="2200" dirty="0"/>
              <a:t>As the number of workers increase, total output is rising but its increases are slower after employing a certain number of workers. In other words, each additional workers contributes less to the increase in total </a:t>
            </a:r>
            <a:r>
              <a:rPr lang="en-US" sz="2200" dirty="0" err="1"/>
              <a:t>ouput</a:t>
            </a:r>
            <a:r>
              <a:rPr lang="en-US" sz="2200" dirty="0"/>
              <a:t>.</a:t>
            </a:r>
            <a:endParaRPr lang="en-US" sz="2000" dirty="0"/>
          </a:p>
        </p:txBody>
      </p:sp>
      <p:sp>
        <p:nvSpPr>
          <p:cNvPr id="4" name="Rectangle 3">
            <a:extLst>
              <a:ext uri="{FF2B5EF4-FFF2-40B4-BE49-F238E27FC236}">
                <a16:creationId xmlns:a16="http://schemas.microsoft.com/office/drawing/2014/main" id="{DE0412FC-680A-3841-8350-F18DEC72EDA3}"/>
              </a:ext>
            </a:extLst>
          </p:cNvPr>
          <p:cNvSpPr/>
          <p:nvPr/>
        </p:nvSpPr>
        <p:spPr>
          <a:xfrm>
            <a:off x="838201" y="1505623"/>
            <a:ext cx="918209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DE2646D-3BCC-4546-80E4-1FB97BDBCD5A}"/>
              </a:ext>
            </a:extLst>
          </p:cNvPr>
          <p:cNvPicPr>
            <a:picLocks noChangeAspect="1"/>
          </p:cNvPicPr>
          <p:nvPr/>
        </p:nvPicPr>
        <p:blipFill>
          <a:blip r:embed="rId2"/>
          <a:stretch>
            <a:fillRect/>
          </a:stretch>
        </p:blipFill>
        <p:spPr>
          <a:xfrm>
            <a:off x="9054354" y="5718505"/>
            <a:ext cx="1156447" cy="1115870"/>
          </a:xfrm>
          <a:prstGeom prst="rect">
            <a:avLst/>
          </a:prstGeom>
        </p:spPr>
      </p:pic>
    </p:spTree>
    <p:extLst>
      <p:ext uri="{BB962C8B-B14F-4D97-AF65-F5344CB8AC3E}">
        <p14:creationId xmlns:p14="http://schemas.microsoft.com/office/powerpoint/2010/main" val="114852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D84E-B8E8-A841-8568-270E0C5A7F3F}"/>
              </a:ext>
            </a:extLst>
          </p:cNvPr>
          <p:cNvSpPr>
            <a:spLocks noGrp="1"/>
          </p:cNvSpPr>
          <p:nvPr>
            <p:ph type="title"/>
          </p:nvPr>
        </p:nvSpPr>
        <p:spPr/>
        <p:txBody>
          <a:bodyPr/>
          <a:lstStyle/>
          <a:p>
            <a:r>
              <a:rPr lang="en-US" dirty="0"/>
              <a:t>Marginal Production</a:t>
            </a:r>
          </a:p>
        </p:txBody>
      </p:sp>
      <p:sp>
        <p:nvSpPr>
          <p:cNvPr id="3" name="Content Placeholder 2">
            <a:extLst>
              <a:ext uri="{FF2B5EF4-FFF2-40B4-BE49-F238E27FC236}">
                <a16:creationId xmlns:a16="http://schemas.microsoft.com/office/drawing/2014/main" id="{F8146323-0139-0441-9FF6-590BF94231E4}"/>
              </a:ext>
            </a:extLst>
          </p:cNvPr>
          <p:cNvSpPr>
            <a:spLocks noGrp="1"/>
          </p:cNvSpPr>
          <p:nvPr>
            <p:ph idx="1"/>
          </p:nvPr>
        </p:nvSpPr>
        <p:spPr/>
        <p:txBody>
          <a:bodyPr>
            <a:normAutofit/>
          </a:bodyPr>
          <a:lstStyle/>
          <a:p>
            <a:r>
              <a:rPr lang="en-US" sz="2200" dirty="0"/>
              <a:t>Additional output that is produced by an additional worker is called </a:t>
            </a:r>
            <a:r>
              <a:rPr lang="en-US" sz="2200" b="1" dirty="0"/>
              <a:t>marginal product (MP) </a:t>
            </a:r>
            <a:r>
              <a:rPr lang="en-US" sz="2200" dirty="0"/>
              <a:t>or </a:t>
            </a:r>
            <a:r>
              <a:rPr lang="en-US" sz="2200" b="1" dirty="0"/>
              <a:t>marginal product of </a:t>
            </a:r>
            <a:r>
              <a:rPr lang="en-US" sz="2200" b="1" dirty="0" err="1"/>
              <a:t>labour</a:t>
            </a:r>
            <a:endParaRPr lang="en-US" sz="2000" dirty="0"/>
          </a:p>
          <a:p>
            <a:r>
              <a:rPr lang="en-US" sz="2200" dirty="0"/>
              <a:t>Marginal product defines incremental, or marginal, contribution of the worker.</a:t>
            </a:r>
          </a:p>
          <a:p>
            <a:pPr marL="0" indent="0">
              <a:buNone/>
            </a:pPr>
            <a:endParaRPr lang="en-US" sz="2000" dirty="0"/>
          </a:p>
          <a:p>
            <a:pPr marL="0" indent="0">
              <a:buNone/>
            </a:pPr>
            <a:endParaRPr lang="en-US" sz="2000" dirty="0"/>
          </a:p>
        </p:txBody>
      </p:sp>
      <p:sp>
        <p:nvSpPr>
          <p:cNvPr id="4" name="Rectangle 3">
            <a:extLst>
              <a:ext uri="{FF2B5EF4-FFF2-40B4-BE49-F238E27FC236}">
                <a16:creationId xmlns:a16="http://schemas.microsoft.com/office/drawing/2014/main" id="{7858C218-3645-0348-BFBD-3B6A4102158E}"/>
              </a:ext>
            </a:extLst>
          </p:cNvPr>
          <p:cNvSpPr/>
          <p:nvPr/>
        </p:nvSpPr>
        <p:spPr>
          <a:xfrm>
            <a:off x="838200" y="1378634"/>
            <a:ext cx="9182098" cy="46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1F2D8A-B1B3-4248-945F-CBD78E43842D}"/>
              </a:ext>
            </a:extLst>
          </p:cNvPr>
          <p:cNvPicPr>
            <a:picLocks noChangeAspect="1"/>
          </p:cNvPicPr>
          <p:nvPr/>
        </p:nvPicPr>
        <p:blipFill>
          <a:blip r:embed="rId2"/>
          <a:stretch>
            <a:fillRect/>
          </a:stretch>
        </p:blipFill>
        <p:spPr>
          <a:xfrm>
            <a:off x="9311924" y="4880978"/>
            <a:ext cx="909912" cy="909912"/>
          </a:xfrm>
          <a:prstGeom prst="rect">
            <a:avLst/>
          </a:prstGeom>
        </p:spPr>
      </p:pic>
      <p:pic>
        <p:nvPicPr>
          <p:cNvPr id="7" name="Picture 6">
            <a:extLst>
              <a:ext uri="{FF2B5EF4-FFF2-40B4-BE49-F238E27FC236}">
                <a16:creationId xmlns:a16="http://schemas.microsoft.com/office/drawing/2014/main" id="{37E4E7E0-FC15-5146-8C04-0E8DC21AA83C}"/>
              </a:ext>
            </a:extLst>
          </p:cNvPr>
          <p:cNvPicPr>
            <a:picLocks noChangeAspect="1"/>
          </p:cNvPicPr>
          <p:nvPr/>
        </p:nvPicPr>
        <p:blipFill>
          <a:blip r:embed="rId3"/>
          <a:stretch>
            <a:fillRect/>
          </a:stretch>
        </p:blipFill>
        <p:spPr>
          <a:xfrm>
            <a:off x="7794473" y="4859241"/>
            <a:ext cx="1295400" cy="915546"/>
          </a:xfrm>
          <a:prstGeom prst="rect">
            <a:avLst/>
          </a:prstGeom>
        </p:spPr>
      </p:pic>
    </p:spTree>
    <p:extLst>
      <p:ext uri="{BB962C8B-B14F-4D97-AF65-F5344CB8AC3E}">
        <p14:creationId xmlns:p14="http://schemas.microsoft.com/office/powerpoint/2010/main" val="93943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43BF-B99C-1F46-91E4-D3D2CCC63698}"/>
              </a:ext>
            </a:extLst>
          </p:cNvPr>
          <p:cNvSpPr>
            <a:spLocks noGrp="1"/>
          </p:cNvSpPr>
          <p:nvPr>
            <p:ph type="title"/>
          </p:nvPr>
        </p:nvSpPr>
        <p:spPr>
          <a:xfrm>
            <a:off x="838200" y="842461"/>
            <a:ext cx="10515600" cy="1325563"/>
          </a:xfrm>
        </p:spPr>
        <p:txBody>
          <a:bodyPr>
            <a:normAutofit/>
          </a:bodyPr>
          <a:lstStyle/>
          <a:p>
            <a:r>
              <a:rPr lang="en-US" sz="4000" dirty="0"/>
              <a:t>Figure 2: Marginal Product Curve </a:t>
            </a:r>
            <a:br>
              <a:rPr lang="en-US" dirty="0"/>
            </a:br>
            <a:endParaRPr lang="en-US" dirty="0"/>
          </a:p>
        </p:txBody>
      </p:sp>
      <p:sp>
        <p:nvSpPr>
          <p:cNvPr id="3" name="Content Placeholder 2">
            <a:extLst>
              <a:ext uri="{FF2B5EF4-FFF2-40B4-BE49-F238E27FC236}">
                <a16:creationId xmlns:a16="http://schemas.microsoft.com/office/drawing/2014/main" id="{1784DB44-50B6-4D43-8019-DDC3FEA3E145}"/>
              </a:ext>
            </a:extLst>
          </p:cNvPr>
          <p:cNvSpPr>
            <a:spLocks noGrp="1"/>
          </p:cNvSpPr>
          <p:nvPr>
            <p:ph idx="1"/>
          </p:nvPr>
        </p:nvSpPr>
        <p:spPr/>
        <p:txBody>
          <a:bodyPr/>
          <a:lstStyle/>
          <a:p>
            <a:pPr marL="0" indent="0">
              <a:buNone/>
            </a:pPr>
            <a:r>
              <a:rPr lang="en-CA" sz="2200" b="1" dirty="0"/>
              <a:t>Marginal product of labour </a:t>
            </a:r>
            <a:r>
              <a:rPr lang="en-CA" sz="2200" dirty="0"/>
              <a:t>is the addition to output produced by each additional worker. </a:t>
            </a:r>
            <a:endParaRPr lang="en-US" dirty="0"/>
          </a:p>
        </p:txBody>
      </p:sp>
      <p:sp>
        <p:nvSpPr>
          <p:cNvPr id="5" name="Rectangle 4">
            <a:extLst>
              <a:ext uri="{FF2B5EF4-FFF2-40B4-BE49-F238E27FC236}">
                <a16:creationId xmlns:a16="http://schemas.microsoft.com/office/drawing/2014/main" id="{101FB6F5-1BF0-EB45-8D72-7BF479E6D5D5}"/>
              </a:ext>
            </a:extLst>
          </p:cNvPr>
          <p:cNvSpPr/>
          <p:nvPr/>
        </p:nvSpPr>
        <p:spPr>
          <a:xfrm>
            <a:off x="838201" y="1505243"/>
            <a:ext cx="9182098" cy="46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BE42550-C5BC-BC46-828A-52FB6F59B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114" y="2758701"/>
            <a:ext cx="5253772" cy="3581400"/>
          </a:xfrm>
          <a:prstGeom prst="rect">
            <a:avLst/>
          </a:prstGeom>
        </p:spPr>
      </p:pic>
    </p:spTree>
    <p:extLst>
      <p:ext uri="{BB962C8B-B14F-4D97-AF65-F5344CB8AC3E}">
        <p14:creationId xmlns:p14="http://schemas.microsoft.com/office/powerpoint/2010/main" val="418793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D0EE-B4B6-764B-B922-377013F05CC0}"/>
              </a:ext>
            </a:extLst>
          </p:cNvPr>
          <p:cNvSpPr>
            <a:spLocks noGrp="1"/>
          </p:cNvSpPr>
          <p:nvPr>
            <p:ph type="title"/>
          </p:nvPr>
        </p:nvSpPr>
        <p:spPr>
          <a:xfrm>
            <a:off x="838200" y="481806"/>
            <a:ext cx="10515600" cy="1325563"/>
          </a:xfrm>
        </p:spPr>
        <p:txBody>
          <a:bodyPr/>
          <a:lstStyle/>
          <a:p>
            <a:r>
              <a:rPr lang="en-US" dirty="0"/>
              <a:t>Marginal Production</a:t>
            </a:r>
          </a:p>
        </p:txBody>
      </p:sp>
      <p:sp>
        <p:nvSpPr>
          <p:cNvPr id="3" name="Content Placeholder 2">
            <a:extLst>
              <a:ext uri="{FF2B5EF4-FFF2-40B4-BE49-F238E27FC236}">
                <a16:creationId xmlns:a16="http://schemas.microsoft.com/office/drawing/2014/main" id="{2A9D66B9-E42E-3241-9A8A-18BFBEC5E804}"/>
              </a:ext>
            </a:extLst>
          </p:cNvPr>
          <p:cNvSpPr>
            <a:spLocks noGrp="1"/>
          </p:cNvSpPr>
          <p:nvPr>
            <p:ph idx="1"/>
          </p:nvPr>
        </p:nvSpPr>
        <p:spPr/>
        <p:txBody>
          <a:bodyPr>
            <a:normAutofit/>
          </a:bodyPr>
          <a:lstStyle/>
          <a:p>
            <a:pPr marL="0" indent="0">
              <a:buNone/>
            </a:pPr>
            <a:r>
              <a:rPr lang="en-US" sz="2400" dirty="0"/>
              <a:t>Explanation of Figure 2:</a:t>
            </a:r>
          </a:p>
          <a:p>
            <a:r>
              <a:rPr lang="en-US" sz="2400" dirty="0"/>
              <a:t>The marginal product curve initially rises and then declines, reflecting increasing and decreasing productivity.</a:t>
            </a:r>
          </a:p>
          <a:p>
            <a:r>
              <a:rPr lang="en-US" sz="2000" dirty="0"/>
              <a:t>During the initial stage of production expansion, the MP of each worker is increasing as new workers are hired. Each worker is able to spend more time at his workstation, and less time moving between tasks. </a:t>
            </a:r>
          </a:p>
          <a:p>
            <a:r>
              <a:rPr lang="en-US" sz="2000" dirty="0"/>
              <a:t>At a certain point in the employment expansion, the MP reaches a maximum and begins to tail off. At this stage, additional workers continue to produce additional output, but at a </a:t>
            </a:r>
            <a:r>
              <a:rPr lang="en-US" sz="2000" i="1" dirty="0"/>
              <a:t>diminishing rate</a:t>
            </a:r>
            <a:r>
              <a:rPr lang="en-US" sz="2000" dirty="0"/>
              <a:t>. </a:t>
            </a:r>
          </a:p>
          <a:p>
            <a:r>
              <a:rPr lang="en-US" sz="2000" dirty="0"/>
              <a:t>The declining MP is due to a constraint of a fixed number of capital – all workers must share the same tools.</a:t>
            </a:r>
          </a:p>
          <a:p>
            <a:pPr marL="0" indent="0">
              <a:buNone/>
            </a:pPr>
            <a:endParaRPr lang="en-US" sz="1100" dirty="0"/>
          </a:p>
          <a:p>
            <a:pPr marL="0" indent="0">
              <a:buNone/>
            </a:pPr>
            <a:endParaRPr lang="en-US" sz="2000" dirty="0"/>
          </a:p>
          <a:p>
            <a:pPr marL="0" indent="0">
              <a:buNone/>
            </a:pPr>
            <a:endParaRPr lang="en-US" sz="2200" dirty="0"/>
          </a:p>
        </p:txBody>
      </p:sp>
      <p:sp>
        <p:nvSpPr>
          <p:cNvPr id="4" name="Rectangle 3">
            <a:extLst>
              <a:ext uri="{FF2B5EF4-FFF2-40B4-BE49-F238E27FC236}">
                <a16:creationId xmlns:a16="http://schemas.microsoft.com/office/drawing/2014/main" id="{C33E7CCF-8E88-9C4A-BD07-4B7A328C283E}"/>
              </a:ext>
            </a:extLst>
          </p:cNvPr>
          <p:cNvSpPr/>
          <p:nvPr/>
        </p:nvSpPr>
        <p:spPr>
          <a:xfrm>
            <a:off x="942535" y="1505243"/>
            <a:ext cx="9077763" cy="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269220D-C73A-9747-95E3-303CF8A8EBBE}"/>
              </a:ext>
            </a:extLst>
          </p:cNvPr>
          <p:cNvPicPr>
            <a:picLocks noChangeAspect="1"/>
          </p:cNvPicPr>
          <p:nvPr/>
        </p:nvPicPr>
        <p:blipFill>
          <a:blip r:embed="rId2"/>
          <a:stretch>
            <a:fillRect/>
          </a:stretch>
        </p:blipFill>
        <p:spPr>
          <a:xfrm>
            <a:off x="8005488" y="5599119"/>
            <a:ext cx="1295400" cy="915546"/>
          </a:xfrm>
          <a:prstGeom prst="rect">
            <a:avLst/>
          </a:prstGeom>
        </p:spPr>
      </p:pic>
      <p:pic>
        <p:nvPicPr>
          <p:cNvPr id="7" name="Picture 6">
            <a:extLst>
              <a:ext uri="{FF2B5EF4-FFF2-40B4-BE49-F238E27FC236}">
                <a16:creationId xmlns:a16="http://schemas.microsoft.com/office/drawing/2014/main" id="{8794F5C0-5BDD-C74C-9B9E-3BD5FF4E8484}"/>
              </a:ext>
            </a:extLst>
          </p:cNvPr>
          <p:cNvPicPr>
            <a:picLocks noChangeAspect="1"/>
          </p:cNvPicPr>
          <p:nvPr/>
        </p:nvPicPr>
        <p:blipFill>
          <a:blip r:embed="rId3"/>
          <a:stretch>
            <a:fillRect/>
          </a:stretch>
        </p:blipFill>
        <p:spPr>
          <a:xfrm>
            <a:off x="9417432" y="5599119"/>
            <a:ext cx="909912" cy="909912"/>
          </a:xfrm>
          <a:prstGeom prst="rect">
            <a:avLst/>
          </a:prstGeom>
        </p:spPr>
      </p:pic>
    </p:spTree>
    <p:extLst>
      <p:ext uri="{BB962C8B-B14F-4D97-AF65-F5344CB8AC3E}">
        <p14:creationId xmlns:p14="http://schemas.microsoft.com/office/powerpoint/2010/main" val="4294408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TotalTime>
  <Words>905</Words>
  <Application>Microsoft Office PowerPoint</Application>
  <PresentationFormat>Widescreen</PresentationFormat>
  <Paragraphs>67</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Wingdings</vt:lpstr>
      <vt:lpstr>Office Theme</vt:lpstr>
      <vt:lpstr> Decision-making by Producers</vt:lpstr>
      <vt:lpstr>What is this lesson about?</vt:lpstr>
      <vt:lpstr>Example: Production of Snowboards</vt:lpstr>
      <vt:lpstr>Example: Production of Snowboards</vt:lpstr>
      <vt:lpstr>Figure 1: Total Product Curve</vt:lpstr>
      <vt:lpstr>Total Production</vt:lpstr>
      <vt:lpstr>Marginal Production</vt:lpstr>
      <vt:lpstr>Figure 2: Marginal Product Curve  </vt:lpstr>
      <vt:lpstr>Marginal Production</vt:lpstr>
      <vt:lpstr>Diminishing Marginal Returns</vt:lpstr>
      <vt:lpstr>How does productivity translate into costs?</vt:lpstr>
      <vt:lpstr>Figure 3: Cost Structure (Total, Variable and Fixed)</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Decision-making by Producers</dc:title>
  <dc:creator>Yev Khovrenkov</dc:creator>
  <cp:lastModifiedBy>Iryna Khovrenkov</cp:lastModifiedBy>
  <cp:revision>29</cp:revision>
  <dcterms:created xsi:type="dcterms:W3CDTF">2020-09-23T20:57:55Z</dcterms:created>
  <dcterms:modified xsi:type="dcterms:W3CDTF">2021-05-03T17:58:30Z</dcterms:modified>
</cp:coreProperties>
</file>