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594" r:id="rId2"/>
    <p:sldId id="595" r:id="rId3"/>
    <p:sldId id="598" r:id="rId4"/>
    <p:sldId id="596" r:id="rId5"/>
    <p:sldId id="577" r:id="rId6"/>
    <p:sldId id="580" r:id="rId7"/>
    <p:sldId id="605" r:id="rId8"/>
    <p:sldId id="582" r:id="rId9"/>
    <p:sldId id="599" r:id="rId10"/>
    <p:sldId id="561" r:id="rId11"/>
    <p:sldId id="564" r:id="rId12"/>
    <p:sldId id="565" r:id="rId13"/>
    <p:sldId id="566" r:id="rId14"/>
    <p:sldId id="584" r:id="rId15"/>
    <p:sldId id="567" r:id="rId16"/>
    <p:sldId id="601" r:id="rId17"/>
    <p:sldId id="603" r:id="rId18"/>
    <p:sldId id="568" r:id="rId19"/>
    <p:sldId id="569" r:id="rId20"/>
    <p:sldId id="571" r:id="rId21"/>
    <p:sldId id="604" r:id="rId22"/>
    <p:sldId id="602"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6456" autoAdjust="0"/>
  </p:normalViewPr>
  <p:slideViewPr>
    <p:cSldViewPr snapToGrid="0">
      <p:cViewPr varScale="1">
        <p:scale>
          <a:sx n="91" d="100"/>
          <a:sy n="91" d="100"/>
        </p:scale>
        <p:origin x="288"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ryna Khovrenkov" userId="28491d1e7377bb81" providerId="LiveId" clId="{668FEF25-97F3-4E38-951D-317CAE462D59}"/>
    <pc:docChg chg="modSld">
      <pc:chgData name="Iryna Khovrenkov" userId="28491d1e7377bb81" providerId="LiveId" clId="{668FEF25-97F3-4E38-951D-317CAE462D59}" dt="2021-05-03T18:05:11.135" v="26" actId="20577"/>
      <pc:docMkLst>
        <pc:docMk/>
      </pc:docMkLst>
      <pc:sldChg chg="modSp mod">
        <pc:chgData name="Iryna Khovrenkov" userId="28491d1e7377bb81" providerId="LiveId" clId="{668FEF25-97F3-4E38-951D-317CAE462D59}" dt="2021-05-03T18:05:11.135" v="26" actId="20577"/>
        <pc:sldMkLst>
          <pc:docMk/>
          <pc:sldMk cId="2708844811" sldId="601"/>
        </pc:sldMkLst>
        <pc:spChg chg="mod">
          <ac:chgData name="Iryna Khovrenkov" userId="28491d1e7377bb81" providerId="LiveId" clId="{668FEF25-97F3-4E38-951D-317CAE462D59}" dt="2021-05-03T18:05:11.135" v="26" actId="20577"/>
          <ac:spMkLst>
            <pc:docMk/>
            <pc:sldMk cId="2708844811" sldId="601"/>
            <ac:spMk id="3" creationId="{8E6DA953-827C-0B42-82C9-E33A9C99D2B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C80D02-83DB-074B-8608-C0186ECFF7A0}" type="doc">
      <dgm:prSet loTypeId="urn:microsoft.com/office/officeart/2005/8/layout/hierarchy2" loCatId="" qsTypeId="urn:microsoft.com/office/officeart/2005/8/quickstyle/simple3" qsCatId="simple" csTypeId="urn:microsoft.com/office/officeart/2005/8/colors/colorful2" csCatId="colorful" phldr="1"/>
      <dgm:spPr/>
      <dgm:t>
        <a:bodyPr/>
        <a:lstStyle/>
        <a:p>
          <a:endParaRPr lang="en-US"/>
        </a:p>
      </dgm:t>
    </dgm:pt>
    <dgm:pt modelId="{2A7ECDEA-FB7E-2D49-89D6-062DE26105A9}">
      <dgm:prSet phldrT="[Text]" custT="1"/>
      <dgm:spPr/>
      <dgm:t>
        <a:bodyPr/>
        <a:lstStyle/>
        <a:p>
          <a:r>
            <a:rPr lang="en-US" sz="4000" dirty="0"/>
            <a:t>Profit</a:t>
          </a:r>
        </a:p>
      </dgm:t>
    </dgm:pt>
    <dgm:pt modelId="{032FB260-0D04-0741-96E3-12D143FB9D85}" type="parTrans" cxnId="{EEE3DB58-3B1C-9647-BD3E-96629A6E97BC}">
      <dgm:prSet/>
      <dgm:spPr/>
      <dgm:t>
        <a:bodyPr/>
        <a:lstStyle/>
        <a:p>
          <a:endParaRPr lang="en-US"/>
        </a:p>
      </dgm:t>
    </dgm:pt>
    <dgm:pt modelId="{A00889E3-9653-9D40-A9D7-86DEA6295FA3}" type="sibTrans" cxnId="{EEE3DB58-3B1C-9647-BD3E-96629A6E97BC}">
      <dgm:prSet/>
      <dgm:spPr/>
      <dgm:t>
        <a:bodyPr/>
        <a:lstStyle/>
        <a:p>
          <a:endParaRPr lang="en-US"/>
        </a:p>
      </dgm:t>
    </dgm:pt>
    <dgm:pt modelId="{531AF82F-5B8D-3D4B-93C9-9139681ACDE8}">
      <dgm:prSet phldrT="[Text]" custT="1"/>
      <dgm:spPr/>
      <dgm:t>
        <a:bodyPr/>
        <a:lstStyle/>
        <a:p>
          <a:r>
            <a:rPr lang="en-US" sz="1900" dirty="0"/>
            <a:t>Cost minimization</a:t>
          </a:r>
        </a:p>
      </dgm:t>
    </dgm:pt>
    <dgm:pt modelId="{B37D442A-06A8-0646-99EE-566B1D827504}" type="parTrans" cxnId="{95C14DA4-641C-7C41-A58D-FF5F6F32ABC2}">
      <dgm:prSet/>
      <dgm:spPr/>
      <dgm:t>
        <a:bodyPr/>
        <a:lstStyle/>
        <a:p>
          <a:endParaRPr lang="en-US"/>
        </a:p>
      </dgm:t>
    </dgm:pt>
    <dgm:pt modelId="{92AF6197-3A59-C64F-91B0-BB2AE9F8CCAE}" type="sibTrans" cxnId="{95C14DA4-641C-7C41-A58D-FF5F6F32ABC2}">
      <dgm:prSet/>
      <dgm:spPr/>
      <dgm:t>
        <a:bodyPr/>
        <a:lstStyle/>
        <a:p>
          <a:endParaRPr lang="en-US"/>
        </a:p>
      </dgm:t>
    </dgm:pt>
    <dgm:pt modelId="{8B16F77E-0F9E-F34A-AB23-DD297563639B}">
      <dgm:prSet phldrT="[Text]" custT="1"/>
      <dgm:spPr/>
      <dgm:t>
        <a:bodyPr/>
        <a:lstStyle/>
        <a:p>
          <a:r>
            <a:rPr lang="en-CA" sz="1900" dirty="0"/>
            <a:t>Revenue maximization</a:t>
          </a:r>
          <a:endParaRPr lang="en-US" sz="1900" dirty="0"/>
        </a:p>
      </dgm:t>
    </dgm:pt>
    <dgm:pt modelId="{4F447CBA-9148-A640-A4C6-80E7D527D0FB}" type="sibTrans" cxnId="{B19CCAC2-9C33-9A44-885F-2E98F3C53149}">
      <dgm:prSet/>
      <dgm:spPr/>
      <dgm:t>
        <a:bodyPr/>
        <a:lstStyle/>
        <a:p>
          <a:endParaRPr lang="en-US"/>
        </a:p>
      </dgm:t>
    </dgm:pt>
    <dgm:pt modelId="{934C8A0C-F7E4-5848-97F4-F9682D1291F0}" type="parTrans" cxnId="{B19CCAC2-9C33-9A44-885F-2E98F3C53149}">
      <dgm:prSet/>
      <dgm:spPr/>
      <dgm:t>
        <a:bodyPr/>
        <a:lstStyle/>
        <a:p>
          <a:endParaRPr lang="en-US"/>
        </a:p>
      </dgm:t>
    </dgm:pt>
    <dgm:pt modelId="{37BFAFDC-175C-1440-BC53-92ADBAE3447D}" type="pres">
      <dgm:prSet presAssocID="{F0C80D02-83DB-074B-8608-C0186ECFF7A0}" presName="diagram" presStyleCnt="0">
        <dgm:presLayoutVars>
          <dgm:chPref val="1"/>
          <dgm:dir/>
          <dgm:animOne val="branch"/>
          <dgm:animLvl val="lvl"/>
          <dgm:resizeHandles val="exact"/>
        </dgm:presLayoutVars>
      </dgm:prSet>
      <dgm:spPr/>
    </dgm:pt>
    <dgm:pt modelId="{B8699A35-6B4C-D24B-9284-465CF346E229}" type="pres">
      <dgm:prSet presAssocID="{2A7ECDEA-FB7E-2D49-89D6-062DE26105A9}" presName="root1" presStyleCnt="0"/>
      <dgm:spPr/>
    </dgm:pt>
    <dgm:pt modelId="{193026C5-F12F-1E45-9E7D-7AA8C2E5A63C}" type="pres">
      <dgm:prSet presAssocID="{2A7ECDEA-FB7E-2D49-89D6-062DE26105A9}" presName="LevelOneTextNode" presStyleLbl="node0" presStyleIdx="0" presStyleCnt="1">
        <dgm:presLayoutVars>
          <dgm:chPref val="3"/>
        </dgm:presLayoutVars>
      </dgm:prSet>
      <dgm:spPr/>
    </dgm:pt>
    <dgm:pt modelId="{185BD099-3714-904F-8E16-60E8239AFBDB}" type="pres">
      <dgm:prSet presAssocID="{2A7ECDEA-FB7E-2D49-89D6-062DE26105A9}" presName="level2hierChild" presStyleCnt="0"/>
      <dgm:spPr/>
    </dgm:pt>
    <dgm:pt modelId="{C59AB3EB-23BB-7E4E-8554-39CC3704B814}" type="pres">
      <dgm:prSet presAssocID="{934C8A0C-F7E4-5848-97F4-F9682D1291F0}" presName="conn2-1" presStyleLbl="parChTrans1D2" presStyleIdx="0" presStyleCnt="2"/>
      <dgm:spPr/>
    </dgm:pt>
    <dgm:pt modelId="{83315A14-7832-B04A-8E01-ADABFEBEFA8C}" type="pres">
      <dgm:prSet presAssocID="{934C8A0C-F7E4-5848-97F4-F9682D1291F0}" presName="connTx" presStyleLbl="parChTrans1D2" presStyleIdx="0" presStyleCnt="2"/>
      <dgm:spPr/>
    </dgm:pt>
    <dgm:pt modelId="{D7598494-0938-A645-8842-87DBEEB3AF1E}" type="pres">
      <dgm:prSet presAssocID="{8B16F77E-0F9E-F34A-AB23-DD297563639B}" presName="root2" presStyleCnt="0"/>
      <dgm:spPr/>
    </dgm:pt>
    <dgm:pt modelId="{070D49C6-FA32-8A4C-868D-D1F815A064D8}" type="pres">
      <dgm:prSet presAssocID="{8B16F77E-0F9E-F34A-AB23-DD297563639B}" presName="LevelTwoTextNode" presStyleLbl="node2" presStyleIdx="0" presStyleCnt="2">
        <dgm:presLayoutVars>
          <dgm:chPref val="3"/>
        </dgm:presLayoutVars>
      </dgm:prSet>
      <dgm:spPr/>
    </dgm:pt>
    <dgm:pt modelId="{8574B7E3-B9A9-FE4C-A45A-CB2504376E1C}" type="pres">
      <dgm:prSet presAssocID="{8B16F77E-0F9E-F34A-AB23-DD297563639B}" presName="level3hierChild" presStyleCnt="0"/>
      <dgm:spPr/>
    </dgm:pt>
    <dgm:pt modelId="{BD44CE55-4AF6-2546-80EA-1AFD78595596}" type="pres">
      <dgm:prSet presAssocID="{B37D442A-06A8-0646-99EE-566B1D827504}" presName="conn2-1" presStyleLbl="parChTrans1D2" presStyleIdx="1" presStyleCnt="2"/>
      <dgm:spPr/>
    </dgm:pt>
    <dgm:pt modelId="{D1103501-679F-3648-B603-60572F8EDCA6}" type="pres">
      <dgm:prSet presAssocID="{B37D442A-06A8-0646-99EE-566B1D827504}" presName="connTx" presStyleLbl="parChTrans1D2" presStyleIdx="1" presStyleCnt="2"/>
      <dgm:spPr/>
    </dgm:pt>
    <dgm:pt modelId="{C51D0B20-9E5F-E947-A106-5A7543B9780F}" type="pres">
      <dgm:prSet presAssocID="{531AF82F-5B8D-3D4B-93C9-9139681ACDE8}" presName="root2" presStyleCnt="0"/>
      <dgm:spPr/>
    </dgm:pt>
    <dgm:pt modelId="{51B2D2FF-85D9-F644-87F2-CA667F1D39D0}" type="pres">
      <dgm:prSet presAssocID="{531AF82F-5B8D-3D4B-93C9-9139681ACDE8}" presName="LevelTwoTextNode" presStyleLbl="node2" presStyleIdx="1" presStyleCnt="2">
        <dgm:presLayoutVars>
          <dgm:chPref val="3"/>
        </dgm:presLayoutVars>
      </dgm:prSet>
      <dgm:spPr/>
    </dgm:pt>
    <dgm:pt modelId="{D4085811-5B52-0344-9E6C-83312AF1FFCA}" type="pres">
      <dgm:prSet presAssocID="{531AF82F-5B8D-3D4B-93C9-9139681ACDE8}" presName="level3hierChild" presStyleCnt="0"/>
      <dgm:spPr/>
    </dgm:pt>
  </dgm:ptLst>
  <dgm:cxnLst>
    <dgm:cxn modelId="{D1E6532F-E6A6-5043-920D-5760477ACB24}" type="presOf" srcId="{2A7ECDEA-FB7E-2D49-89D6-062DE26105A9}" destId="{193026C5-F12F-1E45-9E7D-7AA8C2E5A63C}" srcOrd="0" destOrd="0" presId="urn:microsoft.com/office/officeart/2005/8/layout/hierarchy2"/>
    <dgm:cxn modelId="{8D309D62-C20E-8B4F-B45F-C671571AE2EF}" type="presOf" srcId="{8B16F77E-0F9E-F34A-AB23-DD297563639B}" destId="{070D49C6-FA32-8A4C-868D-D1F815A064D8}" srcOrd="0" destOrd="0" presId="urn:microsoft.com/office/officeart/2005/8/layout/hierarchy2"/>
    <dgm:cxn modelId="{EEE3DB58-3B1C-9647-BD3E-96629A6E97BC}" srcId="{F0C80D02-83DB-074B-8608-C0186ECFF7A0}" destId="{2A7ECDEA-FB7E-2D49-89D6-062DE26105A9}" srcOrd="0" destOrd="0" parTransId="{032FB260-0D04-0741-96E3-12D143FB9D85}" sibTransId="{A00889E3-9653-9D40-A9D7-86DEA6295FA3}"/>
    <dgm:cxn modelId="{DDC4AF5A-A4D1-8949-AEBF-86BFA7181C50}" type="presOf" srcId="{531AF82F-5B8D-3D4B-93C9-9139681ACDE8}" destId="{51B2D2FF-85D9-F644-87F2-CA667F1D39D0}" srcOrd="0" destOrd="0" presId="urn:microsoft.com/office/officeart/2005/8/layout/hierarchy2"/>
    <dgm:cxn modelId="{14B74789-05B3-CF44-8284-87294740F64E}" type="presOf" srcId="{B37D442A-06A8-0646-99EE-566B1D827504}" destId="{D1103501-679F-3648-B603-60572F8EDCA6}" srcOrd="1" destOrd="0" presId="urn:microsoft.com/office/officeart/2005/8/layout/hierarchy2"/>
    <dgm:cxn modelId="{23DAA98B-6EDC-BE4C-8D9B-26B8180FB025}" type="presOf" srcId="{F0C80D02-83DB-074B-8608-C0186ECFF7A0}" destId="{37BFAFDC-175C-1440-BC53-92ADBAE3447D}" srcOrd="0" destOrd="0" presId="urn:microsoft.com/office/officeart/2005/8/layout/hierarchy2"/>
    <dgm:cxn modelId="{23A1608E-81B5-F046-9BCF-E7DB9D225055}" type="presOf" srcId="{B37D442A-06A8-0646-99EE-566B1D827504}" destId="{BD44CE55-4AF6-2546-80EA-1AFD78595596}" srcOrd="0" destOrd="0" presId="urn:microsoft.com/office/officeart/2005/8/layout/hierarchy2"/>
    <dgm:cxn modelId="{95C14DA4-641C-7C41-A58D-FF5F6F32ABC2}" srcId="{2A7ECDEA-FB7E-2D49-89D6-062DE26105A9}" destId="{531AF82F-5B8D-3D4B-93C9-9139681ACDE8}" srcOrd="1" destOrd="0" parTransId="{B37D442A-06A8-0646-99EE-566B1D827504}" sibTransId="{92AF6197-3A59-C64F-91B0-BB2AE9F8CCAE}"/>
    <dgm:cxn modelId="{B19CCAC2-9C33-9A44-885F-2E98F3C53149}" srcId="{2A7ECDEA-FB7E-2D49-89D6-062DE26105A9}" destId="{8B16F77E-0F9E-F34A-AB23-DD297563639B}" srcOrd="0" destOrd="0" parTransId="{934C8A0C-F7E4-5848-97F4-F9682D1291F0}" sibTransId="{4F447CBA-9148-A640-A4C6-80E7D527D0FB}"/>
    <dgm:cxn modelId="{A888B7DC-96C4-E44A-A7FF-503490FCC542}" type="presOf" srcId="{934C8A0C-F7E4-5848-97F4-F9682D1291F0}" destId="{C59AB3EB-23BB-7E4E-8554-39CC3704B814}" srcOrd="0" destOrd="0" presId="urn:microsoft.com/office/officeart/2005/8/layout/hierarchy2"/>
    <dgm:cxn modelId="{649F10F5-0E9A-334A-ACB4-E8AE26C0F31C}" type="presOf" srcId="{934C8A0C-F7E4-5848-97F4-F9682D1291F0}" destId="{83315A14-7832-B04A-8E01-ADABFEBEFA8C}" srcOrd="1" destOrd="0" presId="urn:microsoft.com/office/officeart/2005/8/layout/hierarchy2"/>
    <dgm:cxn modelId="{10AFA68D-D19A-2947-AF7D-93089BDA2BD3}" type="presParOf" srcId="{37BFAFDC-175C-1440-BC53-92ADBAE3447D}" destId="{B8699A35-6B4C-D24B-9284-465CF346E229}" srcOrd="0" destOrd="0" presId="urn:microsoft.com/office/officeart/2005/8/layout/hierarchy2"/>
    <dgm:cxn modelId="{588662CA-6456-DB46-A424-C190512A52B2}" type="presParOf" srcId="{B8699A35-6B4C-D24B-9284-465CF346E229}" destId="{193026C5-F12F-1E45-9E7D-7AA8C2E5A63C}" srcOrd="0" destOrd="0" presId="urn:microsoft.com/office/officeart/2005/8/layout/hierarchy2"/>
    <dgm:cxn modelId="{A63DEF3B-A08E-6B44-8D87-39BD352DE5B6}" type="presParOf" srcId="{B8699A35-6B4C-D24B-9284-465CF346E229}" destId="{185BD099-3714-904F-8E16-60E8239AFBDB}" srcOrd="1" destOrd="0" presId="urn:microsoft.com/office/officeart/2005/8/layout/hierarchy2"/>
    <dgm:cxn modelId="{1433FF61-34E1-2444-8B8D-15605A3EC3AF}" type="presParOf" srcId="{185BD099-3714-904F-8E16-60E8239AFBDB}" destId="{C59AB3EB-23BB-7E4E-8554-39CC3704B814}" srcOrd="0" destOrd="0" presId="urn:microsoft.com/office/officeart/2005/8/layout/hierarchy2"/>
    <dgm:cxn modelId="{FD7C86E5-8EA8-D048-A503-B9290403EF4F}" type="presParOf" srcId="{C59AB3EB-23BB-7E4E-8554-39CC3704B814}" destId="{83315A14-7832-B04A-8E01-ADABFEBEFA8C}" srcOrd="0" destOrd="0" presId="urn:microsoft.com/office/officeart/2005/8/layout/hierarchy2"/>
    <dgm:cxn modelId="{24AD0195-5E55-0446-92EE-0DAF27F58CA2}" type="presParOf" srcId="{185BD099-3714-904F-8E16-60E8239AFBDB}" destId="{D7598494-0938-A645-8842-87DBEEB3AF1E}" srcOrd="1" destOrd="0" presId="urn:microsoft.com/office/officeart/2005/8/layout/hierarchy2"/>
    <dgm:cxn modelId="{7B8F1E10-0042-E746-B81B-826B1B4A8108}" type="presParOf" srcId="{D7598494-0938-A645-8842-87DBEEB3AF1E}" destId="{070D49C6-FA32-8A4C-868D-D1F815A064D8}" srcOrd="0" destOrd="0" presId="urn:microsoft.com/office/officeart/2005/8/layout/hierarchy2"/>
    <dgm:cxn modelId="{EFDFBE09-769C-7B4A-879C-B16030362EA7}" type="presParOf" srcId="{D7598494-0938-A645-8842-87DBEEB3AF1E}" destId="{8574B7E3-B9A9-FE4C-A45A-CB2504376E1C}" srcOrd="1" destOrd="0" presId="urn:microsoft.com/office/officeart/2005/8/layout/hierarchy2"/>
    <dgm:cxn modelId="{CD274FA7-2C89-8849-9017-806590365578}" type="presParOf" srcId="{185BD099-3714-904F-8E16-60E8239AFBDB}" destId="{BD44CE55-4AF6-2546-80EA-1AFD78595596}" srcOrd="2" destOrd="0" presId="urn:microsoft.com/office/officeart/2005/8/layout/hierarchy2"/>
    <dgm:cxn modelId="{B37343D9-7D66-B74D-9497-07BCD055CEF7}" type="presParOf" srcId="{BD44CE55-4AF6-2546-80EA-1AFD78595596}" destId="{D1103501-679F-3648-B603-60572F8EDCA6}" srcOrd="0" destOrd="0" presId="urn:microsoft.com/office/officeart/2005/8/layout/hierarchy2"/>
    <dgm:cxn modelId="{01B44CF9-EB2D-E64F-8644-9DBFE0AB96D8}" type="presParOf" srcId="{185BD099-3714-904F-8E16-60E8239AFBDB}" destId="{C51D0B20-9E5F-E947-A106-5A7543B9780F}" srcOrd="3" destOrd="0" presId="urn:microsoft.com/office/officeart/2005/8/layout/hierarchy2"/>
    <dgm:cxn modelId="{DEBF0E48-17FE-4D4F-A5B9-68A81C09F981}" type="presParOf" srcId="{C51D0B20-9E5F-E947-A106-5A7543B9780F}" destId="{51B2D2FF-85D9-F644-87F2-CA667F1D39D0}" srcOrd="0" destOrd="0" presId="urn:microsoft.com/office/officeart/2005/8/layout/hierarchy2"/>
    <dgm:cxn modelId="{1D3EFA4F-E9FF-5E49-AC2C-B60D3B1E55C7}" type="presParOf" srcId="{C51D0B20-9E5F-E947-A106-5A7543B9780F}" destId="{D4085811-5B52-0344-9E6C-83312AF1FFC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026C5-F12F-1E45-9E7D-7AA8C2E5A63C}">
      <dsp:nvSpPr>
        <dsp:cNvPr id="0" name=""/>
        <dsp:cNvSpPr/>
      </dsp:nvSpPr>
      <dsp:spPr>
        <a:xfrm>
          <a:off x="241736" y="423251"/>
          <a:ext cx="1470565" cy="735282"/>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n-US" sz="4000" kern="1200" dirty="0"/>
            <a:t>Profit</a:t>
          </a:r>
        </a:p>
      </dsp:txBody>
      <dsp:txXfrm>
        <a:off x="263272" y="444787"/>
        <a:ext cx="1427493" cy="692210"/>
      </dsp:txXfrm>
    </dsp:sp>
    <dsp:sp modelId="{C59AB3EB-23BB-7E4E-8554-39CC3704B814}">
      <dsp:nvSpPr>
        <dsp:cNvPr id="0" name=""/>
        <dsp:cNvSpPr/>
      </dsp:nvSpPr>
      <dsp:spPr>
        <a:xfrm rot="19457599">
          <a:off x="1644213" y="537662"/>
          <a:ext cx="724402" cy="83671"/>
        </a:xfrm>
        <a:custGeom>
          <a:avLst/>
          <a:gdLst/>
          <a:ahLst/>
          <a:cxnLst/>
          <a:rect l="0" t="0" r="0" b="0"/>
          <a:pathLst>
            <a:path>
              <a:moveTo>
                <a:pt x="0" y="41835"/>
              </a:moveTo>
              <a:lnTo>
                <a:pt x="724402" y="4183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88304" y="561388"/>
        <a:ext cx="36220" cy="36220"/>
      </dsp:txXfrm>
    </dsp:sp>
    <dsp:sp modelId="{070D49C6-FA32-8A4C-868D-D1F815A064D8}">
      <dsp:nvSpPr>
        <dsp:cNvPr id="0" name=""/>
        <dsp:cNvSpPr/>
      </dsp:nvSpPr>
      <dsp:spPr>
        <a:xfrm>
          <a:off x="2300528" y="463"/>
          <a:ext cx="1470565" cy="735282"/>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CA" sz="1900" kern="1200" dirty="0"/>
            <a:t>Revenue maximization</a:t>
          </a:r>
          <a:endParaRPr lang="en-US" sz="1900" kern="1200" dirty="0"/>
        </a:p>
      </dsp:txBody>
      <dsp:txXfrm>
        <a:off x="2322064" y="21999"/>
        <a:ext cx="1427493" cy="692210"/>
      </dsp:txXfrm>
    </dsp:sp>
    <dsp:sp modelId="{BD44CE55-4AF6-2546-80EA-1AFD78595596}">
      <dsp:nvSpPr>
        <dsp:cNvPr id="0" name=""/>
        <dsp:cNvSpPr/>
      </dsp:nvSpPr>
      <dsp:spPr>
        <a:xfrm rot="2142401">
          <a:off x="1644213" y="960450"/>
          <a:ext cx="724402" cy="83671"/>
        </a:xfrm>
        <a:custGeom>
          <a:avLst/>
          <a:gdLst/>
          <a:ahLst/>
          <a:cxnLst/>
          <a:rect l="0" t="0" r="0" b="0"/>
          <a:pathLst>
            <a:path>
              <a:moveTo>
                <a:pt x="0" y="41835"/>
              </a:moveTo>
              <a:lnTo>
                <a:pt x="724402" y="41835"/>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988304" y="984176"/>
        <a:ext cx="36220" cy="36220"/>
      </dsp:txXfrm>
    </dsp:sp>
    <dsp:sp modelId="{51B2D2FF-85D9-F644-87F2-CA667F1D39D0}">
      <dsp:nvSpPr>
        <dsp:cNvPr id="0" name=""/>
        <dsp:cNvSpPr/>
      </dsp:nvSpPr>
      <dsp:spPr>
        <a:xfrm>
          <a:off x="2300528" y="846038"/>
          <a:ext cx="1470565" cy="735282"/>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Cost minimization</a:t>
          </a:r>
        </a:p>
      </dsp:txBody>
      <dsp:txXfrm>
        <a:off x="2322064" y="867574"/>
        <a:ext cx="1427493" cy="6922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B7A3161-1D70-40EB-ABDE-FF14762C06A4}" type="datetimeFigureOut">
              <a:rPr lang="en-US" smtClean="0"/>
              <a:t>5/3/2021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1E3AA82-A4D7-4C02-9977-B4D135C5ED43}" type="slidenum">
              <a:rPr lang="en-US" smtClean="0"/>
              <a:t>‹#›</a:t>
            </a:fld>
            <a:endParaRPr lang="en-US"/>
          </a:p>
        </p:txBody>
      </p:sp>
    </p:spTree>
    <p:extLst>
      <p:ext uri="{BB962C8B-B14F-4D97-AF65-F5344CB8AC3E}">
        <p14:creationId xmlns:p14="http://schemas.microsoft.com/office/powerpoint/2010/main" val="3781357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E3AA82-A4D7-4C02-9977-B4D135C5ED43}" type="slidenum">
              <a:rPr lang="en-US" smtClean="0"/>
              <a:t>1</a:t>
            </a:fld>
            <a:endParaRPr lang="en-US"/>
          </a:p>
        </p:txBody>
      </p:sp>
    </p:spTree>
    <p:extLst>
      <p:ext uri="{BB962C8B-B14F-4D97-AF65-F5344CB8AC3E}">
        <p14:creationId xmlns:p14="http://schemas.microsoft.com/office/powerpoint/2010/main" val="26200109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E3AA82-A4D7-4C02-9977-B4D135C5ED43}" type="slidenum">
              <a:rPr lang="en-US" smtClean="0"/>
              <a:t>10</a:t>
            </a:fld>
            <a:endParaRPr lang="en-US"/>
          </a:p>
        </p:txBody>
      </p:sp>
    </p:spTree>
    <p:extLst>
      <p:ext uri="{BB962C8B-B14F-4D97-AF65-F5344CB8AC3E}">
        <p14:creationId xmlns:p14="http://schemas.microsoft.com/office/powerpoint/2010/main" val="3892699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graph is adopted from Figure 8.4: Average and marginal cost curves (pg.176) and Figure 9.2: Short-run supply for competitive firm (pg.199).</a:t>
            </a:r>
            <a:endParaRPr lang="en-US" dirty="0"/>
          </a:p>
        </p:txBody>
      </p:sp>
      <p:sp>
        <p:nvSpPr>
          <p:cNvPr id="4" name="Slide Number Placeholder 3"/>
          <p:cNvSpPr>
            <a:spLocks noGrp="1"/>
          </p:cNvSpPr>
          <p:nvPr>
            <p:ph type="sldNum" sz="quarter" idx="5"/>
          </p:nvPr>
        </p:nvSpPr>
        <p:spPr/>
        <p:txBody>
          <a:bodyPr/>
          <a:lstStyle/>
          <a:p>
            <a:fld id="{F1E3AA82-A4D7-4C02-9977-B4D135C5ED43}" type="slidenum">
              <a:rPr lang="en-US" smtClean="0"/>
              <a:t>11</a:t>
            </a:fld>
            <a:endParaRPr lang="en-US"/>
          </a:p>
        </p:txBody>
      </p:sp>
    </p:spTree>
    <p:extLst>
      <p:ext uri="{BB962C8B-B14F-4D97-AF65-F5344CB8AC3E}">
        <p14:creationId xmlns:p14="http://schemas.microsoft.com/office/powerpoint/2010/main" val="3049062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E3AA82-A4D7-4C02-9977-B4D135C5ED43}" type="slidenum">
              <a:rPr lang="en-US" smtClean="0"/>
              <a:t>12</a:t>
            </a:fld>
            <a:endParaRPr lang="en-US"/>
          </a:p>
        </p:txBody>
      </p:sp>
    </p:spTree>
    <p:extLst>
      <p:ext uri="{BB962C8B-B14F-4D97-AF65-F5344CB8AC3E}">
        <p14:creationId xmlns:p14="http://schemas.microsoft.com/office/powerpoint/2010/main" val="2763504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E3AA82-A4D7-4C02-9977-B4D135C5ED43}" type="slidenum">
              <a:rPr lang="en-US" smtClean="0"/>
              <a:t>13</a:t>
            </a:fld>
            <a:endParaRPr lang="en-US"/>
          </a:p>
        </p:txBody>
      </p:sp>
    </p:spTree>
    <p:extLst>
      <p:ext uri="{BB962C8B-B14F-4D97-AF65-F5344CB8AC3E}">
        <p14:creationId xmlns:p14="http://schemas.microsoft.com/office/powerpoint/2010/main" val="3757542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E3AA82-A4D7-4C02-9977-B4D135C5ED43}" type="slidenum">
              <a:rPr lang="en-US" smtClean="0"/>
              <a:t>14</a:t>
            </a:fld>
            <a:endParaRPr lang="en-US"/>
          </a:p>
        </p:txBody>
      </p:sp>
    </p:spTree>
    <p:extLst>
      <p:ext uri="{BB962C8B-B14F-4D97-AF65-F5344CB8AC3E}">
        <p14:creationId xmlns:p14="http://schemas.microsoft.com/office/powerpoint/2010/main" val="65724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E3AA82-A4D7-4C02-9977-B4D135C5ED43}" type="slidenum">
              <a:rPr lang="en-US" smtClean="0"/>
              <a:t>15</a:t>
            </a:fld>
            <a:endParaRPr lang="en-US"/>
          </a:p>
        </p:txBody>
      </p:sp>
    </p:spTree>
    <p:extLst>
      <p:ext uri="{BB962C8B-B14F-4D97-AF65-F5344CB8AC3E}">
        <p14:creationId xmlns:p14="http://schemas.microsoft.com/office/powerpoint/2010/main" val="1613412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E3AA82-A4D7-4C02-9977-B4D135C5ED43}" type="slidenum">
              <a:rPr lang="en-US" smtClean="0"/>
              <a:t>16</a:t>
            </a:fld>
            <a:endParaRPr lang="en-US"/>
          </a:p>
        </p:txBody>
      </p:sp>
    </p:spTree>
    <p:extLst>
      <p:ext uri="{BB962C8B-B14F-4D97-AF65-F5344CB8AC3E}">
        <p14:creationId xmlns:p14="http://schemas.microsoft.com/office/powerpoint/2010/main" val="36364037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supply curve embodies profit maximization.</a:t>
            </a:r>
          </a:p>
          <a:p>
            <a:r>
              <a:rPr lang="en-US" dirty="0"/>
              <a:t>When the firm faces price P1 – it maximizes profits by producing output/quantity Q1.</a:t>
            </a:r>
          </a:p>
          <a:p>
            <a:r>
              <a:rPr lang="en-US" dirty="0"/>
              <a:t>When the firm faces price P2 – it maximizes profits by producing output/quantity Q2. </a:t>
            </a:r>
          </a:p>
          <a:p>
            <a:endParaRPr lang="en-US" dirty="0"/>
          </a:p>
        </p:txBody>
      </p:sp>
      <p:sp>
        <p:nvSpPr>
          <p:cNvPr id="4" name="Slide Number Placeholder 3"/>
          <p:cNvSpPr>
            <a:spLocks noGrp="1"/>
          </p:cNvSpPr>
          <p:nvPr>
            <p:ph type="sldNum" sz="quarter" idx="5"/>
          </p:nvPr>
        </p:nvSpPr>
        <p:spPr/>
        <p:txBody>
          <a:bodyPr/>
          <a:lstStyle/>
          <a:p>
            <a:fld id="{F1E3AA82-A4D7-4C02-9977-B4D135C5ED43}" type="slidenum">
              <a:rPr lang="en-US" smtClean="0"/>
              <a:t>17</a:t>
            </a:fld>
            <a:endParaRPr lang="en-US"/>
          </a:p>
        </p:txBody>
      </p:sp>
    </p:spTree>
    <p:extLst>
      <p:ext uri="{BB962C8B-B14F-4D97-AF65-F5344CB8AC3E}">
        <p14:creationId xmlns:p14="http://schemas.microsoft.com/office/powerpoint/2010/main" val="3667582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E3AA82-A4D7-4C02-9977-B4D135C5ED43}" type="slidenum">
              <a:rPr lang="en-US" smtClean="0"/>
              <a:t>18</a:t>
            </a:fld>
            <a:endParaRPr lang="en-US"/>
          </a:p>
        </p:txBody>
      </p:sp>
    </p:spTree>
    <p:extLst>
      <p:ext uri="{BB962C8B-B14F-4D97-AF65-F5344CB8AC3E}">
        <p14:creationId xmlns:p14="http://schemas.microsoft.com/office/powerpoint/2010/main" val="1888362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16DA5-74AE-4293-8926-4C78F2371B69}" type="slidenum">
              <a:rPr lang="en-US" smtClean="0"/>
              <a:pPr/>
              <a:t>19</a:t>
            </a:fld>
            <a:endParaRPr lang="en-US"/>
          </a:p>
        </p:txBody>
      </p:sp>
    </p:spTree>
    <p:extLst>
      <p:ext uri="{BB962C8B-B14F-4D97-AF65-F5344CB8AC3E}">
        <p14:creationId xmlns:p14="http://schemas.microsoft.com/office/powerpoint/2010/main" val="790086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E3AA82-A4D7-4C02-9977-B4D135C5ED43}" type="slidenum">
              <a:rPr lang="en-US" smtClean="0"/>
              <a:t>2</a:t>
            </a:fld>
            <a:endParaRPr lang="en-US"/>
          </a:p>
        </p:txBody>
      </p:sp>
    </p:spTree>
    <p:extLst>
      <p:ext uri="{BB962C8B-B14F-4D97-AF65-F5344CB8AC3E}">
        <p14:creationId xmlns:p14="http://schemas.microsoft.com/office/powerpoint/2010/main" val="33167245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E3AA82-A4D7-4C02-9977-B4D135C5ED43}" type="slidenum">
              <a:rPr lang="en-US" smtClean="0"/>
              <a:t>20</a:t>
            </a:fld>
            <a:endParaRPr lang="en-US"/>
          </a:p>
        </p:txBody>
      </p:sp>
    </p:spTree>
    <p:extLst>
      <p:ext uri="{BB962C8B-B14F-4D97-AF65-F5344CB8AC3E}">
        <p14:creationId xmlns:p14="http://schemas.microsoft.com/office/powerpoint/2010/main" val="2736352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E3AA82-A4D7-4C02-9977-B4D135C5ED43}" type="slidenum">
              <a:rPr lang="en-US" smtClean="0"/>
              <a:t>21</a:t>
            </a:fld>
            <a:endParaRPr lang="en-US"/>
          </a:p>
        </p:txBody>
      </p:sp>
    </p:spTree>
    <p:extLst>
      <p:ext uri="{BB962C8B-B14F-4D97-AF65-F5344CB8AC3E}">
        <p14:creationId xmlns:p14="http://schemas.microsoft.com/office/powerpoint/2010/main" val="3361934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E3AA82-A4D7-4C02-9977-B4D135C5ED43}" type="slidenum">
              <a:rPr lang="en-US" smtClean="0"/>
              <a:t>22</a:t>
            </a:fld>
            <a:endParaRPr lang="en-US"/>
          </a:p>
        </p:txBody>
      </p:sp>
    </p:spTree>
    <p:extLst>
      <p:ext uri="{BB962C8B-B14F-4D97-AF65-F5344CB8AC3E}">
        <p14:creationId xmlns:p14="http://schemas.microsoft.com/office/powerpoint/2010/main" val="218743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16DA5-74AE-4293-8926-4C78F2371B69}" type="slidenum">
              <a:rPr lang="en-US" smtClean="0"/>
              <a:pPr/>
              <a:t>3</a:t>
            </a:fld>
            <a:endParaRPr lang="en-US"/>
          </a:p>
        </p:txBody>
      </p:sp>
    </p:spTree>
    <p:extLst>
      <p:ext uri="{BB962C8B-B14F-4D97-AF65-F5344CB8AC3E}">
        <p14:creationId xmlns:p14="http://schemas.microsoft.com/office/powerpoint/2010/main" val="1575596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16DA5-74AE-4293-8926-4C78F2371B69}" type="slidenum">
              <a:rPr lang="en-US" smtClean="0"/>
              <a:pPr/>
              <a:t>4</a:t>
            </a:fld>
            <a:endParaRPr lang="en-US"/>
          </a:p>
        </p:txBody>
      </p:sp>
    </p:spTree>
    <p:extLst>
      <p:ext uri="{BB962C8B-B14F-4D97-AF65-F5344CB8AC3E}">
        <p14:creationId xmlns:p14="http://schemas.microsoft.com/office/powerpoint/2010/main" val="1793466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E3AA82-A4D7-4C02-9977-B4D135C5ED43}" type="slidenum">
              <a:rPr lang="en-US" smtClean="0"/>
              <a:t>5</a:t>
            </a:fld>
            <a:endParaRPr lang="en-US"/>
          </a:p>
        </p:txBody>
      </p:sp>
    </p:spTree>
    <p:extLst>
      <p:ext uri="{BB962C8B-B14F-4D97-AF65-F5344CB8AC3E}">
        <p14:creationId xmlns:p14="http://schemas.microsoft.com/office/powerpoint/2010/main" val="3921119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1E3AA82-A4D7-4C02-9977-B4D135C5ED43}" type="slidenum">
              <a:rPr lang="en-US" smtClean="0"/>
              <a:t>6</a:t>
            </a:fld>
            <a:endParaRPr lang="en-US"/>
          </a:p>
        </p:txBody>
      </p:sp>
    </p:spTree>
    <p:extLst>
      <p:ext uri="{BB962C8B-B14F-4D97-AF65-F5344CB8AC3E}">
        <p14:creationId xmlns:p14="http://schemas.microsoft.com/office/powerpoint/2010/main" val="3761773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CA" dirty="0"/>
              <a:t>This chart is Figure 8.2: Snowboard production costs, which comes from the Principles of Microeconomics 2017 Edition (pg. 174)</a:t>
            </a:r>
          </a:p>
          <a:p>
            <a:endParaRPr lang="en-US" dirty="0"/>
          </a:p>
        </p:txBody>
      </p:sp>
      <p:sp>
        <p:nvSpPr>
          <p:cNvPr id="4" name="Slide Number Placeholder 3"/>
          <p:cNvSpPr>
            <a:spLocks noGrp="1"/>
          </p:cNvSpPr>
          <p:nvPr>
            <p:ph type="sldNum" sz="quarter" idx="5"/>
          </p:nvPr>
        </p:nvSpPr>
        <p:spPr/>
        <p:txBody>
          <a:bodyPr/>
          <a:lstStyle/>
          <a:p>
            <a:fld id="{F1E3AA82-A4D7-4C02-9977-B4D135C5ED43}" type="slidenum">
              <a:rPr lang="en-US" smtClean="0"/>
              <a:t>7</a:t>
            </a:fld>
            <a:endParaRPr lang="en-US"/>
          </a:p>
        </p:txBody>
      </p:sp>
    </p:spTree>
    <p:extLst>
      <p:ext uri="{BB962C8B-B14F-4D97-AF65-F5344CB8AC3E}">
        <p14:creationId xmlns:p14="http://schemas.microsoft.com/office/powerpoint/2010/main" val="3379783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716DA5-74AE-4293-8926-4C78F2371B69}" type="slidenum">
              <a:rPr lang="en-US" smtClean="0"/>
              <a:pPr/>
              <a:t>8</a:t>
            </a:fld>
            <a:endParaRPr lang="en-US"/>
          </a:p>
        </p:txBody>
      </p:sp>
    </p:spTree>
    <p:extLst>
      <p:ext uri="{BB962C8B-B14F-4D97-AF65-F5344CB8AC3E}">
        <p14:creationId xmlns:p14="http://schemas.microsoft.com/office/powerpoint/2010/main" val="383591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a:t>The Marginal Product graph is adopted from Figure 8.2: Average and marginal product curves (pg.172) in the Principles of Microeconomics 2017 Edition</a:t>
            </a:r>
          </a:p>
          <a:p>
            <a:r>
              <a:rPr lang="en-CA" dirty="0"/>
              <a:t>The Marginal Cost graph is adopted from Figure 9.1: The competitive firm’s optimal output (pg.198) in the Principles of Microeconomics 2017 Edition</a:t>
            </a:r>
            <a:endParaRPr lang="en-US" dirty="0"/>
          </a:p>
        </p:txBody>
      </p:sp>
      <p:sp>
        <p:nvSpPr>
          <p:cNvPr id="4" name="Slide Number Placeholder 3"/>
          <p:cNvSpPr>
            <a:spLocks noGrp="1"/>
          </p:cNvSpPr>
          <p:nvPr>
            <p:ph type="sldNum" sz="quarter" idx="5"/>
          </p:nvPr>
        </p:nvSpPr>
        <p:spPr/>
        <p:txBody>
          <a:bodyPr/>
          <a:lstStyle/>
          <a:p>
            <a:fld id="{46716DA5-74AE-4293-8926-4C78F2371B69}" type="slidenum">
              <a:rPr lang="en-US" smtClean="0"/>
              <a:pPr/>
              <a:t>9</a:t>
            </a:fld>
            <a:endParaRPr lang="en-US"/>
          </a:p>
        </p:txBody>
      </p:sp>
    </p:spTree>
    <p:extLst>
      <p:ext uri="{BB962C8B-B14F-4D97-AF65-F5344CB8AC3E}">
        <p14:creationId xmlns:p14="http://schemas.microsoft.com/office/powerpoint/2010/main" val="1977175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36764-B979-4BC3-8815-D4B5AA4CBF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FE780C-BEE5-4D53-AFA7-058E8EAE02F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415045-F7AE-405B-ABA3-A0ED0B71E3F3}"/>
              </a:ext>
            </a:extLst>
          </p:cNvPr>
          <p:cNvSpPr>
            <a:spLocks noGrp="1"/>
          </p:cNvSpPr>
          <p:nvPr>
            <p:ph type="dt" sz="half" idx="10"/>
          </p:nvPr>
        </p:nvSpPr>
        <p:spPr/>
        <p:txBody>
          <a:bodyPr/>
          <a:lstStyle/>
          <a:p>
            <a:fld id="{A897597F-2F0A-4110-8B26-A0D5E7BD5E80}" type="datetimeFigureOut">
              <a:rPr lang="en-US" smtClean="0"/>
              <a:t>5/3/2021</a:t>
            </a:fld>
            <a:endParaRPr lang="en-US"/>
          </a:p>
        </p:txBody>
      </p:sp>
      <p:sp>
        <p:nvSpPr>
          <p:cNvPr id="5" name="Footer Placeholder 4">
            <a:extLst>
              <a:ext uri="{FF2B5EF4-FFF2-40B4-BE49-F238E27FC236}">
                <a16:creationId xmlns:a16="http://schemas.microsoft.com/office/drawing/2014/main" id="{DD23F8E4-1D87-4644-88FB-22EB6218B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0115B3-0BDC-4C46-8533-C266FB898ABF}"/>
              </a:ext>
            </a:extLst>
          </p:cNvPr>
          <p:cNvSpPr>
            <a:spLocks noGrp="1"/>
          </p:cNvSpPr>
          <p:nvPr>
            <p:ph type="sldNum" sz="quarter" idx="12"/>
          </p:nvPr>
        </p:nvSpPr>
        <p:spPr/>
        <p:txBody>
          <a:bodyPr/>
          <a:lstStyle/>
          <a:p>
            <a:fld id="{52136A1C-E4B3-41C1-9442-82C0E5A37C9D}" type="slidenum">
              <a:rPr lang="en-US" smtClean="0"/>
              <a:t>‹#›</a:t>
            </a:fld>
            <a:endParaRPr lang="en-US"/>
          </a:p>
        </p:txBody>
      </p:sp>
    </p:spTree>
    <p:extLst>
      <p:ext uri="{BB962C8B-B14F-4D97-AF65-F5344CB8AC3E}">
        <p14:creationId xmlns:p14="http://schemas.microsoft.com/office/powerpoint/2010/main" val="372445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BBBD6-F69C-492C-9A74-E39503994E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B5ADCB5-D8DE-4874-9B49-56F5570975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EA8ABB-1936-4C0C-A5DA-6D4F4EF75988}"/>
              </a:ext>
            </a:extLst>
          </p:cNvPr>
          <p:cNvSpPr>
            <a:spLocks noGrp="1"/>
          </p:cNvSpPr>
          <p:nvPr>
            <p:ph type="dt" sz="half" idx="10"/>
          </p:nvPr>
        </p:nvSpPr>
        <p:spPr/>
        <p:txBody>
          <a:bodyPr/>
          <a:lstStyle/>
          <a:p>
            <a:fld id="{A897597F-2F0A-4110-8B26-A0D5E7BD5E80}" type="datetimeFigureOut">
              <a:rPr lang="en-US" smtClean="0"/>
              <a:t>5/3/2021</a:t>
            </a:fld>
            <a:endParaRPr lang="en-US"/>
          </a:p>
        </p:txBody>
      </p:sp>
      <p:sp>
        <p:nvSpPr>
          <p:cNvPr id="5" name="Footer Placeholder 4">
            <a:extLst>
              <a:ext uri="{FF2B5EF4-FFF2-40B4-BE49-F238E27FC236}">
                <a16:creationId xmlns:a16="http://schemas.microsoft.com/office/drawing/2014/main" id="{A96196C9-8718-4A40-A167-B3D97956E1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335984-6856-4252-886C-2A2B19DD0414}"/>
              </a:ext>
            </a:extLst>
          </p:cNvPr>
          <p:cNvSpPr>
            <a:spLocks noGrp="1"/>
          </p:cNvSpPr>
          <p:nvPr>
            <p:ph type="sldNum" sz="quarter" idx="12"/>
          </p:nvPr>
        </p:nvSpPr>
        <p:spPr/>
        <p:txBody>
          <a:bodyPr/>
          <a:lstStyle/>
          <a:p>
            <a:fld id="{52136A1C-E4B3-41C1-9442-82C0E5A37C9D}" type="slidenum">
              <a:rPr lang="en-US" smtClean="0"/>
              <a:t>‹#›</a:t>
            </a:fld>
            <a:endParaRPr lang="en-US"/>
          </a:p>
        </p:txBody>
      </p:sp>
    </p:spTree>
    <p:extLst>
      <p:ext uri="{BB962C8B-B14F-4D97-AF65-F5344CB8AC3E}">
        <p14:creationId xmlns:p14="http://schemas.microsoft.com/office/powerpoint/2010/main" val="1273080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771AD1-5191-4BC1-86DA-2D01A33356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9B663DE-5465-4514-8444-37EAC4E277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D5DD0A-726F-4757-B15F-E2A70E1768D9}"/>
              </a:ext>
            </a:extLst>
          </p:cNvPr>
          <p:cNvSpPr>
            <a:spLocks noGrp="1"/>
          </p:cNvSpPr>
          <p:nvPr>
            <p:ph type="dt" sz="half" idx="10"/>
          </p:nvPr>
        </p:nvSpPr>
        <p:spPr/>
        <p:txBody>
          <a:bodyPr/>
          <a:lstStyle/>
          <a:p>
            <a:fld id="{A897597F-2F0A-4110-8B26-A0D5E7BD5E80}" type="datetimeFigureOut">
              <a:rPr lang="en-US" smtClean="0"/>
              <a:t>5/3/2021</a:t>
            </a:fld>
            <a:endParaRPr lang="en-US"/>
          </a:p>
        </p:txBody>
      </p:sp>
      <p:sp>
        <p:nvSpPr>
          <p:cNvPr id="5" name="Footer Placeholder 4">
            <a:extLst>
              <a:ext uri="{FF2B5EF4-FFF2-40B4-BE49-F238E27FC236}">
                <a16:creationId xmlns:a16="http://schemas.microsoft.com/office/drawing/2014/main" id="{F7CB1671-CA00-43B0-9E41-753736BAA8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EA88B8-90B0-40B4-9D01-0E9C723DA46D}"/>
              </a:ext>
            </a:extLst>
          </p:cNvPr>
          <p:cNvSpPr>
            <a:spLocks noGrp="1"/>
          </p:cNvSpPr>
          <p:nvPr>
            <p:ph type="sldNum" sz="quarter" idx="12"/>
          </p:nvPr>
        </p:nvSpPr>
        <p:spPr/>
        <p:txBody>
          <a:bodyPr/>
          <a:lstStyle/>
          <a:p>
            <a:fld id="{52136A1C-E4B3-41C1-9442-82C0E5A37C9D}" type="slidenum">
              <a:rPr lang="en-US" smtClean="0"/>
              <a:t>‹#›</a:t>
            </a:fld>
            <a:endParaRPr lang="en-US"/>
          </a:p>
        </p:txBody>
      </p:sp>
    </p:spTree>
    <p:extLst>
      <p:ext uri="{BB962C8B-B14F-4D97-AF65-F5344CB8AC3E}">
        <p14:creationId xmlns:p14="http://schemas.microsoft.com/office/powerpoint/2010/main" val="247710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8A997-FDD6-4D99-8ECF-E406571A4F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57CF59-2947-46F6-A939-17263A9CB7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906DAD-7A8E-4EFD-8C41-FDC6EB50DC33}"/>
              </a:ext>
            </a:extLst>
          </p:cNvPr>
          <p:cNvSpPr>
            <a:spLocks noGrp="1"/>
          </p:cNvSpPr>
          <p:nvPr>
            <p:ph type="dt" sz="half" idx="10"/>
          </p:nvPr>
        </p:nvSpPr>
        <p:spPr/>
        <p:txBody>
          <a:bodyPr/>
          <a:lstStyle/>
          <a:p>
            <a:fld id="{A897597F-2F0A-4110-8B26-A0D5E7BD5E80}" type="datetimeFigureOut">
              <a:rPr lang="en-US" smtClean="0"/>
              <a:t>5/3/2021</a:t>
            </a:fld>
            <a:endParaRPr lang="en-US"/>
          </a:p>
        </p:txBody>
      </p:sp>
      <p:sp>
        <p:nvSpPr>
          <p:cNvPr id="5" name="Footer Placeholder 4">
            <a:extLst>
              <a:ext uri="{FF2B5EF4-FFF2-40B4-BE49-F238E27FC236}">
                <a16:creationId xmlns:a16="http://schemas.microsoft.com/office/drawing/2014/main" id="{BCF6EB42-8641-4D42-AF4E-59F87802C0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F51E5B-3612-4917-88C7-60806B331FB5}"/>
              </a:ext>
            </a:extLst>
          </p:cNvPr>
          <p:cNvSpPr>
            <a:spLocks noGrp="1"/>
          </p:cNvSpPr>
          <p:nvPr>
            <p:ph type="sldNum" sz="quarter" idx="12"/>
          </p:nvPr>
        </p:nvSpPr>
        <p:spPr/>
        <p:txBody>
          <a:bodyPr/>
          <a:lstStyle/>
          <a:p>
            <a:fld id="{52136A1C-E4B3-41C1-9442-82C0E5A37C9D}" type="slidenum">
              <a:rPr lang="en-US" smtClean="0"/>
              <a:t>‹#›</a:t>
            </a:fld>
            <a:endParaRPr lang="en-US"/>
          </a:p>
        </p:txBody>
      </p:sp>
    </p:spTree>
    <p:extLst>
      <p:ext uri="{BB962C8B-B14F-4D97-AF65-F5344CB8AC3E}">
        <p14:creationId xmlns:p14="http://schemas.microsoft.com/office/powerpoint/2010/main" val="2338768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FAED7-851D-40F4-91BE-B2EC694E53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A4B150-68E0-42B3-8E6F-E99D2F705C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932AE7-3B5F-4402-A19F-C8872E3F9ED4}"/>
              </a:ext>
            </a:extLst>
          </p:cNvPr>
          <p:cNvSpPr>
            <a:spLocks noGrp="1"/>
          </p:cNvSpPr>
          <p:nvPr>
            <p:ph type="dt" sz="half" idx="10"/>
          </p:nvPr>
        </p:nvSpPr>
        <p:spPr/>
        <p:txBody>
          <a:bodyPr/>
          <a:lstStyle/>
          <a:p>
            <a:fld id="{A897597F-2F0A-4110-8B26-A0D5E7BD5E80}" type="datetimeFigureOut">
              <a:rPr lang="en-US" smtClean="0"/>
              <a:t>5/3/2021</a:t>
            </a:fld>
            <a:endParaRPr lang="en-US"/>
          </a:p>
        </p:txBody>
      </p:sp>
      <p:sp>
        <p:nvSpPr>
          <p:cNvPr id="5" name="Footer Placeholder 4">
            <a:extLst>
              <a:ext uri="{FF2B5EF4-FFF2-40B4-BE49-F238E27FC236}">
                <a16:creationId xmlns:a16="http://schemas.microsoft.com/office/drawing/2014/main" id="{D9F9FBF8-1E60-4EA2-9EEA-34B6F4E45E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3D2171-0C15-4F2E-A95E-8E5CB5906AEC}"/>
              </a:ext>
            </a:extLst>
          </p:cNvPr>
          <p:cNvSpPr>
            <a:spLocks noGrp="1"/>
          </p:cNvSpPr>
          <p:nvPr>
            <p:ph type="sldNum" sz="quarter" idx="12"/>
          </p:nvPr>
        </p:nvSpPr>
        <p:spPr/>
        <p:txBody>
          <a:bodyPr/>
          <a:lstStyle/>
          <a:p>
            <a:fld id="{52136A1C-E4B3-41C1-9442-82C0E5A37C9D}" type="slidenum">
              <a:rPr lang="en-US" smtClean="0"/>
              <a:t>‹#›</a:t>
            </a:fld>
            <a:endParaRPr lang="en-US"/>
          </a:p>
        </p:txBody>
      </p:sp>
    </p:spTree>
    <p:extLst>
      <p:ext uri="{BB962C8B-B14F-4D97-AF65-F5344CB8AC3E}">
        <p14:creationId xmlns:p14="http://schemas.microsoft.com/office/powerpoint/2010/main" val="2348681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F57F-E77F-4B32-9DA5-56E2960823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822045-94FC-46AA-9D96-5B724EBAC8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C0F881-C3A0-4B17-87C9-E6C18F0B1E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8E98BB-0AA3-475D-85B8-EE61533C4403}"/>
              </a:ext>
            </a:extLst>
          </p:cNvPr>
          <p:cNvSpPr>
            <a:spLocks noGrp="1"/>
          </p:cNvSpPr>
          <p:nvPr>
            <p:ph type="dt" sz="half" idx="10"/>
          </p:nvPr>
        </p:nvSpPr>
        <p:spPr/>
        <p:txBody>
          <a:bodyPr/>
          <a:lstStyle/>
          <a:p>
            <a:fld id="{A897597F-2F0A-4110-8B26-A0D5E7BD5E80}" type="datetimeFigureOut">
              <a:rPr lang="en-US" smtClean="0"/>
              <a:t>5/3/2021</a:t>
            </a:fld>
            <a:endParaRPr lang="en-US"/>
          </a:p>
        </p:txBody>
      </p:sp>
      <p:sp>
        <p:nvSpPr>
          <p:cNvPr id="6" name="Footer Placeholder 5">
            <a:extLst>
              <a:ext uri="{FF2B5EF4-FFF2-40B4-BE49-F238E27FC236}">
                <a16:creationId xmlns:a16="http://schemas.microsoft.com/office/drawing/2014/main" id="{BB7B96DA-2A96-4416-B4B4-410B6C6111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174190-1B24-406C-8C90-355F351030CB}"/>
              </a:ext>
            </a:extLst>
          </p:cNvPr>
          <p:cNvSpPr>
            <a:spLocks noGrp="1"/>
          </p:cNvSpPr>
          <p:nvPr>
            <p:ph type="sldNum" sz="quarter" idx="12"/>
          </p:nvPr>
        </p:nvSpPr>
        <p:spPr/>
        <p:txBody>
          <a:bodyPr/>
          <a:lstStyle/>
          <a:p>
            <a:fld id="{52136A1C-E4B3-41C1-9442-82C0E5A37C9D}" type="slidenum">
              <a:rPr lang="en-US" smtClean="0"/>
              <a:t>‹#›</a:t>
            </a:fld>
            <a:endParaRPr lang="en-US"/>
          </a:p>
        </p:txBody>
      </p:sp>
    </p:spTree>
    <p:extLst>
      <p:ext uri="{BB962C8B-B14F-4D97-AF65-F5344CB8AC3E}">
        <p14:creationId xmlns:p14="http://schemas.microsoft.com/office/powerpoint/2010/main" val="417920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6FD1D-5597-44F9-9360-3B44FC7172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5A7DA0-B9B6-4CBE-A571-6B7FADC75D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697377-3DDE-4DB6-8562-15D2130F24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070970-C879-4DC7-855D-708E15D0EA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CAF0F1-3867-4E33-9392-1CAAC5EC35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FB5C35-73E6-4543-9AA2-E76452822822}"/>
              </a:ext>
            </a:extLst>
          </p:cNvPr>
          <p:cNvSpPr>
            <a:spLocks noGrp="1"/>
          </p:cNvSpPr>
          <p:nvPr>
            <p:ph type="dt" sz="half" idx="10"/>
          </p:nvPr>
        </p:nvSpPr>
        <p:spPr/>
        <p:txBody>
          <a:bodyPr/>
          <a:lstStyle/>
          <a:p>
            <a:fld id="{A897597F-2F0A-4110-8B26-A0D5E7BD5E80}" type="datetimeFigureOut">
              <a:rPr lang="en-US" smtClean="0"/>
              <a:t>5/3/2021</a:t>
            </a:fld>
            <a:endParaRPr lang="en-US"/>
          </a:p>
        </p:txBody>
      </p:sp>
      <p:sp>
        <p:nvSpPr>
          <p:cNvPr id="8" name="Footer Placeholder 7">
            <a:extLst>
              <a:ext uri="{FF2B5EF4-FFF2-40B4-BE49-F238E27FC236}">
                <a16:creationId xmlns:a16="http://schemas.microsoft.com/office/drawing/2014/main" id="{615420EB-74C7-4CF8-BF76-E9A0E7FF5B7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917020-94FE-4BA8-A87C-0FD62B84AA7C}"/>
              </a:ext>
            </a:extLst>
          </p:cNvPr>
          <p:cNvSpPr>
            <a:spLocks noGrp="1"/>
          </p:cNvSpPr>
          <p:nvPr>
            <p:ph type="sldNum" sz="quarter" idx="12"/>
          </p:nvPr>
        </p:nvSpPr>
        <p:spPr/>
        <p:txBody>
          <a:bodyPr/>
          <a:lstStyle/>
          <a:p>
            <a:fld id="{52136A1C-E4B3-41C1-9442-82C0E5A37C9D}" type="slidenum">
              <a:rPr lang="en-US" smtClean="0"/>
              <a:t>‹#›</a:t>
            </a:fld>
            <a:endParaRPr lang="en-US"/>
          </a:p>
        </p:txBody>
      </p:sp>
    </p:spTree>
    <p:extLst>
      <p:ext uri="{BB962C8B-B14F-4D97-AF65-F5344CB8AC3E}">
        <p14:creationId xmlns:p14="http://schemas.microsoft.com/office/powerpoint/2010/main" val="1138904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D4FF8-E73D-4A76-BADD-FFAEB325D3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8432B1-DCB6-4331-848D-32C1249714FF}"/>
              </a:ext>
            </a:extLst>
          </p:cNvPr>
          <p:cNvSpPr>
            <a:spLocks noGrp="1"/>
          </p:cNvSpPr>
          <p:nvPr>
            <p:ph type="dt" sz="half" idx="10"/>
          </p:nvPr>
        </p:nvSpPr>
        <p:spPr/>
        <p:txBody>
          <a:bodyPr/>
          <a:lstStyle/>
          <a:p>
            <a:fld id="{A897597F-2F0A-4110-8B26-A0D5E7BD5E80}" type="datetimeFigureOut">
              <a:rPr lang="en-US" smtClean="0"/>
              <a:t>5/3/2021</a:t>
            </a:fld>
            <a:endParaRPr lang="en-US"/>
          </a:p>
        </p:txBody>
      </p:sp>
      <p:sp>
        <p:nvSpPr>
          <p:cNvPr id="4" name="Footer Placeholder 3">
            <a:extLst>
              <a:ext uri="{FF2B5EF4-FFF2-40B4-BE49-F238E27FC236}">
                <a16:creationId xmlns:a16="http://schemas.microsoft.com/office/drawing/2014/main" id="{CB2A69AC-19A8-461F-9D8B-EC46C42757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EC5643-12D8-43B1-841A-E86B287994FB}"/>
              </a:ext>
            </a:extLst>
          </p:cNvPr>
          <p:cNvSpPr>
            <a:spLocks noGrp="1"/>
          </p:cNvSpPr>
          <p:nvPr>
            <p:ph type="sldNum" sz="quarter" idx="12"/>
          </p:nvPr>
        </p:nvSpPr>
        <p:spPr/>
        <p:txBody>
          <a:bodyPr/>
          <a:lstStyle/>
          <a:p>
            <a:fld id="{52136A1C-E4B3-41C1-9442-82C0E5A37C9D}" type="slidenum">
              <a:rPr lang="en-US" smtClean="0"/>
              <a:t>‹#›</a:t>
            </a:fld>
            <a:endParaRPr lang="en-US"/>
          </a:p>
        </p:txBody>
      </p:sp>
    </p:spTree>
    <p:extLst>
      <p:ext uri="{BB962C8B-B14F-4D97-AF65-F5344CB8AC3E}">
        <p14:creationId xmlns:p14="http://schemas.microsoft.com/office/powerpoint/2010/main" val="2707380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34867D-F26D-411B-86AA-5F360EDE3B63}"/>
              </a:ext>
            </a:extLst>
          </p:cNvPr>
          <p:cNvSpPr>
            <a:spLocks noGrp="1"/>
          </p:cNvSpPr>
          <p:nvPr>
            <p:ph type="dt" sz="half" idx="10"/>
          </p:nvPr>
        </p:nvSpPr>
        <p:spPr/>
        <p:txBody>
          <a:bodyPr/>
          <a:lstStyle/>
          <a:p>
            <a:fld id="{A897597F-2F0A-4110-8B26-A0D5E7BD5E80}" type="datetimeFigureOut">
              <a:rPr lang="en-US" smtClean="0"/>
              <a:t>5/3/2021</a:t>
            </a:fld>
            <a:endParaRPr lang="en-US"/>
          </a:p>
        </p:txBody>
      </p:sp>
      <p:sp>
        <p:nvSpPr>
          <p:cNvPr id="3" name="Footer Placeholder 2">
            <a:extLst>
              <a:ext uri="{FF2B5EF4-FFF2-40B4-BE49-F238E27FC236}">
                <a16:creationId xmlns:a16="http://schemas.microsoft.com/office/drawing/2014/main" id="{C855B737-C6A2-43FC-995C-90F068B43B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56621B-98E6-4DF3-AFF5-8F850C7769B0}"/>
              </a:ext>
            </a:extLst>
          </p:cNvPr>
          <p:cNvSpPr>
            <a:spLocks noGrp="1"/>
          </p:cNvSpPr>
          <p:nvPr>
            <p:ph type="sldNum" sz="quarter" idx="12"/>
          </p:nvPr>
        </p:nvSpPr>
        <p:spPr/>
        <p:txBody>
          <a:bodyPr/>
          <a:lstStyle/>
          <a:p>
            <a:fld id="{52136A1C-E4B3-41C1-9442-82C0E5A37C9D}" type="slidenum">
              <a:rPr lang="en-US" smtClean="0"/>
              <a:t>‹#›</a:t>
            </a:fld>
            <a:endParaRPr lang="en-US"/>
          </a:p>
        </p:txBody>
      </p:sp>
    </p:spTree>
    <p:extLst>
      <p:ext uri="{BB962C8B-B14F-4D97-AF65-F5344CB8AC3E}">
        <p14:creationId xmlns:p14="http://schemas.microsoft.com/office/powerpoint/2010/main" val="1353553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B7A0D-C109-436F-866C-15ADC4DDBE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41BE24-F9A8-41BE-A8ED-FA12888A2F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765686-C742-43D9-90EB-30C25EDE23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8058DF-6925-4F82-9011-60F3E6A6CA0B}"/>
              </a:ext>
            </a:extLst>
          </p:cNvPr>
          <p:cNvSpPr>
            <a:spLocks noGrp="1"/>
          </p:cNvSpPr>
          <p:nvPr>
            <p:ph type="dt" sz="half" idx="10"/>
          </p:nvPr>
        </p:nvSpPr>
        <p:spPr/>
        <p:txBody>
          <a:bodyPr/>
          <a:lstStyle/>
          <a:p>
            <a:fld id="{A897597F-2F0A-4110-8B26-A0D5E7BD5E80}" type="datetimeFigureOut">
              <a:rPr lang="en-US" smtClean="0"/>
              <a:t>5/3/2021</a:t>
            </a:fld>
            <a:endParaRPr lang="en-US"/>
          </a:p>
        </p:txBody>
      </p:sp>
      <p:sp>
        <p:nvSpPr>
          <p:cNvPr id="6" name="Footer Placeholder 5">
            <a:extLst>
              <a:ext uri="{FF2B5EF4-FFF2-40B4-BE49-F238E27FC236}">
                <a16:creationId xmlns:a16="http://schemas.microsoft.com/office/drawing/2014/main" id="{967A5803-359A-4A8C-8C70-3D9982E42A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77B0D6-61DF-452A-A17F-613FBBBA0C89}"/>
              </a:ext>
            </a:extLst>
          </p:cNvPr>
          <p:cNvSpPr>
            <a:spLocks noGrp="1"/>
          </p:cNvSpPr>
          <p:nvPr>
            <p:ph type="sldNum" sz="quarter" idx="12"/>
          </p:nvPr>
        </p:nvSpPr>
        <p:spPr/>
        <p:txBody>
          <a:bodyPr/>
          <a:lstStyle/>
          <a:p>
            <a:fld id="{52136A1C-E4B3-41C1-9442-82C0E5A37C9D}" type="slidenum">
              <a:rPr lang="en-US" smtClean="0"/>
              <a:t>‹#›</a:t>
            </a:fld>
            <a:endParaRPr lang="en-US"/>
          </a:p>
        </p:txBody>
      </p:sp>
    </p:spTree>
    <p:extLst>
      <p:ext uri="{BB962C8B-B14F-4D97-AF65-F5344CB8AC3E}">
        <p14:creationId xmlns:p14="http://schemas.microsoft.com/office/powerpoint/2010/main" val="4244654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6D569-8FDC-4B20-862F-66513AEC5D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13E826-9DA1-42EE-A114-0D57FC8FBE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09E075-AAA7-43C7-BB26-8BF174D704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7FA22C-3005-4ECA-AFC9-5B6198A5BB8E}"/>
              </a:ext>
            </a:extLst>
          </p:cNvPr>
          <p:cNvSpPr>
            <a:spLocks noGrp="1"/>
          </p:cNvSpPr>
          <p:nvPr>
            <p:ph type="dt" sz="half" idx="10"/>
          </p:nvPr>
        </p:nvSpPr>
        <p:spPr/>
        <p:txBody>
          <a:bodyPr/>
          <a:lstStyle/>
          <a:p>
            <a:fld id="{A897597F-2F0A-4110-8B26-A0D5E7BD5E80}" type="datetimeFigureOut">
              <a:rPr lang="en-US" smtClean="0"/>
              <a:t>5/3/2021</a:t>
            </a:fld>
            <a:endParaRPr lang="en-US"/>
          </a:p>
        </p:txBody>
      </p:sp>
      <p:sp>
        <p:nvSpPr>
          <p:cNvPr id="6" name="Footer Placeholder 5">
            <a:extLst>
              <a:ext uri="{FF2B5EF4-FFF2-40B4-BE49-F238E27FC236}">
                <a16:creationId xmlns:a16="http://schemas.microsoft.com/office/drawing/2014/main" id="{AC972184-4940-4EB4-8947-CC02AFA4B5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2AAC0B-50F9-4588-8EED-83ABD0A0A9B3}"/>
              </a:ext>
            </a:extLst>
          </p:cNvPr>
          <p:cNvSpPr>
            <a:spLocks noGrp="1"/>
          </p:cNvSpPr>
          <p:nvPr>
            <p:ph type="sldNum" sz="quarter" idx="12"/>
          </p:nvPr>
        </p:nvSpPr>
        <p:spPr/>
        <p:txBody>
          <a:bodyPr/>
          <a:lstStyle/>
          <a:p>
            <a:fld id="{52136A1C-E4B3-41C1-9442-82C0E5A37C9D}" type="slidenum">
              <a:rPr lang="en-US" smtClean="0"/>
              <a:t>‹#›</a:t>
            </a:fld>
            <a:endParaRPr lang="en-US"/>
          </a:p>
        </p:txBody>
      </p:sp>
    </p:spTree>
    <p:extLst>
      <p:ext uri="{BB962C8B-B14F-4D97-AF65-F5344CB8AC3E}">
        <p14:creationId xmlns:p14="http://schemas.microsoft.com/office/powerpoint/2010/main" val="2220306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35B6DA-C2F9-489D-AB4D-3E8F5EFC9B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C1E692-81E1-411B-AFD3-DEF9BAF066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2880F-936A-424E-A303-06528FC580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97597F-2F0A-4110-8B26-A0D5E7BD5E80}" type="datetimeFigureOut">
              <a:rPr lang="en-US" smtClean="0"/>
              <a:t>5/3/2021</a:t>
            </a:fld>
            <a:endParaRPr lang="en-US"/>
          </a:p>
        </p:txBody>
      </p:sp>
      <p:sp>
        <p:nvSpPr>
          <p:cNvPr id="5" name="Footer Placeholder 4">
            <a:extLst>
              <a:ext uri="{FF2B5EF4-FFF2-40B4-BE49-F238E27FC236}">
                <a16:creationId xmlns:a16="http://schemas.microsoft.com/office/drawing/2014/main" id="{48C7F61B-0D2C-40E3-9D9B-7B1C8E53AF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9BAFF27-EF85-423E-9654-D23CB47B91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36A1C-E4B3-41C1-9442-82C0E5A37C9D}" type="slidenum">
              <a:rPr lang="en-US" smtClean="0"/>
              <a:t>‹#›</a:t>
            </a:fld>
            <a:endParaRPr lang="en-US"/>
          </a:p>
        </p:txBody>
      </p:sp>
    </p:spTree>
    <p:extLst>
      <p:ext uri="{BB962C8B-B14F-4D97-AF65-F5344CB8AC3E}">
        <p14:creationId xmlns:p14="http://schemas.microsoft.com/office/powerpoint/2010/main" val="973069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mE0c4rt0nS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A6YD_t8tDLc"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HVXr13v-gFg"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t5YyLWYYde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5DEEA-A64A-4576-8C1A-0DDF577C7735}"/>
              </a:ext>
            </a:extLst>
          </p:cNvPr>
          <p:cNvSpPr>
            <a:spLocks noGrp="1"/>
          </p:cNvSpPr>
          <p:nvPr>
            <p:ph type="title"/>
          </p:nvPr>
        </p:nvSpPr>
        <p:spPr/>
        <p:txBody>
          <a:bodyPr/>
          <a:lstStyle/>
          <a:p>
            <a:pPr algn="ctr"/>
            <a:r>
              <a:rPr lang="en-US" dirty="0"/>
              <a:t> Producer’s Supply</a:t>
            </a:r>
          </a:p>
        </p:txBody>
      </p:sp>
      <p:sp>
        <p:nvSpPr>
          <p:cNvPr id="5" name="Rectangle 4">
            <a:extLst>
              <a:ext uri="{FF2B5EF4-FFF2-40B4-BE49-F238E27FC236}">
                <a16:creationId xmlns:a16="http://schemas.microsoft.com/office/drawing/2014/main" id="{E6FA869A-407A-5E4B-B5F8-754E2E5BDC45}"/>
              </a:ext>
            </a:extLst>
          </p:cNvPr>
          <p:cNvSpPr/>
          <p:nvPr/>
        </p:nvSpPr>
        <p:spPr>
          <a:xfrm>
            <a:off x="2171699" y="1505623"/>
            <a:ext cx="784859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logo&#10;&#10;Description automatically generated">
            <a:extLst>
              <a:ext uri="{FF2B5EF4-FFF2-40B4-BE49-F238E27FC236}">
                <a16:creationId xmlns:a16="http://schemas.microsoft.com/office/drawing/2014/main" id="{A66E773F-5B4B-45F3-BB5A-CAE809AC0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057" y="1983783"/>
            <a:ext cx="9078842" cy="3766088"/>
          </a:xfrm>
          <a:prstGeom prst="rect">
            <a:avLst/>
          </a:prstGeom>
        </p:spPr>
      </p:pic>
    </p:spTree>
    <p:extLst>
      <p:ext uri="{BB962C8B-B14F-4D97-AF65-F5344CB8AC3E}">
        <p14:creationId xmlns:p14="http://schemas.microsoft.com/office/powerpoint/2010/main" val="1348980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C043F3-08E8-9E40-99C4-2742CE6381EB}"/>
              </a:ext>
            </a:extLst>
          </p:cNvPr>
          <p:cNvSpPr>
            <a:spLocks noGrp="1"/>
          </p:cNvSpPr>
          <p:nvPr>
            <p:ph type="title"/>
          </p:nvPr>
        </p:nvSpPr>
        <p:spPr>
          <a:xfrm>
            <a:off x="589560" y="856180"/>
            <a:ext cx="4560584" cy="1128068"/>
          </a:xfrm>
        </p:spPr>
        <p:txBody>
          <a:bodyPr anchor="ctr">
            <a:normAutofit/>
          </a:bodyPr>
          <a:lstStyle/>
          <a:p>
            <a:r>
              <a:rPr lang="en-US" sz="3400"/>
              <a:t>Inputs </a:t>
            </a:r>
            <a:r>
              <a:rPr lang="en-US" sz="3400">
                <a:sym typeface="Wingdings" pitchFamily="2" charset="2"/>
              </a:rPr>
              <a:t> Cost  Supply</a:t>
            </a:r>
            <a:br>
              <a:rPr lang="en-US" sz="3400"/>
            </a:br>
            <a:endParaRPr lang="en-US" sz="3400"/>
          </a:p>
        </p:txBody>
      </p:sp>
      <p:grpSp>
        <p:nvGrpSpPr>
          <p:cNvPr id="15" name="Group 1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6" name="Rectangle 1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1BB3ED-8409-7B48-A806-EB6770410DF7}"/>
              </a:ext>
            </a:extLst>
          </p:cNvPr>
          <p:cNvSpPr>
            <a:spLocks noGrp="1"/>
          </p:cNvSpPr>
          <p:nvPr>
            <p:ph idx="1"/>
          </p:nvPr>
        </p:nvSpPr>
        <p:spPr>
          <a:xfrm>
            <a:off x="629562" y="2253137"/>
            <a:ext cx="4559425" cy="2430924"/>
          </a:xfrm>
        </p:spPr>
        <p:txBody>
          <a:bodyPr anchor="ctr">
            <a:normAutofit/>
          </a:bodyPr>
          <a:lstStyle/>
          <a:p>
            <a:r>
              <a:rPr lang="en-US" sz="2000" dirty="0"/>
              <a:t>We are now ready to derive producer’s supply</a:t>
            </a:r>
          </a:p>
          <a:p>
            <a:r>
              <a:rPr lang="en-US" sz="2000" dirty="0"/>
              <a:t>What the supply curve would reflect is the decision-making process of the firms, which would be producing in such a way as to maximize their profits.</a:t>
            </a:r>
          </a:p>
          <a:p>
            <a:pPr marL="0" indent="0">
              <a:buNone/>
            </a:pPr>
            <a:endParaRPr lang="en-US" sz="2000" dirty="0"/>
          </a:p>
        </p:txBody>
      </p:sp>
      <p:sp>
        <p:nvSpPr>
          <p:cNvPr id="21" name="Rectangle 2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E1ED9FA-4206-47EF-B6B9-CB755BBEBAB9}"/>
              </a:ext>
            </a:extLst>
          </p:cNvPr>
          <p:cNvPicPr>
            <a:picLocks noChangeAspect="1"/>
          </p:cNvPicPr>
          <p:nvPr/>
        </p:nvPicPr>
        <p:blipFill rotWithShape="1">
          <a:blip r:embed="rId3"/>
          <a:srcRect l="1370" r="-1" b="-1"/>
          <a:stretch/>
        </p:blipFill>
        <p:spPr>
          <a:xfrm>
            <a:off x="5977788" y="1964888"/>
            <a:ext cx="4223059" cy="4093759"/>
          </a:xfrm>
          <a:prstGeom prst="rect">
            <a:avLst/>
          </a:prstGeom>
        </p:spPr>
      </p:pic>
      <p:sp>
        <p:nvSpPr>
          <p:cNvPr id="4" name="Rectangle 3">
            <a:extLst>
              <a:ext uri="{FF2B5EF4-FFF2-40B4-BE49-F238E27FC236}">
                <a16:creationId xmlns:a16="http://schemas.microsoft.com/office/drawing/2014/main" id="{2C52D189-EBB2-3E4C-865B-903D658DE8F4}"/>
              </a:ext>
            </a:extLst>
          </p:cNvPr>
          <p:cNvSpPr/>
          <p:nvPr/>
        </p:nvSpPr>
        <p:spPr>
          <a:xfrm>
            <a:off x="979003" y="1399606"/>
            <a:ext cx="9940788" cy="581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4418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C2C68-7087-4645-A9AE-588EEE7B3737}"/>
              </a:ext>
            </a:extLst>
          </p:cNvPr>
          <p:cNvSpPr>
            <a:spLocks noGrp="1"/>
          </p:cNvSpPr>
          <p:nvPr>
            <p:ph type="title"/>
          </p:nvPr>
        </p:nvSpPr>
        <p:spPr/>
        <p:txBody>
          <a:bodyPr/>
          <a:lstStyle/>
          <a:p>
            <a:r>
              <a:rPr lang="en-US" dirty="0"/>
              <a:t>Deriving the supply curve</a:t>
            </a:r>
          </a:p>
        </p:txBody>
      </p:sp>
      <p:sp>
        <p:nvSpPr>
          <p:cNvPr id="4" name="Rectangle 3">
            <a:extLst>
              <a:ext uri="{FF2B5EF4-FFF2-40B4-BE49-F238E27FC236}">
                <a16:creationId xmlns:a16="http://schemas.microsoft.com/office/drawing/2014/main" id="{E1D18A28-B190-2C4A-BF84-6EAC9B33F9C1}"/>
              </a:ext>
            </a:extLst>
          </p:cNvPr>
          <p:cNvSpPr/>
          <p:nvPr/>
        </p:nvSpPr>
        <p:spPr>
          <a:xfrm>
            <a:off x="838201" y="1505623"/>
            <a:ext cx="9182098"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70C1151-A3B3-5440-8C3C-DC9CB6C187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3757" y="1551342"/>
            <a:ext cx="7414909" cy="5075978"/>
          </a:xfrm>
          <a:prstGeom prst="rect">
            <a:avLst/>
          </a:prstGeom>
        </p:spPr>
      </p:pic>
    </p:spTree>
    <p:extLst>
      <p:ext uri="{BB962C8B-B14F-4D97-AF65-F5344CB8AC3E}">
        <p14:creationId xmlns:p14="http://schemas.microsoft.com/office/powerpoint/2010/main" val="4255133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E3424-D68C-0343-867E-5AD7DFF98F4D}"/>
              </a:ext>
            </a:extLst>
          </p:cNvPr>
          <p:cNvSpPr>
            <a:spLocks noGrp="1"/>
          </p:cNvSpPr>
          <p:nvPr>
            <p:ph type="title"/>
          </p:nvPr>
        </p:nvSpPr>
        <p:spPr/>
        <p:txBody>
          <a:bodyPr/>
          <a:lstStyle/>
          <a:p>
            <a:r>
              <a:rPr lang="en-US" dirty="0"/>
              <a:t>Explaining the graph on slide 11</a:t>
            </a:r>
          </a:p>
        </p:txBody>
      </p:sp>
      <p:sp>
        <p:nvSpPr>
          <p:cNvPr id="3" name="Content Placeholder 2">
            <a:extLst>
              <a:ext uri="{FF2B5EF4-FFF2-40B4-BE49-F238E27FC236}">
                <a16:creationId xmlns:a16="http://schemas.microsoft.com/office/drawing/2014/main" id="{F63F73BB-0F94-6644-9298-DB6DE01C7019}"/>
              </a:ext>
            </a:extLst>
          </p:cNvPr>
          <p:cNvSpPr>
            <a:spLocks noGrp="1"/>
          </p:cNvSpPr>
          <p:nvPr>
            <p:ph idx="1"/>
          </p:nvPr>
        </p:nvSpPr>
        <p:spPr/>
        <p:txBody>
          <a:bodyPr>
            <a:normAutofit/>
          </a:bodyPr>
          <a:lstStyle/>
          <a:p>
            <a:pPr marL="457200" indent="-457200">
              <a:buFont typeface="+mj-lt"/>
              <a:buAutoNum type="arabicPeriod"/>
            </a:pPr>
            <a:r>
              <a:rPr lang="en-US" sz="2000" b="1" dirty="0"/>
              <a:t>Point A: </a:t>
            </a:r>
            <a:r>
              <a:rPr lang="en-US" sz="2000" dirty="0"/>
              <a:t>At this point, price is greater than the ATC, so it is profitable to produce.</a:t>
            </a:r>
          </a:p>
          <a:p>
            <a:pPr marL="457200" indent="-457200">
              <a:buFont typeface="+mj-lt"/>
              <a:buAutoNum type="arabicPeriod"/>
            </a:pPr>
            <a:r>
              <a:rPr lang="en-US" sz="2000" b="1" dirty="0"/>
              <a:t>Point B:</a:t>
            </a:r>
            <a:r>
              <a:rPr lang="en-US" sz="2000" dirty="0"/>
              <a:t> At this point, price is still greater than the ATC, it continues to be profitable for the producer to keep producing. </a:t>
            </a:r>
          </a:p>
          <a:p>
            <a:pPr marL="457200" indent="-457200">
              <a:buFont typeface="+mj-lt"/>
              <a:buAutoNum type="arabicPeriod"/>
            </a:pPr>
            <a:r>
              <a:rPr lang="en-US" sz="2000" b="1" dirty="0"/>
              <a:t>Point C: </a:t>
            </a:r>
            <a:r>
              <a:rPr lang="en-US" sz="2000" dirty="0"/>
              <a:t>At this point, price is equal to the minimum of ATC. This is the break-even point – producer makes zero profits.</a:t>
            </a:r>
            <a:endParaRPr lang="en-US" sz="1800" dirty="0"/>
          </a:p>
          <a:p>
            <a:pPr marL="457200" indent="-457200">
              <a:buFont typeface="+mj-lt"/>
              <a:buAutoNum type="arabicPeriod"/>
            </a:pPr>
            <a:r>
              <a:rPr lang="en-US" sz="2000" b="1" dirty="0"/>
              <a:t>Point D: </a:t>
            </a:r>
            <a:r>
              <a:rPr lang="en-US" sz="2000" dirty="0"/>
              <a:t>At this point, producer is not making any profits, but still covers variable cost per unit and some fixed costs </a:t>
            </a:r>
          </a:p>
          <a:p>
            <a:pPr marL="857250" lvl="1" indent="-457200">
              <a:buFont typeface="+mj-lt"/>
              <a:buAutoNum type="romanUcPeriod"/>
            </a:pPr>
            <a:r>
              <a:rPr lang="en-US" sz="1800" dirty="0"/>
              <a:t>Should they shut down? No, not  yet because they would incur the full fixed cost.</a:t>
            </a:r>
          </a:p>
          <a:p>
            <a:pPr marL="857250" lvl="1" indent="-457200">
              <a:buFont typeface="+mj-lt"/>
              <a:buAutoNum type="romanUcPeriod"/>
            </a:pPr>
            <a:r>
              <a:rPr lang="en-US" sz="1800" u="sng" dirty="0"/>
              <a:t>Minimizes loss </a:t>
            </a:r>
            <a:r>
              <a:rPr lang="en-US" sz="1800" dirty="0"/>
              <a:t>– this decision is similar to ignoring sunk costs – cost that is incurred and cannot be changed should have no effect on the decision.</a:t>
            </a:r>
            <a:endParaRPr lang="en-US" sz="1600" u="sng" dirty="0"/>
          </a:p>
          <a:p>
            <a:pPr marL="457200" indent="-457200">
              <a:buFont typeface="+mj-lt"/>
              <a:buAutoNum type="arabicPeriod"/>
            </a:pPr>
            <a:r>
              <a:rPr lang="en-US" sz="2000" b="1" dirty="0"/>
              <a:t>Point E: </a:t>
            </a:r>
            <a:r>
              <a:rPr lang="en-US" sz="2000" dirty="0"/>
              <a:t>At this point, the producer shuts down production as not able to cover variable costs.</a:t>
            </a:r>
            <a:endParaRPr lang="en-US" sz="1600" b="1" dirty="0"/>
          </a:p>
          <a:p>
            <a:pPr marL="0" indent="0">
              <a:buNone/>
            </a:pPr>
            <a:endParaRPr lang="en-US" sz="2200" b="1" dirty="0"/>
          </a:p>
          <a:p>
            <a:pPr marL="0" indent="0">
              <a:buNone/>
            </a:pPr>
            <a:endParaRPr lang="en-US" sz="2200" b="1" dirty="0"/>
          </a:p>
        </p:txBody>
      </p:sp>
      <p:sp>
        <p:nvSpPr>
          <p:cNvPr id="4" name="Rectangle 3">
            <a:extLst>
              <a:ext uri="{FF2B5EF4-FFF2-40B4-BE49-F238E27FC236}">
                <a16:creationId xmlns:a16="http://schemas.microsoft.com/office/drawing/2014/main" id="{E22E7260-11AC-AC49-80B5-2B855C9434CA}"/>
              </a:ext>
            </a:extLst>
          </p:cNvPr>
          <p:cNvSpPr/>
          <p:nvPr/>
        </p:nvSpPr>
        <p:spPr>
          <a:xfrm>
            <a:off x="838201" y="1505623"/>
            <a:ext cx="9182098"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2156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3BF9C-A327-D041-BE34-9D2B9A817762}"/>
              </a:ext>
            </a:extLst>
          </p:cNvPr>
          <p:cNvSpPr>
            <a:spLocks noGrp="1"/>
          </p:cNvSpPr>
          <p:nvPr>
            <p:ph type="title"/>
          </p:nvPr>
        </p:nvSpPr>
        <p:spPr>
          <a:xfrm>
            <a:off x="722243" y="681037"/>
            <a:ext cx="10515600" cy="957653"/>
          </a:xfrm>
        </p:spPr>
        <p:txBody>
          <a:bodyPr/>
          <a:lstStyle/>
          <a:p>
            <a:r>
              <a:rPr lang="en-US" dirty="0"/>
              <a:t>Composition of the supply curve</a:t>
            </a:r>
          </a:p>
        </p:txBody>
      </p:sp>
      <p:sp>
        <p:nvSpPr>
          <p:cNvPr id="3" name="Content Placeholder 2">
            <a:extLst>
              <a:ext uri="{FF2B5EF4-FFF2-40B4-BE49-F238E27FC236}">
                <a16:creationId xmlns:a16="http://schemas.microsoft.com/office/drawing/2014/main" id="{8E6DA953-827C-0B42-82C9-E33A9C99D2BE}"/>
              </a:ext>
            </a:extLst>
          </p:cNvPr>
          <p:cNvSpPr>
            <a:spLocks noGrp="1"/>
          </p:cNvSpPr>
          <p:nvPr>
            <p:ph idx="1"/>
          </p:nvPr>
        </p:nvSpPr>
        <p:spPr/>
        <p:txBody>
          <a:bodyPr>
            <a:normAutofit/>
          </a:bodyPr>
          <a:lstStyle/>
          <a:p>
            <a:r>
              <a:rPr lang="en-US" sz="2200" dirty="0"/>
              <a:t>Graph on slide 10 maps out the supply curve.</a:t>
            </a:r>
          </a:p>
          <a:p>
            <a:r>
              <a:rPr lang="en-US" sz="2200" dirty="0"/>
              <a:t>The</a:t>
            </a:r>
            <a:r>
              <a:rPr lang="en-US" sz="2200" dirty="0">
                <a:solidFill>
                  <a:srgbClr val="FF40FF"/>
                </a:solidFill>
              </a:rPr>
              <a:t> Pink </a:t>
            </a:r>
            <a:r>
              <a:rPr lang="en-US" sz="2200" dirty="0"/>
              <a:t>supply curve has two parts:</a:t>
            </a:r>
          </a:p>
          <a:p>
            <a:pPr lvl="1">
              <a:buFont typeface="Courier New" panose="02070309020205020404" pitchFamily="49" charset="0"/>
              <a:buChar char="o"/>
            </a:pPr>
            <a:r>
              <a:rPr lang="en-US" sz="2200" dirty="0"/>
              <a:t>Part 1: it traces the upward MC portion – reflects the profit maximizing output</a:t>
            </a:r>
          </a:p>
          <a:p>
            <a:pPr lvl="1">
              <a:buFont typeface="Courier New" panose="02070309020205020404" pitchFamily="49" charset="0"/>
              <a:buChar char="o"/>
            </a:pPr>
            <a:r>
              <a:rPr lang="en-US" sz="2200" dirty="0"/>
              <a:t>Part 2: it is vertical i.e., inelastic – what does it represent? </a:t>
            </a:r>
          </a:p>
        </p:txBody>
      </p:sp>
      <p:sp>
        <p:nvSpPr>
          <p:cNvPr id="4" name="Rectangle 3">
            <a:extLst>
              <a:ext uri="{FF2B5EF4-FFF2-40B4-BE49-F238E27FC236}">
                <a16:creationId xmlns:a16="http://schemas.microsoft.com/office/drawing/2014/main" id="{3B842419-1264-3646-BAC4-6A4D5D5CD831}"/>
              </a:ext>
            </a:extLst>
          </p:cNvPr>
          <p:cNvSpPr/>
          <p:nvPr/>
        </p:nvSpPr>
        <p:spPr>
          <a:xfrm flipV="1">
            <a:off x="954157" y="1551342"/>
            <a:ext cx="906614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812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9C0E8-5239-2F4B-9F29-E5386A09D2F7}"/>
              </a:ext>
            </a:extLst>
          </p:cNvPr>
          <p:cNvSpPr>
            <a:spLocks noGrp="1"/>
          </p:cNvSpPr>
          <p:nvPr>
            <p:ph type="title"/>
          </p:nvPr>
        </p:nvSpPr>
        <p:spPr/>
        <p:txBody>
          <a:bodyPr/>
          <a:lstStyle/>
          <a:p>
            <a:r>
              <a:rPr lang="en-CA" dirty="0"/>
              <a:t>A few words about b</a:t>
            </a:r>
            <a:r>
              <a:rPr lang="en-US" dirty="0" err="1"/>
              <a:t>ehaviour</a:t>
            </a:r>
            <a:r>
              <a:rPr lang="en-US" dirty="0"/>
              <a:t> of average costs</a:t>
            </a:r>
          </a:p>
        </p:txBody>
      </p:sp>
      <p:sp>
        <p:nvSpPr>
          <p:cNvPr id="3" name="Content Placeholder 2">
            <a:extLst>
              <a:ext uri="{FF2B5EF4-FFF2-40B4-BE49-F238E27FC236}">
                <a16:creationId xmlns:a16="http://schemas.microsoft.com/office/drawing/2014/main" id="{E44F7110-06A0-C54F-9334-137F391612E4}"/>
              </a:ext>
            </a:extLst>
          </p:cNvPr>
          <p:cNvSpPr>
            <a:spLocks noGrp="1"/>
          </p:cNvSpPr>
          <p:nvPr>
            <p:ph idx="1"/>
          </p:nvPr>
        </p:nvSpPr>
        <p:spPr/>
        <p:txBody>
          <a:bodyPr>
            <a:normAutofit/>
          </a:bodyPr>
          <a:lstStyle/>
          <a:p>
            <a:r>
              <a:rPr lang="en-CA" sz="2200" dirty="0"/>
              <a:t>The average total cost is the sum of the fixed cost per unit of output and the variable cost per unit of output.</a:t>
            </a:r>
          </a:p>
          <a:p>
            <a:r>
              <a:rPr lang="en-CA" sz="2100" dirty="0"/>
              <a:t>Typically, fixed costs are the dominant component of total costs at low output levels, but become less dominant at higher output levels.</a:t>
            </a:r>
          </a:p>
          <a:p>
            <a:r>
              <a:rPr lang="en-CA" sz="2100" dirty="0"/>
              <a:t>Unlike average variable costs, note that the average fixed cost must always decline with output, because a fixed cost is being spread over more units of output.</a:t>
            </a:r>
          </a:p>
          <a:p>
            <a:r>
              <a:rPr lang="en-CA" sz="2100" dirty="0"/>
              <a:t>When the ATC curve eventually increases, it is because the increasing variable cost component eventually dominates the declining AFC component. </a:t>
            </a:r>
          </a:p>
          <a:p>
            <a:endParaRPr lang="en-CA" sz="2000" dirty="0"/>
          </a:p>
          <a:p>
            <a:pPr marL="0" indent="0">
              <a:buNone/>
            </a:pPr>
            <a:endParaRPr lang="en-CA" sz="2200" dirty="0"/>
          </a:p>
          <a:p>
            <a:endParaRPr lang="en-CA" sz="2000" dirty="0"/>
          </a:p>
          <a:p>
            <a:endParaRPr lang="en-CA" sz="2200" dirty="0"/>
          </a:p>
          <a:p>
            <a:pPr marL="0" indent="0">
              <a:buNone/>
            </a:pPr>
            <a:endParaRPr lang="en-CA" sz="2000" dirty="0"/>
          </a:p>
        </p:txBody>
      </p:sp>
      <p:sp>
        <p:nvSpPr>
          <p:cNvPr id="4" name="Rectangle 3">
            <a:extLst>
              <a:ext uri="{FF2B5EF4-FFF2-40B4-BE49-F238E27FC236}">
                <a16:creationId xmlns:a16="http://schemas.microsoft.com/office/drawing/2014/main" id="{39CCE757-47A5-6E4A-9D31-DED4ACE93EE4}"/>
              </a:ext>
            </a:extLst>
          </p:cNvPr>
          <p:cNvSpPr/>
          <p:nvPr/>
        </p:nvSpPr>
        <p:spPr>
          <a:xfrm flipV="1">
            <a:off x="885823" y="1380340"/>
            <a:ext cx="10467977"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21ABEF0-A2EB-014F-87DB-8F3E9E17A6B7}"/>
              </a:ext>
            </a:extLst>
          </p:cNvPr>
          <p:cNvPicPr>
            <a:picLocks noChangeAspect="1"/>
          </p:cNvPicPr>
          <p:nvPr/>
        </p:nvPicPr>
        <p:blipFill>
          <a:blip r:embed="rId3"/>
          <a:stretch>
            <a:fillRect/>
          </a:stretch>
        </p:blipFill>
        <p:spPr>
          <a:xfrm>
            <a:off x="9679175" y="4896306"/>
            <a:ext cx="1031688" cy="910313"/>
          </a:xfrm>
          <a:prstGeom prst="rect">
            <a:avLst/>
          </a:prstGeom>
        </p:spPr>
      </p:pic>
    </p:spTree>
    <p:extLst>
      <p:ext uri="{BB962C8B-B14F-4D97-AF65-F5344CB8AC3E}">
        <p14:creationId xmlns:p14="http://schemas.microsoft.com/office/powerpoint/2010/main" val="2344274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EFC7E-D0FB-7F40-BDCF-E6DBB04C165B}"/>
              </a:ext>
            </a:extLst>
          </p:cNvPr>
          <p:cNvSpPr>
            <a:spLocks noGrp="1"/>
          </p:cNvSpPr>
          <p:nvPr>
            <p:ph type="title"/>
          </p:nvPr>
        </p:nvSpPr>
        <p:spPr/>
        <p:txBody>
          <a:bodyPr/>
          <a:lstStyle/>
          <a:p>
            <a:r>
              <a:rPr lang="en-US" dirty="0"/>
              <a:t>Fixed Cost Spreading</a:t>
            </a:r>
          </a:p>
        </p:txBody>
      </p:sp>
      <p:sp>
        <p:nvSpPr>
          <p:cNvPr id="3" name="Content Placeholder 2">
            <a:extLst>
              <a:ext uri="{FF2B5EF4-FFF2-40B4-BE49-F238E27FC236}">
                <a16:creationId xmlns:a16="http://schemas.microsoft.com/office/drawing/2014/main" id="{730561DD-F5E8-9E4A-9E25-112A3F664FED}"/>
              </a:ext>
            </a:extLst>
          </p:cNvPr>
          <p:cNvSpPr>
            <a:spLocks noGrp="1"/>
          </p:cNvSpPr>
          <p:nvPr>
            <p:ph idx="1"/>
          </p:nvPr>
        </p:nvSpPr>
        <p:spPr/>
        <p:txBody>
          <a:bodyPr>
            <a:normAutofit/>
          </a:bodyPr>
          <a:lstStyle/>
          <a:p>
            <a:pPr marL="0" indent="0">
              <a:buNone/>
            </a:pPr>
            <a:r>
              <a:rPr lang="en-US" sz="2200" dirty="0"/>
              <a:t>Online grocery delivery services charge a flat fee to deliver groceries. </a:t>
            </a:r>
          </a:p>
          <a:p>
            <a:pPr marL="0" indent="0">
              <a:buNone/>
            </a:pPr>
            <a:endParaRPr lang="en-US" sz="2200" dirty="0"/>
          </a:p>
          <a:p>
            <a:pPr marL="0" indent="0">
              <a:buNone/>
            </a:pPr>
            <a:r>
              <a:rPr lang="en-US" sz="2200" dirty="0"/>
              <a:t>Why do customers have an incentive to order a lot of groceries? </a:t>
            </a:r>
          </a:p>
          <a:p>
            <a:r>
              <a:rPr lang="en-US" sz="2000" dirty="0"/>
              <a:t>They want to spread the fixed cost of delivery over many items so that their AFC decreases. </a:t>
            </a:r>
          </a:p>
        </p:txBody>
      </p:sp>
      <p:sp>
        <p:nvSpPr>
          <p:cNvPr id="4" name="Rectangle 3">
            <a:extLst>
              <a:ext uri="{FF2B5EF4-FFF2-40B4-BE49-F238E27FC236}">
                <a16:creationId xmlns:a16="http://schemas.microsoft.com/office/drawing/2014/main" id="{3FECC879-F685-7243-AFE9-E2DCCF0F8C37}"/>
              </a:ext>
            </a:extLst>
          </p:cNvPr>
          <p:cNvSpPr/>
          <p:nvPr/>
        </p:nvSpPr>
        <p:spPr>
          <a:xfrm>
            <a:off x="876300" y="1492371"/>
            <a:ext cx="957966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64A97781-3E4E-1348-875D-87EC4C414A78}"/>
              </a:ext>
            </a:extLst>
          </p:cNvPr>
          <p:cNvPicPr>
            <a:picLocks noChangeAspect="1"/>
          </p:cNvPicPr>
          <p:nvPr/>
        </p:nvPicPr>
        <p:blipFill>
          <a:blip r:embed="rId3"/>
          <a:stretch>
            <a:fillRect/>
          </a:stretch>
        </p:blipFill>
        <p:spPr>
          <a:xfrm>
            <a:off x="4800600" y="3611563"/>
            <a:ext cx="2514600" cy="2514600"/>
          </a:xfrm>
          <a:prstGeom prst="rect">
            <a:avLst/>
          </a:prstGeom>
        </p:spPr>
      </p:pic>
    </p:spTree>
    <p:extLst>
      <p:ext uri="{BB962C8B-B14F-4D97-AF65-F5344CB8AC3E}">
        <p14:creationId xmlns:p14="http://schemas.microsoft.com/office/powerpoint/2010/main" val="742570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3BF9C-A327-D041-BE34-9D2B9A817762}"/>
              </a:ext>
            </a:extLst>
          </p:cNvPr>
          <p:cNvSpPr>
            <a:spLocks noGrp="1"/>
          </p:cNvSpPr>
          <p:nvPr>
            <p:ph type="title"/>
          </p:nvPr>
        </p:nvSpPr>
        <p:spPr>
          <a:xfrm>
            <a:off x="722243" y="681037"/>
            <a:ext cx="10515600" cy="957653"/>
          </a:xfrm>
        </p:spPr>
        <p:txBody>
          <a:bodyPr/>
          <a:lstStyle/>
          <a:p>
            <a:r>
              <a:rPr lang="en-US" dirty="0"/>
              <a:t>Review: from inputs to supply</a:t>
            </a:r>
          </a:p>
        </p:txBody>
      </p:sp>
      <p:sp>
        <p:nvSpPr>
          <p:cNvPr id="3" name="Content Placeholder 2">
            <a:extLst>
              <a:ext uri="{FF2B5EF4-FFF2-40B4-BE49-F238E27FC236}">
                <a16:creationId xmlns:a16="http://schemas.microsoft.com/office/drawing/2014/main" id="{8E6DA953-827C-0B42-82C9-E33A9C99D2BE}"/>
              </a:ext>
            </a:extLst>
          </p:cNvPr>
          <p:cNvSpPr>
            <a:spLocks noGrp="1"/>
          </p:cNvSpPr>
          <p:nvPr>
            <p:ph idx="1"/>
          </p:nvPr>
        </p:nvSpPr>
        <p:spPr/>
        <p:txBody>
          <a:bodyPr>
            <a:normAutofit/>
          </a:bodyPr>
          <a:lstStyle/>
          <a:p>
            <a:pPr marL="0" indent="0">
              <a:buNone/>
            </a:pPr>
            <a:r>
              <a:rPr lang="en-US" sz="2200" dirty="0"/>
              <a:t>This video offers a brief summary of the material covered in slides 2-14 of this lesson. This review can help solidify presented concepts.</a:t>
            </a:r>
          </a:p>
          <a:p>
            <a:pPr marL="0" indent="0">
              <a:buNone/>
            </a:pPr>
            <a:endParaRPr lang="en-US" sz="2200" dirty="0"/>
          </a:p>
          <a:p>
            <a:pPr marL="0" indent="0">
              <a:buNone/>
            </a:pPr>
            <a:r>
              <a:rPr lang="en-US" sz="3200" dirty="0">
                <a:hlinkClick r:id="rId3"/>
              </a:rPr>
              <a:t>Deriving the supply curve</a:t>
            </a:r>
            <a:endParaRPr lang="en-US" sz="3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200" dirty="0"/>
          </a:p>
          <a:p>
            <a:pPr marL="0" indent="0">
              <a:buNone/>
            </a:pPr>
            <a:endParaRPr lang="en-US" sz="2000" dirty="0"/>
          </a:p>
        </p:txBody>
      </p:sp>
      <p:sp>
        <p:nvSpPr>
          <p:cNvPr id="4" name="Rectangle 3">
            <a:extLst>
              <a:ext uri="{FF2B5EF4-FFF2-40B4-BE49-F238E27FC236}">
                <a16:creationId xmlns:a16="http://schemas.microsoft.com/office/drawing/2014/main" id="{3B842419-1264-3646-BAC4-6A4D5D5CD831}"/>
              </a:ext>
            </a:extLst>
          </p:cNvPr>
          <p:cNvSpPr/>
          <p:nvPr/>
        </p:nvSpPr>
        <p:spPr>
          <a:xfrm flipV="1">
            <a:off x="954157" y="1551342"/>
            <a:ext cx="906614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8844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E5F39-E19B-9549-8E8A-81B20AF1860C}"/>
              </a:ext>
            </a:extLst>
          </p:cNvPr>
          <p:cNvSpPr>
            <a:spLocks noGrp="1"/>
          </p:cNvSpPr>
          <p:nvPr>
            <p:ph type="title"/>
          </p:nvPr>
        </p:nvSpPr>
        <p:spPr>
          <a:xfrm>
            <a:off x="648929" y="629266"/>
            <a:ext cx="4944152" cy="1622321"/>
          </a:xfrm>
        </p:spPr>
        <p:txBody>
          <a:bodyPr>
            <a:normAutofit/>
          </a:bodyPr>
          <a:lstStyle/>
          <a:p>
            <a:r>
              <a:rPr lang="en-US" dirty="0"/>
              <a:t>We have derived the supply curve</a:t>
            </a:r>
          </a:p>
        </p:txBody>
      </p:sp>
      <p:sp>
        <p:nvSpPr>
          <p:cNvPr id="3" name="Content Placeholder 2">
            <a:extLst>
              <a:ext uri="{FF2B5EF4-FFF2-40B4-BE49-F238E27FC236}">
                <a16:creationId xmlns:a16="http://schemas.microsoft.com/office/drawing/2014/main" id="{D3479695-DE3B-694A-91FD-4878E7AA2B18}"/>
              </a:ext>
            </a:extLst>
          </p:cNvPr>
          <p:cNvSpPr>
            <a:spLocks noGrp="1"/>
          </p:cNvSpPr>
          <p:nvPr>
            <p:ph idx="1"/>
          </p:nvPr>
        </p:nvSpPr>
        <p:spPr>
          <a:xfrm>
            <a:off x="648930" y="2438400"/>
            <a:ext cx="4944151" cy="3785419"/>
          </a:xfrm>
        </p:spPr>
        <p:txBody>
          <a:bodyPr>
            <a:normAutofit/>
          </a:bodyPr>
          <a:lstStyle/>
          <a:p>
            <a:r>
              <a:rPr lang="en-US" sz="2400" dirty="0"/>
              <a:t>The law of supply states that as price increases, quantity supplied increases.</a:t>
            </a:r>
          </a:p>
          <a:p>
            <a:r>
              <a:rPr lang="en-US" sz="2400" dirty="0"/>
              <a:t>Watch </a:t>
            </a:r>
            <a:r>
              <a:rPr lang="en-US" sz="2400" dirty="0">
                <a:hlinkClick r:id="rId3"/>
              </a:rPr>
              <a:t>“Why is there a direct relationship between price and quantity supplied?”</a:t>
            </a:r>
            <a:br>
              <a:rPr lang="en-US" sz="2400" dirty="0"/>
            </a:br>
            <a:endParaRPr lang="en-US" sz="2400" dirty="0"/>
          </a:p>
          <a:p>
            <a:endParaRPr lang="en-US" sz="2400" dirty="0"/>
          </a:p>
          <a:p>
            <a:endParaRPr lang="en-US" sz="2400" dirty="0"/>
          </a:p>
          <a:p>
            <a:endParaRPr lang="en-US" sz="2400" dirty="0"/>
          </a:p>
          <a:p>
            <a:endParaRPr lang="en-US" sz="2400" dirty="0"/>
          </a:p>
        </p:txBody>
      </p:sp>
      <p:sp>
        <p:nvSpPr>
          <p:cNvPr id="12" name="Rectangle 11">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694E521-2043-4A77-BAA6-ED60FA0520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04709" y="1502899"/>
            <a:ext cx="4475531" cy="3848955"/>
          </a:xfrm>
          <a:prstGeom prst="rect">
            <a:avLst/>
          </a:prstGeom>
          <a:effectLst/>
        </p:spPr>
      </p:pic>
      <p:sp>
        <p:nvSpPr>
          <p:cNvPr id="4" name="Rectangle 3">
            <a:extLst>
              <a:ext uri="{FF2B5EF4-FFF2-40B4-BE49-F238E27FC236}">
                <a16:creationId xmlns:a16="http://schemas.microsoft.com/office/drawing/2014/main" id="{338B1C7B-B1F7-5846-8504-1D9EF507C29B}"/>
              </a:ext>
            </a:extLst>
          </p:cNvPr>
          <p:cNvSpPr/>
          <p:nvPr/>
        </p:nvSpPr>
        <p:spPr>
          <a:xfrm flipV="1">
            <a:off x="768582" y="2059979"/>
            <a:ext cx="482449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1295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6E5F39-E19B-9549-8E8A-81B20AF1860C}"/>
              </a:ext>
            </a:extLst>
          </p:cNvPr>
          <p:cNvSpPr>
            <a:spLocks noGrp="1"/>
          </p:cNvSpPr>
          <p:nvPr>
            <p:ph type="title"/>
          </p:nvPr>
        </p:nvSpPr>
        <p:spPr>
          <a:xfrm>
            <a:off x="1043631" y="873940"/>
            <a:ext cx="4928291" cy="1035781"/>
          </a:xfrm>
        </p:spPr>
        <p:txBody>
          <a:bodyPr anchor="ctr">
            <a:normAutofit/>
          </a:bodyPr>
          <a:lstStyle/>
          <a:p>
            <a:r>
              <a:rPr lang="en-US" sz="3600" dirty="0"/>
              <a:t>Intuition for supply curve</a:t>
            </a:r>
          </a:p>
        </p:txBody>
      </p:sp>
      <p:sp>
        <p:nvSpPr>
          <p:cNvPr id="3" name="Content Placeholder 2">
            <a:extLst>
              <a:ext uri="{FF2B5EF4-FFF2-40B4-BE49-F238E27FC236}">
                <a16:creationId xmlns:a16="http://schemas.microsoft.com/office/drawing/2014/main" id="{D3479695-DE3B-694A-91FD-4878E7AA2B18}"/>
              </a:ext>
            </a:extLst>
          </p:cNvPr>
          <p:cNvSpPr>
            <a:spLocks noGrp="1"/>
          </p:cNvSpPr>
          <p:nvPr>
            <p:ph idx="1"/>
          </p:nvPr>
        </p:nvSpPr>
        <p:spPr>
          <a:xfrm>
            <a:off x="1045029" y="2400816"/>
            <a:ext cx="6427334" cy="4045702"/>
          </a:xfrm>
        </p:spPr>
        <p:txBody>
          <a:bodyPr anchor="ctr">
            <a:normAutofit fontScale="85000" lnSpcReduction="20000"/>
          </a:bodyPr>
          <a:lstStyle/>
          <a:p>
            <a:pPr marL="0" indent="0">
              <a:buNone/>
            </a:pPr>
            <a:endParaRPr lang="en-US" sz="1400" dirty="0"/>
          </a:p>
          <a:p>
            <a:pPr marL="0" indent="0">
              <a:buNone/>
            </a:pPr>
            <a:endParaRPr lang="en-US" sz="1400" dirty="0"/>
          </a:p>
          <a:p>
            <a:pPr marL="0" indent="0">
              <a:buNone/>
            </a:pPr>
            <a:r>
              <a:rPr lang="en-US" sz="2200" dirty="0"/>
              <a:t>Diminishing marginal returns (DMR) reflects the idea that equal increases in the amount of input used leads to smaller and smaller increases in output that is produced from an input. </a:t>
            </a:r>
          </a:p>
          <a:p>
            <a:r>
              <a:rPr lang="en-US" sz="2200" dirty="0"/>
              <a:t>How exactly does DMR imply an upward sloping supply curve? </a:t>
            </a:r>
          </a:p>
          <a:p>
            <a:pPr lvl="1">
              <a:buFont typeface="Courier New" panose="02070309020205020404" pitchFamily="49" charset="0"/>
              <a:buChar char="o"/>
            </a:pPr>
            <a:r>
              <a:rPr lang="en-US" sz="2200" dirty="0"/>
              <a:t>The 1</a:t>
            </a:r>
            <a:r>
              <a:rPr lang="en-US" sz="2200" baseline="30000" dirty="0"/>
              <a:t>st</a:t>
            </a:r>
            <a:r>
              <a:rPr lang="en-US" sz="2200" dirty="0"/>
              <a:t> unit of output can be produced with relatively small increases in input, firms would be willing to produce these first units for a relatively low price.</a:t>
            </a:r>
          </a:p>
          <a:p>
            <a:pPr lvl="1">
              <a:buFont typeface="Courier New" panose="02070309020205020404" pitchFamily="49" charset="0"/>
              <a:buChar char="o"/>
            </a:pPr>
            <a:r>
              <a:rPr lang="en-US" sz="2200" dirty="0"/>
              <a:t>As production increases then increasingly large amounts of inputs are required.</a:t>
            </a:r>
          </a:p>
          <a:p>
            <a:r>
              <a:rPr lang="en-US" sz="2200" dirty="0"/>
              <a:t>If price is low, only those firms that have low costs would produce the good in the market.</a:t>
            </a:r>
          </a:p>
          <a:p>
            <a:r>
              <a:rPr lang="en-US" sz="2200" dirty="0"/>
              <a:t>As price increases, other firms can enter and high cost firms will produce the goods in the market </a:t>
            </a:r>
            <a:endParaRPr lang="en-US" sz="1400" dirty="0"/>
          </a:p>
          <a:p>
            <a:endParaRPr lang="en-US" sz="1400" dirty="0"/>
          </a:p>
          <a:p>
            <a:endParaRPr lang="en-US" sz="1400" dirty="0"/>
          </a:p>
          <a:p>
            <a:endParaRPr lang="en-US" sz="1400" dirty="0"/>
          </a:p>
        </p:txBody>
      </p:sp>
      <p:pic>
        <p:nvPicPr>
          <p:cNvPr id="7" name="Picture 6" descr="A picture containing drawing&#10;&#10;Description automatically generated">
            <a:extLst>
              <a:ext uri="{FF2B5EF4-FFF2-40B4-BE49-F238E27FC236}">
                <a16:creationId xmlns:a16="http://schemas.microsoft.com/office/drawing/2014/main" id="{51BAB128-9A83-4B34-9044-4B6741707544}"/>
              </a:ext>
            </a:extLst>
          </p:cNvPr>
          <p:cNvPicPr>
            <a:picLocks noChangeAspect="1"/>
          </p:cNvPicPr>
          <p:nvPr/>
        </p:nvPicPr>
        <p:blipFill rotWithShape="1">
          <a:blip r:embed="rId3">
            <a:extLst>
              <a:ext uri="{28A0092B-C50C-407E-A947-70E740481C1C}">
                <a14:useLocalDpi xmlns:a14="http://schemas.microsoft.com/office/drawing/2010/main" val="0"/>
              </a:ext>
            </a:extLst>
          </a:blip>
          <a:srcRect t="793" r="2" b="705"/>
          <a:stretch/>
        </p:blipFill>
        <p:spPr>
          <a:xfrm>
            <a:off x="7900988" y="1976285"/>
            <a:ext cx="3452812" cy="4230305"/>
          </a:xfrm>
          <a:prstGeom prst="rect">
            <a:avLst/>
          </a:prstGeom>
        </p:spPr>
      </p:pic>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338B1C7B-B1F7-5846-8504-1D9EF507C29B}"/>
              </a:ext>
            </a:extLst>
          </p:cNvPr>
          <p:cNvSpPr/>
          <p:nvPr/>
        </p:nvSpPr>
        <p:spPr>
          <a:xfrm>
            <a:off x="940905" y="1505623"/>
            <a:ext cx="9079394"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8438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847D0-0DB6-5B4D-91CF-BB5D4F6E0644}"/>
              </a:ext>
            </a:extLst>
          </p:cNvPr>
          <p:cNvSpPr>
            <a:spLocks noGrp="1"/>
          </p:cNvSpPr>
          <p:nvPr>
            <p:ph type="title"/>
          </p:nvPr>
        </p:nvSpPr>
        <p:spPr/>
        <p:txBody>
          <a:bodyPr/>
          <a:lstStyle/>
          <a:p>
            <a:r>
              <a:rPr lang="en-US" dirty="0"/>
              <a:t>Minimum willingness to accept</a:t>
            </a:r>
          </a:p>
        </p:txBody>
      </p:sp>
      <p:sp>
        <p:nvSpPr>
          <p:cNvPr id="3" name="Content Placeholder 2">
            <a:extLst>
              <a:ext uri="{FF2B5EF4-FFF2-40B4-BE49-F238E27FC236}">
                <a16:creationId xmlns:a16="http://schemas.microsoft.com/office/drawing/2014/main" id="{F08F4787-A9EF-3D4E-8184-CE843A9F2FDB}"/>
              </a:ext>
            </a:extLst>
          </p:cNvPr>
          <p:cNvSpPr>
            <a:spLocks noGrp="1"/>
          </p:cNvSpPr>
          <p:nvPr>
            <p:ph idx="1"/>
          </p:nvPr>
        </p:nvSpPr>
        <p:spPr>
          <a:xfrm>
            <a:off x="838200" y="1825625"/>
            <a:ext cx="6005513" cy="4351338"/>
          </a:xfrm>
        </p:spPr>
        <p:txBody>
          <a:bodyPr>
            <a:normAutofit/>
          </a:bodyPr>
          <a:lstStyle/>
          <a:p>
            <a:r>
              <a:rPr lang="en-US" sz="2200" dirty="0"/>
              <a:t>Law of supply is based on price driving quantity.</a:t>
            </a:r>
          </a:p>
          <a:p>
            <a:r>
              <a:rPr lang="en-US" sz="2200" dirty="0"/>
              <a:t>What about if quantity supplied drives price? Then supply reveals  the </a:t>
            </a:r>
            <a:r>
              <a:rPr lang="en-US" sz="2200" i="1" dirty="0"/>
              <a:t>minimum willingness to accept. </a:t>
            </a:r>
            <a:endParaRPr lang="en-US" sz="2200" dirty="0"/>
          </a:p>
          <a:p>
            <a:r>
              <a:rPr lang="en-US" sz="2000" dirty="0"/>
              <a:t>How much would firms be willing to accept to produce Q1? There is one firm that would be willing to accept P1, but others would be willing to accept more than P1, but P1 is the minimum.</a:t>
            </a:r>
          </a:p>
          <a:p>
            <a:r>
              <a:rPr lang="en-US" sz="2000" dirty="0"/>
              <a:t>At what price would producers be willing to produce Q2? </a:t>
            </a:r>
          </a:p>
        </p:txBody>
      </p:sp>
      <p:sp>
        <p:nvSpPr>
          <p:cNvPr id="4" name="Rectangle 3">
            <a:extLst>
              <a:ext uri="{FF2B5EF4-FFF2-40B4-BE49-F238E27FC236}">
                <a16:creationId xmlns:a16="http://schemas.microsoft.com/office/drawing/2014/main" id="{8D8518A2-0EED-A946-A742-DACC42065FA4}"/>
              </a:ext>
            </a:extLst>
          </p:cNvPr>
          <p:cNvSpPr/>
          <p:nvPr/>
        </p:nvSpPr>
        <p:spPr>
          <a:xfrm>
            <a:off x="992256" y="1452614"/>
            <a:ext cx="784859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B536E8E-7829-BA4C-902A-B7A530E5F9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2512" y="2268486"/>
            <a:ext cx="3644900" cy="3136900"/>
          </a:xfrm>
          <a:prstGeom prst="rect">
            <a:avLst/>
          </a:prstGeom>
        </p:spPr>
      </p:pic>
    </p:spTree>
    <p:extLst>
      <p:ext uri="{BB962C8B-B14F-4D97-AF65-F5344CB8AC3E}">
        <p14:creationId xmlns:p14="http://schemas.microsoft.com/office/powerpoint/2010/main" val="3903246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99A8B4F-0FED-46C0-9186-5A8E116D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DA6861EE-7660-46C9-80BD-173B8F7454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3C76E7-9C05-284D-A12D-E5E026A72702}"/>
              </a:ext>
            </a:extLst>
          </p:cNvPr>
          <p:cNvSpPr>
            <a:spLocks noGrp="1"/>
          </p:cNvSpPr>
          <p:nvPr>
            <p:ph type="title"/>
          </p:nvPr>
        </p:nvSpPr>
        <p:spPr>
          <a:xfrm>
            <a:off x="803807" y="466091"/>
            <a:ext cx="6318649" cy="1454051"/>
          </a:xfrm>
        </p:spPr>
        <p:txBody>
          <a:bodyPr>
            <a:normAutofit/>
          </a:bodyPr>
          <a:lstStyle/>
          <a:p>
            <a:r>
              <a:rPr lang="en-US" sz="3600" dirty="0">
                <a:solidFill>
                  <a:srgbClr val="000000"/>
                </a:solidFill>
              </a:rPr>
              <a:t>Roadmap: from inputs to supply</a:t>
            </a:r>
          </a:p>
        </p:txBody>
      </p:sp>
      <p:sp>
        <p:nvSpPr>
          <p:cNvPr id="3" name="Content Placeholder 2">
            <a:extLst>
              <a:ext uri="{FF2B5EF4-FFF2-40B4-BE49-F238E27FC236}">
                <a16:creationId xmlns:a16="http://schemas.microsoft.com/office/drawing/2014/main" id="{09D6934D-767E-DF45-8683-C970A23B4F51}"/>
              </a:ext>
            </a:extLst>
          </p:cNvPr>
          <p:cNvSpPr>
            <a:spLocks noGrp="1"/>
          </p:cNvSpPr>
          <p:nvPr>
            <p:ph idx="1"/>
          </p:nvPr>
        </p:nvSpPr>
        <p:spPr>
          <a:xfrm>
            <a:off x="803807" y="1973988"/>
            <a:ext cx="4650524" cy="4086983"/>
          </a:xfrm>
        </p:spPr>
        <p:txBody>
          <a:bodyPr anchor="ctr">
            <a:normAutofit/>
          </a:bodyPr>
          <a:lstStyle/>
          <a:p>
            <a:r>
              <a:rPr lang="en-US" sz="2000" dirty="0">
                <a:solidFill>
                  <a:srgbClr val="000000"/>
                </a:solidFill>
              </a:rPr>
              <a:t>Just like the consumer, whose goal is to get the best possible satisfaction given consumer’s budget, we will map out what that “best possible” is for the producer</a:t>
            </a:r>
          </a:p>
          <a:p>
            <a:r>
              <a:rPr lang="en-US" sz="2000" dirty="0">
                <a:solidFill>
                  <a:srgbClr val="000000"/>
                </a:solidFill>
              </a:rPr>
              <a:t>Recall the </a:t>
            </a:r>
            <a:r>
              <a:rPr lang="en-US" sz="2000" i="1" dirty="0">
                <a:solidFill>
                  <a:srgbClr val="000000"/>
                </a:solidFill>
              </a:rPr>
              <a:t>law of diminishing marginal return to an input</a:t>
            </a:r>
            <a:endParaRPr lang="en-US" sz="2000" dirty="0">
              <a:solidFill>
                <a:srgbClr val="000000"/>
              </a:solidFill>
            </a:endParaRPr>
          </a:p>
          <a:p>
            <a:pPr lvl="1"/>
            <a:r>
              <a:rPr lang="en-US" sz="2000" dirty="0">
                <a:solidFill>
                  <a:srgbClr val="000000"/>
                </a:solidFill>
              </a:rPr>
              <a:t>This law helps us understand how producers behave with respect to the inputs they hire</a:t>
            </a:r>
          </a:p>
          <a:p>
            <a:pPr marL="0" indent="0">
              <a:buNone/>
            </a:pPr>
            <a:endParaRPr lang="en-US" sz="2000" dirty="0">
              <a:solidFill>
                <a:srgbClr val="000000"/>
              </a:solidFill>
            </a:endParaRPr>
          </a:p>
        </p:txBody>
      </p:sp>
      <p:sp>
        <p:nvSpPr>
          <p:cNvPr id="22" name="Oval 21">
            <a:extLst>
              <a:ext uri="{FF2B5EF4-FFF2-40B4-BE49-F238E27FC236}">
                <a16:creationId xmlns:a16="http://schemas.microsoft.com/office/drawing/2014/main" id="{38A69B74-22E3-47CC-823F-18BE7930C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36" y="2960687"/>
            <a:ext cx="2668748" cy="266874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71">
            <a:extLst>
              <a:ext uri="{FF2B5EF4-FFF2-40B4-BE49-F238E27FC236}">
                <a16:creationId xmlns:a16="http://schemas.microsoft.com/office/drawing/2014/main" id="{1778637B-5DB8-4A75-B2E6-FC2B1BB9A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014" y="2"/>
            <a:ext cx="4034987" cy="3428147"/>
          </a:xfrm>
          <a:custGeom>
            <a:avLst/>
            <a:gdLst>
              <a:gd name="connsiteX0" fmla="*/ 350825 w 4034987"/>
              <a:gd name="connsiteY0" fmla="*/ 0 h 3428147"/>
              <a:gd name="connsiteX1" fmla="*/ 4034987 w 4034987"/>
              <a:gd name="connsiteY1" fmla="*/ 0 h 3428147"/>
              <a:gd name="connsiteX2" fmla="*/ 4034987 w 4034987"/>
              <a:gd name="connsiteY2" fmla="*/ 2505205 h 3428147"/>
              <a:gd name="connsiteX3" fmla="*/ 3951822 w 4034987"/>
              <a:gd name="connsiteY3" fmla="*/ 2616420 h 3428147"/>
              <a:gd name="connsiteX4" fmla="*/ 2230590 w 4034987"/>
              <a:gd name="connsiteY4" fmla="*/ 3428147 h 3428147"/>
              <a:gd name="connsiteX5" fmla="*/ 0 w 4034987"/>
              <a:gd name="connsiteY5" fmla="*/ 1197557 h 3428147"/>
              <a:gd name="connsiteX6" fmla="*/ 269220 w 4034987"/>
              <a:gd name="connsiteY6" fmla="*/ 134326 h 34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987" h="342814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a:extLst>
              <a:ext uri="{FF2B5EF4-FFF2-40B4-BE49-F238E27FC236}">
                <a16:creationId xmlns:a16="http://schemas.microsoft.com/office/drawing/2014/main" id="{5E665CC0-12B8-429C-9780-29AF1A640B93}"/>
              </a:ext>
            </a:extLst>
          </p:cNvPr>
          <p:cNvPicPr>
            <a:picLocks noChangeAspect="1"/>
          </p:cNvPicPr>
          <p:nvPr/>
        </p:nvPicPr>
        <p:blipFill>
          <a:blip r:embed="rId4"/>
          <a:stretch>
            <a:fillRect/>
          </a:stretch>
        </p:blipFill>
        <p:spPr>
          <a:xfrm>
            <a:off x="8759844" y="483893"/>
            <a:ext cx="3205839" cy="1883429"/>
          </a:xfrm>
          <a:prstGeom prst="rect">
            <a:avLst/>
          </a:prstGeom>
        </p:spPr>
      </p:pic>
      <p:pic>
        <p:nvPicPr>
          <p:cNvPr id="11" name="Picture 10">
            <a:extLst>
              <a:ext uri="{FF2B5EF4-FFF2-40B4-BE49-F238E27FC236}">
                <a16:creationId xmlns:a16="http://schemas.microsoft.com/office/drawing/2014/main" id="{03CDB804-B377-4131-98DC-FCA7253D9E1F}"/>
              </a:ext>
            </a:extLst>
          </p:cNvPr>
          <p:cNvPicPr>
            <a:picLocks noChangeAspect="1"/>
          </p:cNvPicPr>
          <p:nvPr/>
        </p:nvPicPr>
        <p:blipFill>
          <a:blip r:embed="rId5"/>
          <a:stretch>
            <a:fillRect/>
          </a:stretch>
        </p:blipFill>
        <p:spPr>
          <a:xfrm>
            <a:off x="6689659" y="3478741"/>
            <a:ext cx="1455465" cy="1606964"/>
          </a:xfrm>
          <a:prstGeom prst="rect">
            <a:avLst/>
          </a:prstGeom>
        </p:spPr>
      </p:pic>
      <p:sp>
        <p:nvSpPr>
          <p:cNvPr id="26" name="Freeform 75">
            <a:extLst>
              <a:ext uri="{FF2B5EF4-FFF2-40B4-BE49-F238E27FC236}">
                <a16:creationId xmlns:a16="http://schemas.microsoft.com/office/drawing/2014/main" id="{0035A30C-45F3-4EFB-B2E8-6E2A11843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9131" y="4258570"/>
            <a:ext cx="3132869" cy="2599430"/>
          </a:xfrm>
          <a:custGeom>
            <a:avLst/>
            <a:gdLst>
              <a:gd name="connsiteX0" fmla="*/ 1612418 w 3061881"/>
              <a:gd name="connsiteY0" fmla="*/ 0 h 2540529"/>
              <a:gd name="connsiteX1" fmla="*/ 3030226 w 3061881"/>
              <a:gd name="connsiteY1" fmla="*/ 843844 h 2540529"/>
              <a:gd name="connsiteX2" fmla="*/ 3061881 w 3061881"/>
              <a:gd name="connsiteY2" fmla="*/ 909556 h 2540529"/>
              <a:gd name="connsiteX3" fmla="*/ 3061881 w 3061881"/>
              <a:gd name="connsiteY3" fmla="*/ 2315281 h 2540529"/>
              <a:gd name="connsiteX4" fmla="*/ 3030226 w 3061881"/>
              <a:gd name="connsiteY4" fmla="*/ 2380992 h 2540529"/>
              <a:gd name="connsiteX5" fmla="*/ 2949460 w 3061881"/>
              <a:gd name="connsiteY5" fmla="*/ 2513937 h 2540529"/>
              <a:gd name="connsiteX6" fmla="*/ 2929575 w 3061881"/>
              <a:gd name="connsiteY6" fmla="*/ 2540529 h 2540529"/>
              <a:gd name="connsiteX7" fmla="*/ 295261 w 3061881"/>
              <a:gd name="connsiteY7" fmla="*/ 2540529 h 2540529"/>
              <a:gd name="connsiteX8" fmla="*/ 275376 w 3061881"/>
              <a:gd name="connsiteY8" fmla="*/ 2513937 h 2540529"/>
              <a:gd name="connsiteX9" fmla="*/ 0 w 3061881"/>
              <a:gd name="connsiteY9" fmla="*/ 1612418 h 2540529"/>
              <a:gd name="connsiteX10" fmla="*/ 1612418 w 3061881"/>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81" h="2540529">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 name="Picture 12">
            <a:extLst>
              <a:ext uri="{FF2B5EF4-FFF2-40B4-BE49-F238E27FC236}">
                <a16:creationId xmlns:a16="http://schemas.microsoft.com/office/drawing/2014/main" id="{FE54DBD5-A5C2-432C-B74D-484ECDE51D3C}"/>
              </a:ext>
            </a:extLst>
          </p:cNvPr>
          <p:cNvPicPr>
            <a:picLocks noChangeAspect="1"/>
          </p:cNvPicPr>
          <p:nvPr/>
        </p:nvPicPr>
        <p:blipFill>
          <a:blip r:embed="rId6"/>
          <a:stretch>
            <a:fillRect/>
          </a:stretch>
        </p:blipFill>
        <p:spPr>
          <a:xfrm>
            <a:off x="9533568" y="5202566"/>
            <a:ext cx="2432116" cy="1276860"/>
          </a:xfrm>
          <a:prstGeom prst="rect">
            <a:avLst/>
          </a:prstGeom>
        </p:spPr>
      </p:pic>
      <p:sp>
        <p:nvSpPr>
          <p:cNvPr id="4" name="Rectangle 3">
            <a:extLst>
              <a:ext uri="{FF2B5EF4-FFF2-40B4-BE49-F238E27FC236}">
                <a16:creationId xmlns:a16="http://schemas.microsoft.com/office/drawing/2014/main" id="{4B4D5ADD-F28D-244E-A49A-45E6E5993B45}"/>
              </a:ext>
            </a:extLst>
          </p:cNvPr>
          <p:cNvSpPr/>
          <p:nvPr/>
        </p:nvSpPr>
        <p:spPr>
          <a:xfrm>
            <a:off x="1060175" y="1497497"/>
            <a:ext cx="8960124" cy="538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36407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6B400-2ABF-7049-AC87-BC2D034188FC}"/>
              </a:ext>
            </a:extLst>
          </p:cNvPr>
          <p:cNvSpPr>
            <a:spLocks noGrp="1"/>
          </p:cNvSpPr>
          <p:nvPr>
            <p:ph type="title"/>
          </p:nvPr>
        </p:nvSpPr>
        <p:spPr/>
        <p:txBody>
          <a:bodyPr/>
          <a:lstStyle/>
          <a:p>
            <a:r>
              <a:rPr lang="en-CA" dirty="0"/>
              <a:t>Change in quantity supplied vs. supply</a:t>
            </a:r>
            <a:endParaRPr lang="en-US" dirty="0"/>
          </a:p>
        </p:txBody>
      </p:sp>
      <p:sp>
        <p:nvSpPr>
          <p:cNvPr id="3" name="Content Placeholder 2">
            <a:extLst>
              <a:ext uri="{FF2B5EF4-FFF2-40B4-BE49-F238E27FC236}">
                <a16:creationId xmlns:a16="http://schemas.microsoft.com/office/drawing/2014/main" id="{6C8BB04F-A79E-6B45-B5F8-214C3D390B06}"/>
              </a:ext>
            </a:extLst>
          </p:cNvPr>
          <p:cNvSpPr>
            <a:spLocks noGrp="1"/>
          </p:cNvSpPr>
          <p:nvPr>
            <p:ph idx="1"/>
          </p:nvPr>
        </p:nvSpPr>
        <p:spPr/>
        <p:txBody>
          <a:bodyPr>
            <a:normAutofit/>
          </a:bodyPr>
          <a:lstStyle/>
          <a:p>
            <a:r>
              <a:rPr lang="en-CA" sz="2400" dirty="0"/>
              <a:t>Just as the case with demand, it is important to distinguish between changes in quantity supplied (movement along the supply curve) as opposed to changes in supply (shifts of the supply curve)</a:t>
            </a:r>
          </a:p>
          <a:p>
            <a:r>
              <a:rPr lang="en-CA" sz="2400" dirty="0"/>
              <a:t>This </a:t>
            </a:r>
            <a:r>
              <a:rPr lang="en-CA" sz="2400" dirty="0">
                <a:hlinkClick r:id="rId3"/>
              </a:rPr>
              <a:t>video</a:t>
            </a:r>
            <a:r>
              <a:rPr lang="en-CA" sz="2400" dirty="0"/>
              <a:t> provides a great visual of the differences.</a:t>
            </a:r>
            <a:endParaRPr lang="en-US" sz="2400" dirty="0"/>
          </a:p>
        </p:txBody>
      </p:sp>
      <p:sp>
        <p:nvSpPr>
          <p:cNvPr id="4" name="Rectangle 3">
            <a:extLst>
              <a:ext uri="{FF2B5EF4-FFF2-40B4-BE49-F238E27FC236}">
                <a16:creationId xmlns:a16="http://schemas.microsoft.com/office/drawing/2014/main" id="{0224EBE5-E7EE-2240-AE0C-572EA689C09C}"/>
              </a:ext>
            </a:extLst>
          </p:cNvPr>
          <p:cNvSpPr/>
          <p:nvPr/>
        </p:nvSpPr>
        <p:spPr>
          <a:xfrm flipV="1">
            <a:off x="838200" y="1454469"/>
            <a:ext cx="8879237"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1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6B400-2ABF-7049-AC87-BC2D034188FC}"/>
              </a:ext>
            </a:extLst>
          </p:cNvPr>
          <p:cNvSpPr>
            <a:spLocks noGrp="1"/>
          </p:cNvSpPr>
          <p:nvPr>
            <p:ph type="title"/>
          </p:nvPr>
        </p:nvSpPr>
        <p:spPr/>
        <p:txBody>
          <a:bodyPr/>
          <a:lstStyle/>
          <a:p>
            <a:r>
              <a:rPr lang="en-CA" dirty="0"/>
              <a:t>Factors affecting supply</a:t>
            </a:r>
            <a:endParaRPr lang="en-US" dirty="0"/>
          </a:p>
        </p:txBody>
      </p:sp>
      <p:sp>
        <p:nvSpPr>
          <p:cNvPr id="3" name="Content Placeholder 2">
            <a:extLst>
              <a:ext uri="{FF2B5EF4-FFF2-40B4-BE49-F238E27FC236}">
                <a16:creationId xmlns:a16="http://schemas.microsoft.com/office/drawing/2014/main" id="{6C8BB04F-A79E-6B45-B5F8-214C3D390B06}"/>
              </a:ext>
            </a:extLst>
          </p:cNvPr>
          <p:cNvSpPr>
            <a:spLocks noGrp="1"/>
          </p:cNvSpPr>
          <p:nvPr>
            <p:ph idx="1"/>
          </p:nvPr>
        </p:nvSpPr>
        <p:spPr/>
        <p:txBody>
          <a:bodyPr>
            <a:normAutofit/>
          </a:bodyPr>
          <a:lstStyle/>
          <a:p>
            <a:r>
              <a:rPr lang="en-CA" sz="2400" b="0" i="0" u="none" strike="noStrike" baseline="0" dirty="0">
                <a:latin typeface="NimbusRomNo9L-Regu"/>
              </a:rPr>
              <a:t>This </a:t>
            </a:r>
            <a:r>
              <a:rPr lang="en-CA" sz="2400" b="0" i="0" u="none" strike="noStrike" baseline="0" dirty="0">
                <a:latin typeface="NimbusRomNo9L-Regu"/>
                <a:hlinkClick r:id="rId3"/>
              </a:rPr>
              <a:t>video</a:t>
            </a:r>
            <a:r>
              <a:rPr lang="en-CA" sz="2400" b="0" i="0" u="none" strike="noStrike" baseline="0" dirty="0">
                <a:latin typeface="NimbusRomNo9L-Regu"/>
              </a:rPr>
              <a:t> examines other influences that underlie supply curves. </a:t>
            </a:r>
          </a:p>
          <a:p>
            <a:r>
              <a:rPr lang="en-CA" sz="2400" b="0" i="0" u="none" strike="noStrike" baseline="0" dirty="0">
                <a:latin typeface="NimbusRomNo9L-Regu"/>
              </a:rPr>
              <a:t>What are those influences? </a:t>
            </a:r>
            <a:endParaRPr lang="en-US" sz="2400" dirty="0"/>
          </a:p>
        </p:txBody>
      </p:sp>
      <p:sp>
        <p:nvSpPr>
          <p:cNvPr id="4" name="Rectangle 3">
            <a:extLst>
              <a:ext uri="{FF2B5EF4-FFF2-40B4-BE49-F238E27FC236}">
                <a16:creationId xmlns:a16="http://schemas.microsoft.com/office/drawing/2014/main" id="{0224EBE5-E7EE-2240-AE0C-572EA689C09C}"/>
              </a:ext>
            </a:extLst>
          </p:cNvPr>
          <p:cNvSpPr/>
          <p:nvPr/>
        </p:nvSpPr>
        <p:spPr>
          <a:xfrm flipV="1">
            <a:off x="838200" y="1454469"/>
            <a:ext cx="8879237"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5716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1B713-CC79-6D4C-AB0A-A12584C8F45D}"/>
              </a:ext>
            </a:extLst>
          </p:cNvPr>
          <p:cNvSpPr>
            <a:spLocks noGrp="1"/>
          </p:cNvSpPr>
          <p:nvPr>
            <p:ph type="title"/>
          </p:nvPr>
        </p:nvSpPr>
        <p:spPr/>
        <p:txBody>
          <a:bodyPr/>
          <a:lstStyle/>
          <a:p>
            <a:r>
              <a:rPr lang="en-US" dirty="0"/>
              <a:t>Learning Outcomes</a:t>
            </a:r>
          </a:p>
        </p:txBody>
      </p:sp>
      <p:sp>
        <p:nvSpPr>
          <p:cNvPr id="3" name="Content Placeholder 2">
            <a:extLst>
              <a:ext uri="{FF2B5EF4-FFF2-40B4-BE49-F238E27FC236}">
                <a16:creationId xmlns:a16="http://schemas.microsoft.com/office/drawing/2014/main" id="{5D07B58F-9DC9-3F43-B973-B98633190FC2}"/>
              </a:ext>
            </a:extLst>
          </p:cNvPr>
          <p:cNvSpPr>
            <a:spLocks noGrp="1"/>
          </p:cNvSpPr>
          <p:nvPr>
            <p:ph idx="1"/>
          </p:nvPr>
        </p:nvSpPr>
        <p:spPr/>
        <p:txBody>
          <a:bodyPr/>
          <a:lstStyle/>
          <a:p>
            <a:r>
              <a:rPr lang="en-CA" dirty="0"/>
              <a:t>Producers’ objectives</a:t>
            </a:r>
          </a:p>
          <a:p>
            <a:r>
              <a:rPr lang="en-CA" dirty="0"/>
              <a:t>Average variable and marginal costs</a:t>
            </a:r>
          </a:p>
          <a:p>
            <a:r>
              <a:rPr lang="en-CA" dirty="0"/>
              <a:t>Derivation of the supply curve</a:t>
            </a:r>
          </a:p>
          <a:p>
            <a:r>
              <a:rPr lang="en-CA" dirty="0"/>
              <a:t>Intuition behind the supply curve</a:t>
            </a:r>
          </a:p>
          <a:p>
            <a:r>
              <a:rPr lang="en-CA" dirty="0"/>
              <a:t>Law of supply</a:t>
            </a:r>
          </a:p>
          <a:p>
            <a:r>
              <a:rPr lang="en-CA" dirty="0"/>
              <a:t>Factors affecting supply</a:t>
            </a:r>
          </a:p>
          <a:p>
            <a:endParaRPr lang="en-US" dirty="0"/>
          </a:p>
        </p:txBody>
      </p:sp>
      <p:sp>
        <p:nvSpPr>
          <p:cNvPr id="4" name="Rectangle 3">
            <a:extLst>
              <a:ext uri="{FF2B5EF4-FFF2-40B4-BE49-F238E27FC236}">
                <a16:creationId xmlns:a16="http://schemas.microsoft.com/office/drawing/2014/main" id="{DBF0D1D2-76D6-CE4A-B86D-184295211663}"/>
              </a:ext>
            </a:extLst>
          </p:cNvPr>
          <p:cNvSpPr/>
          <p:nvPr/>
        </p:nvSpPr>
        <p:spPr>
          <a:xfrm>
            <a:off x="838201" y="1497597"/>
            <a:ext cx="9182098" cy="5374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4EF0B6D-358B-E44A-98D0-BC601E57DE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4114800"/>
            <a:ext cx="4038600" cy="2390192"/>
          </a:xfrm>
          <a:prstGeom prst="rect">
            <a:avLst/>
          </a:prstGeom>
        </p:spPr>
      </p:pic>
    </p:spTree>
    <p:extLst>
      <p:ext uri="{BB962C8B-B14F-4D97-AF65-F5344CB8AC3E}">
        <p14:creationId xmlns:p14="http://schemas.microsoft.com/office/powerpoint/2010/main" val="387270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A7231-D73C-FD4B-B437-86B6302EFFFA}"/>
              </a:ext>
            </a:extLst>
          </p:cNvPr>
          <p:cNvSpPr>
            <a:spLocks noGrp="1"/>
          </p:cNvSpPr>
          <p:nvPr>
            <p:ph type="title"/>
          </p:nvPr>
        </p:nvSpPr>
        <p:spPr/>
        <p:txBody>
          <a:bodyPr/>
          <a:lstStyle/>
          <a:p>
            <a:r>
              <a:rPr lang="en-US" dirty="0"/>
              <a:t>Time frame matters</a:t>
            </a:r>
          </a:p>
        </p:txBody>
      </p:sp>
      <p:sp>
        <p:nvSpPr>
          <p:cNvPr id="3" name="Content Placeholder 2">
            <a:extLst>
              <a:ext uri="{FF2B5EF4-FFF2-40B4-BE49-F238E27FC236}">
                <a16:creationId xmlns:a16="http://schemas.microsoft.com/office/drawing/2014/main" id="{B792EA05-DC6B-044D-9B02-CBAD8AFF1B07}"/>
              </a:ext>
            </a:extLst>
          </p:cNvPr>
          <p:cNvSpPr>
            <a:spLocks noGrp="1"/>
          </p:cNvSpPr>
          <p:nvPr>
            <p:ph idx="1"/>
          </p:nvPr>
        </p:nvSpPr>
        <p:spPr/>
        <p:txBody>
          <a:bodyPr>
            <a:normAutofit/>
          </a:bodyPr>
          <a:lstStyle/>
          <a:p>
            <a:r>
              <a:rPr lang="en-CA" sz="2400" dirty="0"/>
              <a:t>We distinguish initially between the short run and the long run. These time frames are defined by the degree of flexibility an entrepreneur or manager has in her production process.</a:t>
            </a:r>
            <a:endParaRPr lang="en-CA" sz="2400" b="1" dirty="0"/>
          </a:p>
          <a:p>
            <a:r>
              <a:rPr lang="en-CA" sz="2400" b="1" dirty="0"/>
              <a:t>Short run</a:t>
            </a:r>
            <a:r>
              <a:rPr lang="en-CA" sz="2400" dirty="0"/>
              <a:t>: a period during which at least one factor of production is fixed. If capital is fixed, then more output is produced by using additional labour.</a:t>
            </a:r>
          </a:p>
          <a:p>
            <a:r>
              <a:rPr lang="en-CA" sz="2400" b="1" dirty="0"/>
              <a:t>Long run</a:t>
            </a:r>
            <a:r>
              <a:rPr lang="en-CA" sz="2400" dirty="0"/>
              <a:t>: a period of time where all factors of production can be adjusted.</a:t>
            </a:r>
          </a:p>
          <a:p>
            <a:r>
              <a:rPr lang="en-CA" sz="2400" b="1" dirty="0"/>
              <a:t>Very long run: </a:t>
            </a:r>
            <a:r>
              <a:rPr lang="en-CA" sz="2400" dirty="0"/>
              <a:t>a period sufficiently long for new technology to develop.</a:t>
            </a:r>
          </a:p>
          <a:p>
            <a:pPr marL="0" indent="0">
              <a:buNone/>
            </a:pPr>
            <a:endParaRPr lang="en-CA" sz="2400" dirty="0"/>
          </a:p>
          <a:p>
            <a:pPr marL="0" indent="0" algn="ctr">
              <a:buNone/>
            </a:pPr>
            <a:r>
              <a:rPr lang="en-CA" sz="2400" b="1" dirty="0">
                <a:solidFill>
                  <a:srgbClr val="7030A0"/>
                </a:solidFill>
              </a:rPr>
              <a:t>We will focus (for now) on the short-run</a:t>
            </a:r>
          </a:p>
          <a:p>
            <a:pPr marL="0" indent="0">
              <a:buNone/>
            </a:pPr>
            <a:endParaRPr lang="en-CA" sz="1100" dirty="0"/>
          </a:p>
          <a:p>
            <a:pPr marL="0" indent="0">
              <a:buNone/>
            </a:pPr>
            <a:endParaRPr lang="en-CA" sz="2200" dirty="0"/>
          </a:p>
          <a:p>
            <a:pPr marL="0" indent="0">
              <a:buNone/>
            </a:pPr>
            <a:endParaRPr lang="en-US" dirty="0"/>
          </a:p>
        </p:txBody>
      </p:sp>
      <p:sp>
        <p:nvSpPr>
          <p:cNvPr id="4" name="Rectangle 3">
            <a:extLst>
              <a:ext uri="{FF2B5EF4-FFF2-40B4-BE49-F238E27FC236}">
                <a16:creationId xmlns:a16="http://schemas.microsoft.com/office/drawing/2014/main" id="{6B07F72B-55C6-4945-A435-E5FB0F52E98B}"/>
              </a:ext>
            </a:extLst>
          </p:cNvPr>
          <p:cNvSpPr/>
          <p:nvPr/>
        </p:nvSpPr>
        <p:spPr>
          <a:xfrm flipV="1">
            <a:off x="979003" y="1420147"/>
            <a:ext cx="955647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8051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02A59-0994-BF4C-93B7-16D56A6489D9}"/>
              </a:ext>
            </a:extLst>
          </p:cNvPr>
          <p:cNvSpPr>
            <a:spLocks noGrp="1"/>
          </p:cNvSpPr>
          <p:nvPr>
            <p:ph type="title"/>
          </p:nvPr>
        </p:nvSpPr>
        <p:spPr/>
        <p:txBody>
          <a:bodyPr/>
          <a:lstStyle/>
          <a:p>
            <a:r>
              <a:rPr lang="en-US" dirty="0"/>
              <a:t>Objective of producers</a:t>
            </a:r>
          </a:p>
        </p:txBody>
      </p:sp>
      <p:sp>
        <p:nvSpPr>
          <p:cNvPr id="3" name="Content Placeholder 2">
            <a:extLst>
              <a:ext uri="{FF2B5EF4-FFF2-40B4-BE49-F238E27FC236}">
                <a16:creationId xmlns:a16="http://schemas.microsoft.com/office/drawing/2014/main" id="{49BB54B7-2C46-9548-BE0C-DD4DDE4B5D6F}"/>
              </a:ext>
            </a:extLst>
          </p:cNvPr>
          <p:cNvSpPr>
            <a:spLocks noGrp="1"/>
          </p:cNvSpPr>
          <p:nvPr>
            <p:ph idx="1"/>
          </p:nvPr>
        </p:nvSpPr>
        <p:spPr/>
        <p:txBody>
          <a:bodyPr>
            <a:normAutofit/>
          </a:bodyPr>
          <a:lstStyle/>
          <a:p>
            <a:pPr marL="0" indent="0">
              <a:buNone/>
            </a:pPr>
            <a:r>
              <a:rPr lang="en-US" sz="2200" dirty="0"/>
              <a:t>What is the ultimate objective for the producer?</a:t>
            </a:r>
          </a:p>
        </p:txBody>
      </p:sp>
      <p:sp>
        <p:nvSpPr>
          <p:cNvPr id="4" name="Rectangle 3">
            <a:extLst>
              <a:ext uri="{FF2B5EF4-FFF2-40B4-BE49-F238E27FC236}">
                <a16:creationId xmlns:a16="http://schemas.microsoft.com/office/drawing/2014/main" id="{EE2CA216-B68B-CA41-AFE9-6B4ABC2E83D6}"/>
              </a:ext>
            </a:extLst>
          </p:cNvPr>
          <p:cNvSpPr/>
          <p:nvPr/>
        </p:nvSpPr>
        <p:spPr>
          <a:xfrm>
            <a:off x="838201" y="1505623"/>
            <a:ext cx="9182098"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Diagram 16">
            <a:extLst>
              <a:ext uri="{FF2B5EF4-FFF2-40B4-BE49-F238E27FC236}">
                <a16:creationId xmlns:a16="http://schemas.microsoft.com/office/drawing/2014/main" id="{61FE0EF9-A2BE-2745-B5AE-5F2071660604}"/>
              </a:ext>
            </a:extLst>
          </p:cNvPr>
          <p:cNvGraphicFramePr/>
          <p:nvPr>
            <p:extLst>
              <p:ext uri="{D42A27DB-BD31-4B8C-83A1-F6EECF244321}">
                <p14:modId xmlns:p14="http://schemas.microsoft.com/office/powerpoint/2010/main" val="2232599970"/>
              </p:ext>
            </p:extLst>
          </p:nvPr>
        </p:nvGraphicFramePr>
        <p:xfrm>
          <a:off x="1304179" y="2753022"/>
          <a:ext cx="4012830" cy="15817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a:extLst>
              <a:ext uri="{FF2B5EF4-FFF2-40B4-BE49-F238E27FC236}">
                <a16:creationId xmlns:a16="http://schemas.microsoft.com/office/drawing/2014/main" id="{7A7000FC-5CEC-6B48-A853-2B28CD9816A1}"/>
              </a:ext>
            </a:extLst>
          </p:cNvPr>
          <p:cNvSpPr txBox="1"/>
          <p:nvPr/>
        </p:nvSpPr>
        <p:spPr>
          <a:xfrm>
            <a:off x="1760067" y="4831317"/>
            <a:ext cx="8191501" cy="430887"/>
          </a:xfrm>
          <a:prstGeom prst="rect">
            <a:avLst/>
          </a:prstGeom>
          <a:noFill/>
        </p:spPr>
        <p:txBody>
          <a:bodyPr wrap="square" rtlCol="0">
            <a:spAutoFit/>
          </a:bodyPr>
          <a:lstStyle/>
          <a:p>
            <a:r>
              <a:rPr lang="en-US" sz="2200" dirty="0"/>
              <a:t> </a:t>
            </a:r>
          </a:p>
        </p:txBody>
      </p:sp>
      <p:sp>
        <p:nvSpPr>
          <p:cNvPr id="7" name="TextBox 6">
            <a:extLst>
              <a:ext uri="{FF2B5EF4-FFF2-40B4-BE49-F238E27FC236}">
                <a16:creationId xmlns:a16="http://schemas.microsoft.com/office/drawing/2014/main" id="{029CC85F-1159-4E88-AD08-B0E3A8AF4355}"/>
              </a:ext>
            </a:extLst>
          </p:cNvPr>
          <p:cNvSpPr txBox="1"/>
          <p:nvPr/>
        </p:nvSpPr>
        <p:spPr>
          <a:xfrm>
            <a:off x="495299" y="4686935"/>
            <a:ext cx="9936634" cy="1107996"/>
          </a:xfrm>
          <a:prstGeom prst="rect">
            <a:avLst/>
          </a:prstGeom>
          <a:noFill/>
        </p:spPr>
        <p:txBody>
          <a:bodyPr wrap="square" rtlCol="0">
            <a:spAutoFit/>
          </a:bodyPr>
          <a:lstStyle/>
          <a:p>
            <a:pPr marL="342900" indent="-342900">
              <a:buFont typeface="Arial" panose="020B0604020202020204" pitchFamily="34" charset="0"/>
              <a:buChar char="•"/>
            </a:pPr>
            <a:r>
              <a:rPr lang="en-US" sz="2200" dirty="0"/>
              <a:t>Revenue maximization is the flipside of cost minimization. That is, by minimizing the cost, producers will maximize their revenues.</a:t>
            </a:r>
          </a:p>
          <a:p>
            <a:pPr marL="342900" indent="-342900">
              <a:buFont typeface="Arial" panose="020B0604020202020204" pitchFamily="34" charset="0"/>
              <a:buChar char="•"/>
            </a:pPr>
            <a:r>
              <a:rPr lang="en-US" sz="2200" dirty="0"/>
              <a:t>Cost minimization tends to be the leading them in supply derivation.</a:t>
            </a:r>
          </a:p>
        </p:txBody>
      </p:sp>
    </p:spTree>
    <p:extLst>
      <p:ext uri="{BB962C8B-B14F-4D97-AF65-F5344CB8AC3E}">
        <p14:creationId xmlns:p14="http://schemas.microsoft.com/office/powerpoint/2010/main" val="1500583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35B51-C725-2941-9064-A2490C6759AF}"/>
              </a:ext>
            </a:extLst>
          </p:cNvPr>
          <p:cNvSpPr>
            <a:spLocks noGrp="1"/>
          </p:cNvSpPr>
          <p:nvPr>
            <p:ph type="title"/>
          </p:nvPr>
        </p:nvSpPr>
        <p:spPr>
          <a:xfrm>
            <a:off x="838200" y="430856"/>
            <a:ext cx="9511747" cy="1143000"/>
          </a:xfrm>
        </p:spPr>
        <p:txBody>
          <a:bodyPr>
            <a:normAutofit fontScale="90000"/>
          </a:bodyPr>
          <a:lstStyle/>
          <a:p>
            <a:r>
              <a:rPr lang="en-CA" dirty="0"/>
              <a:t>Recall from Lesson 4: relating inputs to costs</a:t>
            </a:r>
            <a:endParaRPr lang="en-US" dirty="0"/>
          </a:p>
        </p:txBody>
      </p:sp>
      <p:sp>
        <p:nvSpPr>
          <p:cNvPr id="3" name="Content Placeholder 2">
            <a:extLst>
              <a:ext uri="{FF2B5EF4-FFF2-40B4-BE49-F238E27FC236}">
                <a16:creationId xmlns:a16="http://schemas.microsoft.com/office/drawing/2014/main" id="{225D38E0-FCFA-DC43-8D2E-50DE00007938}"/>
              </a:ext>
            </a:extLst>
          </p:cNvPr>
          <p:cNvSpPr>
            <a:spLocks noGrp="1"/>
          </p:cNvSpPr>
          <p:nvPr>
            <p:ph idx="1"/>
          </p:nvPr>
        </p:nvSpPr>
        <p:spPr/>
        <p:txBody>
          <a:bodyPr>
            <a:normAutofit/>
          </a:bodyPr>
          <a:lstStyle/>
          <a:p>
            <a:r>
              <a:rPr lang="en-CA" sz="2200" dirty="0"/>
              <a:t>The ultimate goal of the owner of Black Diamond Snowboards is to make profit, and for this he must figure out how productivity translates into cost.</a:t>
            </a:r>
          </a:p>
          <a:p>
            <a:r>
              <a:rPr lang="en-CA" sz="2200" dirty="0"/>
              <a:t>The first step is to relate inputs to costs:</a:t>
            </a:r>
          </a:p>
          <a:p>
            <a:pPr lvl="1">
              <a:buFont typeface="Courier New" panose="02070309020205020404" pitchFamily="49" charset="0"/>
              <a:buChar char="o"/>
            </a:pPr>
            <a:r>
              <a:rPr lang="en-CA" sz="2200" dirty="0"/>
              <a:t>Incurred costs for fixed inputs (garage, tools, etc.) will translate into fixed costs</a:t>
            </a:r>
          </a:p>
          <a:p>
            <a:pPr lvl="1">
              <a:buFont typeface="Courier New" panose="02070309020205020404" pitchFamily="49" charset="0"/>
              <a:buChar char="o"/>
            </a:pPr>
            <a:r>
              <a:rPr lang="en-CA" sz="2200" dirty="0"/>
              <a:t>Incurred costs for variable inputs (workers, etc.) will translate into variable costs</a:t>
            </a:r>
          </a:p>
          <a:p>
            <a:pPr lvl="1">
              <a:buFont typeface="Courier New" panose="02070309020205020404" pitchFamily="49" charset="0"/>
              <a:buChar char="o"/>
            </a:pPr>
            <a:r>
              <a:rPr lang="en-CA" sz="2200" dirty="0"/>
              <a:t>Total costs are the sum of variable costs and fixed costs</a:t>
            </a:r>
          </a:p>
          <a:p>
            <a:r>
              <a:rPr lang="en-US" sz="2200" dirty="0"/>
              <a:t>We use the terms </a:t>
            </a:r>
            <a:r>
              <a:rPr lang="en-US" sz="2200" b="1" dirty="0"/>
              <a:t>fixed, variable</a:t>
            </a:r>
            <a:r>
              <a:rPr lang="en-US" sz="2200" dirty="0"/>
              <a:t>, and </a:t>
            </a:r>
            <a:r>
              <a:rPr lang="en-US" sz="2200" b="1" dirty="0"/>
              <a:t>total costs </a:t>
            </a:r>
            <a:r>
              <a:rPr lang="en-US" sz="2200" dirty="0"/>
              <a:t>to define the cost structure of a firm.</a:t>
            </a:r>
          </a:p>
          <a:p>
            <a:r>
              <a:rPr lang="en-CA" sz="2200" dirty="0"/>
              <a:t>We now switch to the discussion about costs</a:t>
            </a:r>
          </a:p>
          <a:p>
            <a:endParaRPr lang="en-CA" sz="2400" dirty="0"/>
          </a:p>
          <a:p>
            <a:pPr marL="0" indent="0">
              <a:buNone/>
            </a:pPr>
            <a:endParaRPr lang="en-CA" sz="2200" dirty="0"/>
          </a:p>
          <a:p>
            <a:pPr marL="0" indent="0">
              <a:buNone/>
            </a:pPr>
            <a:endParaRPr lang="en-CA" sz="2200" dirty="0"/>
          </a:p>
          <a:p>
            <a:pPr marL="0" indent="0">
              <a:buNone/>
            </a:pPr>
            <a:endParaRPr lang="en-CA" sz="1000" dirty="0"/>
          </a:p>
          <a:p>
            <a:pPr marL="0" indent="0">
              <a:buNone/>
            </a:pPr>
            <a:endParaRPr lang="en-US" sz="2200" b="1" dirty="0"/>
          </a:p>
        </p:txBody>
      </p:sp>
      <p:sp>
        <p:nvSpPr>
          <p:cNvPr id="4" name="Rectangle 3">
            <a:extLst>
              <a:ext uri="{FF2B5EF4-FFF2-40B4-BE49-F238E27FC236}">
                <a16:creationId xmlns:a16="http://schemas.microsoft.com/office/drawing/2014/main" id="{5F5768F5-0ADD-7245-9C29-1408DAD1CC7B}"/>
              </a:ext>
            </a:extLst>
          </p:cNvPr>
          <p:cNvSpPr/>
          <p:nvPr/>
        </p:nvSpPr>
        <p:spPr>
          <a:xfrm>
            <a:off x="838201" y="1505623"/>
            <a:ext cx="9182098"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6DC7990E-C414-4DFB-8052-548A3286B142}"/>
              </a:ext>
            </a:extLst>
          </p:cNvPr>
          <p:cNvPicPr>
            <a:picLocks noChangeAspect="1"/>
          </p:cNvPicPr>
          <p:nvPr/>
        </p:nvPicPr>
        <p:blipFill>
          <a:blip r:embed="rId3"/>
          <a:stretch>
            <a:fillRect/>
          </a:stretch>
        </p:blipFill>
        <p:spPr>
          <a:xfrm>
            <a:off x="9664448" y="4779560"/>
            <a:ext cx="1298385" cy="1145634"/>
          </a:xfrm>
          <a:prstGeom prst="rect">
            <a:avLst/>
          </a:prstGeom>
        </p:spPr>
      </p:pic>
    </p:spTree>
    <p:extLst>
      <p:ext uri="{BB962C8B-B14F-4D97-AF65-F5344CB8AC3E}">
        <p14:creationId xmlns:p14="http://schemas.microsoft.com/office/powerpoint/2010/main" val="758504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C76E7-9C05-284D-A12D-E5E026A72702}"/>
              </a:ext>
            </a:extLst>
          </p:cNvPr>
          <p:cNvSpPr>
            <a:spLocks noGrp="1"/>
          </p:cNvSpPr>
          <p:nvPr>
            <p:ph type="title"/>
          </p:nvPr>
        </p:nvSpPr>
        <p:spPr/>
        <p:txBody>
          <a:bodyPr>
            <a:normAutofit/>
          </a:bodyPr>
          <a:lstStyle/>
          <a:p>
            <a:r>
              <a:rPr lang="en-US" sz="4000" dirty="0"/>
              <a:t>Average variable cost (AVC)</a:t>
            </a:r>
          </a:p>
        </p:txBody>
      </p:sp>
      <p:sp>
        <p:nvSpPr>
          <p:cNvPr id="3" name="Content Placeholder 2">
            <a:extLst>
              <a:ext uri="{FF2B5EF4-FFF2-40B4-BE49-F238E27FC236}">
                <a16:creationId xmlns:a16="http://schemas.microsoft.com/office/drawing/2014/main" id="{09D6934D-767E-DF45-8683-C970A23B4F51}"/>
              </a:ext>
            </a:extLst>
          </p:cNvPr>
          <p:cNvSpPr>
            <a:spLocks noGrp="1"/>
          </p:cNvSpPr>
          <p:nvPr>
            <p:ph idx="1"/>
          </p:nvPr>
        </p:nvSpPr>
        <p:spPr>
          <a:xfrm>
            <a:off x="838200" y="1690688"/>
            <a:ext cx="10515600" cy="4492115"/>
          </a:xfrm>
        </p:spPr>
        <p:txBody>
          <a:bodyPr>
            <a:noAutofit/>
          </a:bodyPr>
          <a:lstStyle/>
          <a:p>
            <a:r>
              <a:rPr lang="en-US" sz="2000" dirty="0"/>
              <a:t>Producers consider two more types of costs as part of their cost structure: the average variable cost and the marginal cost</a:t>
            </a:r>
          </a:p>
          <a:p>
            <a:r>
              <a:rPr lang="en-US" sz="2000" dirty="0"/>
              <a:t>Let’s begin with the </a:t>
            </a:r>
            <a:r>
              <a:rPr lang="en-US" sz="2000" b="1" dirty="0"/>
              <a:t>Average Variable Cost (AVC)</a:t>
            </a:r>
          </a:p>
          <a:p>
            <a:pPr lvl="1">
              <a:buFont typeface="Courier New" panose="02070309020205020404" pitchFamily="49" charset="0"/>
              <a:buChar char="o"/>
            </a:pPr>
            <a:r>
              <a:rPr lang="en-US" sz="2000" b="1" dirty="0"/>
              <a:t>AVC </a:t>
            </a:r>
            <a:r>
              <a:rPr lang="en-US" sz="2000" dirty="0"/>
              <a:t>tells the producer what it costs to produce an average unit of the good</a:t>
            </a:r>
            <a:endParaRPr lang="en-US" sz="2000" b="1" dirty="0"/>
          </a:p>
          <a:p>
            <a:r>
              <a:rPr lang="en-US" sz="2000" dirty="0"/>
              <a:t>AVC has the following pattern – first, it decreases and then it increases. </a:t>
            </a:r>
          </a:p>
          <a:p>
            <a:r>
              <a:rPr lang="en-US" sz="2000" dirty="0"/>
              <a:t>Why is that?</a:t>
            </a:r>
          </a:p>
          <a:p>
            <a:pPr lvl="1">
              <a:buFont typeface="Courier New" panose="02070309020205020404" pitchFamily="49" charset="0"/>
              <a:buChar char="o"/>
            </a:pPr>
            <a:r>
              <a:rPr lang="en-US" sz="2000" dirty="0"/>
              <a:t>The variable cost, which represents the cost of </a:t>
            </a:r>
            <a:r>
              <a:rPr lang="en-US" sz="2000" dirty="0" err="1"/>
              <a:t>labour</a:t>
            </a:r>
            <a:r>
              <a:rPr lang="en-US" sz="2000" dirty="0"/>
              <a:t>, is constant per unit of </a:t>
            </a:r>
            <a:r>
              <a:rPr lang="en-US" sz="2000" dirty="0" err="1"/>
              <a:t>labour</a:t>
            </a:r>
            <a:r>
              <a:rPr lang="en-US" sz="2000" dirty="0"/>
              <a:t>, because wage paid to each worker does not change.</a:t>
            </a:r>
          </a:p>
          <a:p>
            <a:pPr lvl="1">
              <a:buFont typeface="Courier New" panose="02070309020205020404" pitchFamily="49" charset="0"/>
              <a:buChar char="o"/>
            </a:pPr>
            <a:r>
              <a:rPr lang="en-US" sz="2000" dirty="0"/>
              <a:t>However, productivity of each worker varies</a:t>
            </a:r>
          </a:p>
          <a:p>
            <a:pPr lvl="1">
              <a:buFont typeface="Courier New" panose="02070309020205020404" pitchFamily="49" charset="0"/>
              <a:buChar char="o"/>
            </a:pPr>
            <a:r>
              <a:rPr lang="en-US" sz="2000" dirty="0"/>
              <a:t>When a producer hires the first few workers, they become more productive, because they have less ‘down time’ in switching between tasks. This means that the </a:t>
            </a:r>
            <a:r>
              <a:rPr lang="en-US" sz="2000" dirty="0" err="1"/>
              <a:t>labour</a:t>
            </a:r>
            <a:r>
              <a:rPr lang="en-US" sz="2000" dirty="0"/>
              <a:t> costs per output produced declines.</a:t>
            </a:r>
          </a:p>
          <a:p>
            <a:pPr lvl="1">
              <a:buFont typeface="Courier New" panose="02070309020205020404" pitchFamily="49" charset="0"/>
              <a:buChar char="o"/>
            </a:pPr>
            <a:r>
              <a:rPr lang="en-US" sz="2000" dirty="0"/>
              <a:t>At some point, however, the law of diminishing returns sets in: As before, each additional worker is paid a constant amount, but as productivity declines, the </a:t>
            </a:r>
            <a:r>
              <a:rPr lang="en-US" sz="2000" dirty="0" err="1"/>
              <a:t>labour</a:t>
            </a:r>
            <a:r>
              <a:rPr lang="en-US" sz="2000" dirty="0"/>
              <a:t> cost per snowboard increases. </a:t>
            </a:r>
          </a:p>
        </p:txBody>
      </p:sp>
      <p:sp>
        <p:nvSpPr>
          <p:cNvPr id="4" name="Rectangle 3">
            <a:extLst>
              <a:ext uri="{FF2B5EF4-FFF2-40B4-BE49-F238E27FC236}">
                <a16:creationId xmlns:a16="http://schemas.microsoft.com/office/drawing/2014/main" id="{4B4D5ADD-F28D-244E-A49A-45E6E5993B45}"/>
              </a:ext>
            </a:extLst>
          </p:cNvPr>
          <p:cNvSpPr/>
          <p:nvPr/>
        </p:nvSpPr>
        <p:spPr>
          <a:xfrm>
            <a:off x="993913" y="1505623"/>
            <a:ext cx="902638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D8FC89E-C6F4-C84D-97C4-F6F994286AED}"/>
              </a:ext>
            </a:extLst>
          </p:cNvPr>
          <p:cNvPicPr>
            <a:picLocks noChangeAspect="1"/>
          </p:cNvPicPr>
          <p:nvPr/>
        </p:nvPicPr>
        <p:blipFill>
          <a:blip r:embed="rId3"/>
          <a:stretch>
            <a:fillRect/>
          </a:stretch>
        </p:blipFill>
        <p:spPr>
          <a:xfrm>
            <a:off x="10837956" y="5351313"/>
            <a:ext cx="1031688" cy="910313"/>
          </a:xfrm>
          <a:prstGeom prst="rect">
            <a:avLst/>
          </a:prstGeom>
        </p:spPr>
      </p:pic>
    </p:spTree>
    <p:extLst>
      <p:ext uri="{BB962C8B-B14F-4D97-AF65-F5344CB8AC3E}">
        <p14:creationId xmlns:p14="http://schemas.microsoft.com/office/powerpoint/2010/main" val="3539639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C76E7-9C05-284D-A12D-E5E026A72702}"/>
              </a:ext>
            </a:extLst>
          </p:cNvPr>
          <p:cNvSpPr>
            <a:spLocks noGrp="1"/>
          </p:cNvSpPr>
          <p:nvPr>
            <p:ph type="title"/>
          </p:nvPr>
        </p:nvSpPr>
        <p:spPr/>
        <p:txBody>
          <a:bodyPr>
            <a:normAutofit/>
          </a:bodyPr>
          <a:lstStyle/>
          <a:p>
            <a:r>
              <a:rPr lang="en-US" sz="4000" dirty="0"/>
              <a:t>        Average variable cost (AVC) - Chart</a:t>
            </a:r>
          </a:p>
        </p:txBody>
      </p:sp>
      <p:sp>
        <p:nvSpPr>
          <p:cNvPr id="4" name="Rectangle 3">
            <a:extLst>
              <a:ext uri="{FF2B5EF4-FFF2-40B4-BE49-F238E27FC236}">
                <a16:creationId xmlns:a16="http://schemas.microsoft.com/office/drawing/2014/main" id="{4B4D5ADD-F28D-244E-A49A-45E6E5993B45}"/>
              </a:ext>
            </a:extLst>
          </p:cNvPr>
          <p:cNvSpPr/>
          <p:nvPr/>
        </p:nvSpPr>
        <p:spPr>
          <a:xfrm>
            <a:off x="993913" y="1505623"/>
            <a:ext cx="9026385"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CD8FC89E-C6F4-C84D-97C4-F6F994286AED}"/>
              </a:ext>
            </a:extLst>
          </p:cNvPr>
          <p:cNvPicPr>
            <a:picLocks noChangeAspect="1"/>
          </p:cNvPicPr>
          <p:nvPr/>
        </p:nvPicPr>
        <p:blipFill>
          <a:blip r:embed="rId3"/>
          <a:stretch>
            <a:fillRect/>
          </a:stretch>
        </p:blipFill>
        <p:spPr>
          <a:xfrm>
            <a:off x="10837956" y="5351313"/>
            <a:ext cx="1031688" cy="910313"/>
          </a:xfrm>
          <a:prstGeom prst="rect">
            <a:avLst/>
          </a:prstGeom>
        </p:spPr>
      </p:pic>
      <p:pic>
        <p:nvPicPr>
          <p:cNvPr id="11" name="Content Placeholder 10">
            <a:extLst>
              <a:ext uri="{FF2B5EF4-FFF2-40B4-BE49-F238E27FC236}">
                <a16:creationId xmlns:a16="http://schemas.microsoft.com/office/drawing/2014/main" id="{DE41010C-FA7E-487F-9A61-8857340C492C}"/>
              </a:ext>
            </a:extLst>
          </p:cNvPr>
          <p:cNvPicPr>
            <a:picLocks noGrp="1" noChangeAspect="1"/>
          </p:cNvPicPr>
          <p:nvPr>
            <p:ph idx="1"/>
          </p:nvPr>
        </p:nvPicPr>
        <p:blipFill>
          <a:blip r:embed="rId4"/>
          <a:stretch>
            <a:fillRect/>
          </a:stretch>
        </p:blipFill>
        <p:spPr>
          <a:xfrm>
            <a:off x="1353251" y="1690688"/>
            <a:ext cx="8307707" cy="4920719"/>
          </a:xfrm>
        </p:spPr>
      </p:pic>
    </p:spTree>
    <p:extLst>
      <p:ext uri="{BB962C8B-B14F-4D97-AF65-F5344CB8AC3E}">
        <p14:creationId xmlns:p14="http://schemas.microsoft.com/office/powerpoint/2010/main" val="870230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8892E-97FF-4F4C-A9DB-0AB1D75B246E}"/>
              </a:ext>
            </a:extLst>
          </p:cNvPr>
          <p:cNvSpPr>
            <a:spLocks noGrp="1"/>
          </p:cNvSpPr>
          <p:nvPr>
            <p:ph type="title"/>
          </p:nvPr>
        </p:nvSpPr>
        <p:spPr/>
        <p:txBody>
          <a:bodyPr/>
          <a:lstStyle/>
          <a:p>
            <a:r>
              <a:rPr lang="en-US" dirty="0"/>
              <a:t>Marginal cost</a:t>
            </a:r>
          </a:p>
        </p:txBody>
      </p:sp>
      <p:sp>
        <p:nvSpPr>
          <p:cNvPr id="3" name="Content Placeholder 2">
            <a:extLst>
              <a:ext uri="{FF2B5EF4-FFF2-40B4-BE49-F238E27FC236}">
                <a16:creationId xmlns:a16="http://schemas.microsoft.com/office/drawing/2014/main" id="{B5B7C51D-4691-7C46-8816-87FBBDD4CE49}"/>
              </a:ext>
            </a:extLst>
          </p:cNvPr>
          <p:cNvSpPr>
            <a:spLocks noGrp="1"/>
          </p:cNvSpPr>
          <p:nvPr>
            <p:ph idx="1"/>
          </p:nvPr>
        </p:nvSpPr>
        <p:spPr/>
        <p:txBody>
          <a:bodyPr>
            <a:normAutofit/>
          </a:bodyPr>
          <a:lstStyle/>
          <a:p>
            <a:r>
              <a:rPr lang="en-US" sz="2200" dirty="0"/>
              <a:t>Now consider the </a:t>
            </a:r>
            <a:r>
              <a:rPr lang="en-US" sz="2200" b="1" dirty="0"/>
              <a:t>Marginal Cost (MC)</a:t>
            </a:r>
          </a:p>
          <a:p>
            <a:pPr lvl="1">
              <a:buFont typeface="Courier New" panose="02070309020205020404" pitchFamily="49" charset="0"/>
              <a:buChar char="o"/>
            </a:pPr>
            <a:r>
              <a:rPr lang="en-CA" sz="2200" dirty="0"/>
              <a:t>Marginal cost is the cost of producing each additional unit of output</a:t>
            </a:r>
          </a:p>
          <a:p>
            <a:r>
              <a:rPr lang="en-CA" sz="2200" dirty="0"/>
              <a:t>Behaviour of the </a:t>
            </a:r>
            <a:r>
              <a:rPr lang="en-CA" sz="2200" i="1" dirty="0"/>
              <a:t>marginal cost </a:t>
            </a:r>
            <a:r>
              <a:rPr lang="en-CA" sz="2200" dirty="0"/>
              <a:t>is determined by the </a:t>
            </a:r>
            <a:r>
              <a:rPr lang="en-CA" sz="2200" i="1" dirty="0"/>
              <a:t>marginal product</a:t>
            </a:r>
            <a:r>
              <a:rPr lang="en-CA" sz="2200" dirty="0"/>
              <a:t>.</a:t>
            </a:r>
          </a:p>
          <a:p>
            <a:r>
              <a:rPr lang="en-CA" sz="2200" dirty="0"/>
              <a:t>Why is that?</a:t>
            </a:r>
          </a:p>
          <a:p>
            <a:pPr lvl="1">
              <a:buFont typeface="Courier New" panose="02070309020205020404" pitchFamily="49" charset="0"/>
              <a:buChar char="o"/>
            </a:pPr>
            <a:r>
              <a:rPr lang="en-CA" sz="2200" dirty="0"/>
              <a:t>When the MP of an additional worker exceeds the MP of the previous worker, this implies that the cost of the additional output produced by the last worker hired must be declining. To summarize:</a:t>
            </a:r>
          </a:p>
          <a:p>
            <a:pPr lvl="1">
              <a:buFont typeface="Courier New" panose="02070309020205020404" pitchFamily="49" charset="0"/>
              <a:buChar char="o"/>
            </a:pPr>
            <a:r>
              <a:rPr lang="en-CA" sz="2200" dirty="0"/>
              <a:t>If the marginal product of labour increases, then the marginal cost of output declines</a:t>
            </a:r>
          </a:p>
          <a:p>
            <a:pPr lvl="1">
              <a:buFont typeface="Courier New" panose="02070309020205020404" pitchFamily="49" charset="0"/>
              <a:buChar char="o"/>
            </a:pPr>
            <a:r>
              <a:rPr lang="en-CA" sz="2200" dirty="0"/>
              <a:t>If the marginal product of labour declines, then the marginal cost of output increases.</a:t>
            </a:r>
          </a:p>
          <a:p>
            <a:pPr marL="0" indent="0">
              <a:buNone/>
            </a:pPr>
            <a:endParaRPr lang="en-US" sz="2200" dirty="0"/>
          </a:p>
        </p:txBody>
      </p:sp>
      <p:sp>
        <p:nvSpPr>
          <p:cNvPr id="4" name="Rectangle 3">
            <a:extLst>
              <a:ext uri="{FF2B5EF4-FFF2-40B4-BE49-F238E27FC236}">
                <a16:creationId xmlns:a16="http://schemas.microsoft.com/office/drawing/2014/main" id="{D99B46E3-00C3-6741-A668-9975846EC64B}"/>
              </a:ext>
            </a:extLst>
          </p:cNvPr>
          <p:cNvSpPr/>
          <p:nvPr/>
        </p:nvSpPr>
        <p:spPr>
          <a:xfrm>
            <a:off x="982639" y="1505623"/>
            <a:ext cx="903765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2D963B8-E1C8-1D47-AE45-4BD12978E0ED}"/>
              </a:ext>
            </a:extLst>
          </p:cNvPr>
          <p:cNvPicPr>
            <a:picLocks noChangeAspect="1"/>
          </p:cNvPicPr>
          <p:nvPr/>
        </p:nvPicPr>
        <p:blipFill>
          <a:blip r:embed="rId3"/>
          <a:stretch>
            <a:fillRect/>
          </a:stretch>
        </p:blipFill>
        <p:spPr>
          <a:xfrm>
            <a:off x="9659560" y="5498209"/>
            <a:ext cx="1031688" cy="910313"/>
          </a:xfrm>
          <a:prstGeom prst="rect">
            <a:avLst/>
          </a:prstGeom>
        </p:spPr>
      </p:pic>
    </p:spTree>
    <p:extLst>
      <p:ext uri="{BB962C8B-B14F-4D97-AF65-F5344CB8AC3E}">
        <p14:creationId xmlns:p14="http://schemas.microsoft.com/office/powerpoint/2010/main" val="3389830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8892E-97FF-4F4C-A9DB-0AB1D75B246E}"/>
              </a:ext>
            </a:extLst>
          </p:cNvPr>
          <p:cNvSpPr>
            <a:spLocks noGrp="1"/>
          </p:cNvSpPr>
          <p:nvPr>
            <p:ph type="title"/>
          </p:nvPr>
        </p:nvSpPr>
        <p:spPr/>
        <p:txBody>
          <a:bodyPr/>
          <a:lstStyle/>
          <a:p>
            <a:r>
              <a:rPr lang="en-US" dirty="0"/>
              <a:t>More on marginal cost</a:t>
            </a:r>
          </a:p>
        </p:txBody>
      </p:sp>
      <p:sp>
        <p:nvSpPr>
          <p:cNvPr id="3" name="Content Placeholder 2">
            <a:extLst>
              <a:ext uri="{FF2B5EF4-FFF2-40B4-BE49-F238E27FC236}">
                <a16:creationId xmlns:a16="http://schemas.microsoft.com/office/drawing/2014/main" id="{B5B7C51D-4691-7C46-8816-87FBBDD4CE49}"/>
              </a:ext>
            </a:extLst>
          </p:cNvPr>
          <p:cNvSpPr>
            <a:spLocks noGrp="1"/>
          </p:cNvSpPr>
          <p:nvPr>
            <p:ph idx="1"/>
          </p:nvPr>
        </p:nvSpPr>
        <p:spPr/>
        <p:txBody>
          <a:bodyPr>
            <a:normAutofit/>
          </a:bodyPr>
          <a:lstStyle/>
          <a:p>
            <a:r>
              <a:rPr lang="en-CA" sz="2400" i="1" dirty="0"/>
              <a:t>Relating MC and MP: </a:t>
            </a:r>
            <a:r>
              <a:rPr lang="en-CA" sz="2400" dirty="0"/>
              <a:t>when the marginal cost reaches a minimum at the output level that’s when the marginal product reaches a maximum.</a:t>
            </a:r>
            <a:endParaRPr lang="en-US" sz="1050" dirty="0"/>
          </a:p>
          <a:p>
            <a:pPr marL="0" indent="0">
              <a:buNone/>
            </a:pPr>
            <a:endParaRPr lang="en-US" sz="2200" dirty="0"/>
          </a:p>
        </p:txBody>
      </p:sp>
      <p:sp>
        <p:nvSpPr>
          <p:cNvPr id="4" name="Rectangle 3">
            <a:extLst>
              <a:ext uri="{FF2B5EF4-FFF2-40B4-BE49-F238E27FC236}">
                <a16:creationId xmlns:a16="http://schemas.microsoft.com/office/drawing/2014/main" id="{D99B46E3-00C3-6741-A668-9975846EC64B}"/>
              </a:ext>
            </a:extLst>
          </p:cNvPr>
          <p:cNvSpPr/>
          <p:nvPr/>
        </p:nvSpPr>
        <p:spPr>
          <a:xfrm>
            <a:off x="982639" y="1505623"/>
            <a:ext cx="9037659"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22181EE-5E2F-4869-8679-D889D89DDE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4540" y="3087756"/>
            <a:ext cx="4672977" cy="3185483"/>
          </a:xfrm>
          <a:prstGeom prst="rect">
            <a:avLst/>
          </a:prstGeom>
        </p:spPr>
      </p:pic>
      <p:pic>
        <p:nvPicPr>
          <p:cNvPr id="8" name="Content Placeholder 5">
            <a:extLst>
              <a:ext uri="{FF2B5EF4-FFF2-40B4-BE49-F238E27FC236}">
                <a16:creationId xmlns:a16="http://schemas.microsoft.com/office/drawing/2014/main" id="{5982E0D0-4E81-466C-865F-AD7979FB70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0542" y="3260725"/>
            <a:ext cx="4696918" cy="3048000"/>
          </a:xfrm>
          <a:prstGeom prst="rect">
            <a:avLst/>
          </a:prstGeom>
        </p:spPr>
      </p:pic>
    </p:spTree>
    <p:extLst>
      <p:ext uri="{BB962C8B-B14F-4D97-AF65-F5344CB8AC3E}">
        <p14:creationId xmlns:p14="http://schemas.microsoft.com/office/powerpoint/2010/main" val="28969623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1652</Words>
  <Application>Microsoft Office PowerPoint</Application>
  <PresentationFormat>Widescreen</PresentationFormat>
  <Paragraphs>153</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Courier New</vt:lpstr>
      <vt:lpstr>NimbusRomNo9L-Regu</vt:lpstr>
      <vt:lpstr>Office Theme</vt:lpstr>
      <vt:lpstr> Producer’s Supply</vt:lpstr>
      <vt:lpstr>Roadmap: from inputs to supply</vt:lpstr>
      <vt:lpstr>Time frame matters</vt:lpstr>
      <vt:lpstr>Objective of producers</vt:lpstr>
      <vt:lpstr>Recall from Lesson 4: relating inputs to costs</vt:lpstr>
      <vt:lpstr>Average variable cost (AVC)</vt:lpstr>
      <vt:lpstr>        Average variable cost (AVC) - Chart</vt:lpstr>
      <vt:lpstr>Marginal cost</vt:lpstr>
      <vt:lpstr>More on marginal cost</vt:lpstr>
      <vt:lpstr>Inputs  Cost  Supply </vt:lpstr>
      <vt:lpstr>Deriving the supply curve</vt:lpstr>
      <vt:lpstr>Explaining the graph on slide 11</vt:lpstr>
      <vt:lpstr>Composition of the supply curve</vt:lpstr>
      <vt:lpstr>A few words about behaviour of average costs</vt:lpstr>
      <vt:lpstr>Fixed Cost Spreading</vt:lpstr>
      <vt:lpstr>Review: from inputs to supply</vt:lpstr>
      <vt:lpstr>We have derived the supply curve</vt:lpstr>
      <vt:lpstr>Intuition for supply curve</vt:lpstr>
      <vt:lpstr>Minimum willingness to accept</vt:lpstr>
      <vt:lpstr>Change in quantity supplied vs. supply</vt:lpstr>
      <vt:lpstr>Factors affecting supply</vt:lpstr>
      <vt:lpstr>Learning Outcomes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Producer’s Supply</dc:title>
  <dc:creator>Yev Khovrenkov</dc:creator>
  <cp:lastModifiedBy>Iryna Khovrenkov</cp:lastModifiedBy>
  <cp:revision>12</cp:revision>
  <cp:lastPrinted>2020-10-06T16:26:52Z</cp:lastPrinted>
  <dcterms:created xsi:type="dcterms:W3CDTF">2020-10-01T20:21:41Z</dcterms:created>
  <dcterms:modified xsi:type="dcterms:W3CDTF">2021-05-03T18:05:31Z</dcterms:modified>
</cp:coreProperties>
</file>