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99" r:id="rId2"/>
    <p:sldId id="600" r:id="rId3"/>
    <p:sldId id="601" r:id="rId4"/>
    <p:sldId id="597" r:id="rId5"/>
    <p:sldId id="602" r:id="rId6"/>
    <p:sldId id="588" r:id="rId7"/>
    <p:sldId id="589" r:id="rId8"/>
    <p:sldId id="5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239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707F-4A00-419F-85AC-1BF2C682E13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3BEF6-45EE-4578-A1A9-04BB775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16DA5-74AE-4293-8926-4C78F2371B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16DA5-74AE-4293-8926-4C78F2371B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graph is adopted from Figure 8.5: Long-run and Short-run average costs in Principles of Microeconomics (2017 edition) by Douglas Curtis and Ian Irvine.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16DA5-74AE-4293-8926-4C78F2371B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16DA5-74AE-4293-8926-4C78F2371B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16DA5-74AE-4293-8926-4C78F2371B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0DAD-F248-4C76-912B-F7E173A0E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83380-F8B5-4493-A12A-4E0839D1B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57F38-7D76-47A0-8C5E-53A2D17E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3869-2BF6-400A-A9CB-F31DB541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E0B9-6AAE-4038-88E6-EBAF593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9015-7E0F-4BC3-B033-D39CC973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18F2D-F75F-484A-8672-A606BF59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6B20-263C-4366-BB7E-C7F82A60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DC36C-64C2-49B1-A393-606FBD50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7EAC2-D22F-4215-9A10-C47D7E6F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616BB-FC6E-4CCA-A7CE-04A928FD3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29B1E-4985-4F9F-86B5-EAE789833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3B44-753B-4574-88D3-94A7619C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F21F-2C1E-48E9-865C-3755DA72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C2C21-23C1-4BE5-A259-46027288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855E-6BF9-4504-AEB2-D0CA11A0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36CD-1F97-4CFB-9840-4DAB1FB2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637D-BB1A-4015-A678-FAEA3280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60720-F2CC-4C90-A460-DA262071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70AE-6D58-4ED3-A5EA-577E24FF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AF5A-3543-47B0-9689-52C7A470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5D1D-EB6B-4453-8143-4486EECF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2EDD-E3EE-4A49-8A4A-4FA50836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D797-984D-494B-A0E1-EF9D02EC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4777-6549-4165-8761-02C10728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A267-B5F1-41C1-BB13-C997F71D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26D8-55A0-42F6-A91A-9886157C4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28C61-BBB4-443F-906F-B3430003E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B771-6E79-48CB-88D5-9CDBDC69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43C7B-C615-4717-B36D-B9692A0A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AFC4D-EC04-4111-9BC5-523BC457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6248-D1C3-409C-B075-2CFE7013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4BE6E-3318-4E1E-9EF9-9380A8BC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3CB2D-7375-467B-B543-F34A6D7D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AB950-30F5-4F90-9FD3-DB8A8A860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A86EF-BF8F-439C-8969-0859F3F89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980C5-9682-4229-90F5-5C903DCF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0BC13-81FE-4DCC-83DD-1CF43EC3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6BAC4-02D3-47D4-8B1D-480AF9DE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4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8A6B-4CA5-4FF7-A11D-33913F4D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7DEF5-38BE-46A9-904B-A47F2661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6FCE8-0C5F-469A-9D0B-CEB263EE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DA9BA-6C1B-4BF4-8983-2BF64372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6B6F8-6B89-45F7-8B89-75222067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120FE-383E-4167-AC0C-7BEBA3F0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3C7E-9394-4FE8-B70E-2070B30F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C27C-F0BF-4F75-990A-5968F1BD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59EF-1E35-4D6C-A834-BDB7953F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51F9-4C75-4C52-AFF0-19D1FD65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1A044-0870-4550-AC21-1007399C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7D257-A342-4D8E-97EC-F6CA1F44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2B3B0-C0D4-4889-B920-58C14A91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637F-744F-4615-BC90-D05ED3B3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52340-3A84-43FF-92F2-4149066DA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C4B98-36A6-42AE-99C0-DC7442379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E9FC7-C5AC-426C-A7EA-F5C455E0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6C9A6-1D43-4BFB-9E70-4CEA25B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A28C-3097-4FE2-AE42-13FC98B7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04C4D-AD8A-4C2A-8E9F-E0A7D5C3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B694-3379-4B3D-8BC7-CC976C98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9979-3227-4360-8647-792196C13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2B59-E3D3-4C21-B4AF-51D150EA2C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C8C9-D63B-45DF-8E1D-23313410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1B8E-435E-4CA9-8078-40B11EA95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2E28-7875-4DD2-8492-CB9370D8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7231-D73C-FD4B-B437-86B6302E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EA05-DC6B-044D-9B02-CBAD8AFF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F72B-55C6-4945-A435-E5FB0F52E98B}"/>
              </a:ext>
            </a:extLst>
          </p:cNvPr>
          <p:cNvSpPr/>
          <p:nvPr/>
        </p:nvSpPr>
        <p:spPr>
          <a:xfrm>
            <a:off x="952499" y="1439362"/>
            <a:ext cx="1015282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ED55B-0310-4BA3-8867-CEB056231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12" y="1825625"/>
            <a:ext cx="7455576" cy="41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7231-D73C-FD4B-B437-86B6302E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Economies of Scale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EA05-DC6B-044D-9B02-CBAD8AFF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What are economies of scale?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Time is of importance:</a:t>
            </a:r>
          </a:p>
          <a:p>
            <a:pPr lvl="1"/>
            <a:r>
              <a:rPr lang="en-CA" sz="2000" i="1" dirty="0"/>
              <a:t>Short run</a:t>
            </a:r>
            <a:r>
              <a:rPr lang="en-CA" sz="2000" dirty="0"/>
              <a:t>: a period during which at least one factor of production is fixed. If capital is fixed, then more output is produced by using additional labour.</a:t>
            </a:r>
          </a:p>
          <a:p>
            <a:pPr lvl="1"/>
            <a:r>
              <a:rPr lang="en-CA" sz="2000" i="1" dirty="0"/>
              <a:t>Long run</a:t>
            </a:r>
            <a:r>
              <a:rPr lang="en-CA" sz="2000" dirty="0"/>
              <a:t>: a period of time that is sufficient to enable all factors of production to be adjusted.</a:t>
            </a:r>
            <a:r>
              <a:rPr lang="en-US" sz="2000" dirty="0"/>
              <a:t> A producer can hire more </a:t>
            </a:r>
            <a:r>
              <a:rPr lang="en-US" sz="2000" dirty="0" err="1"/>
              <a:t>labour</a:t>
            </a:r>
            <a:r>
              <a:rPr lang="en-US" sz="2000" dirty="0"/>
              <a:t> immediately, if necessary, by taking on new workers or getting existing workers to work longer hours. </a:t>
            </a:r>
          </a:p>
          <a:p>
            <a:r>
              <a:rPr lang="en-US" sz="2000" dirty="0"/>
              <a:t>Economies of scale exist in the long run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F72B-55C6-4945-A435-E5FB0F52E98B}"/>
              </a:ext>
            </a:extLst>
          </p:cNvPr>
          <p:cNvSpPr/>
          <p:nvPr/>
        </p:nvSpPr>
        <p:spPr>
          <a:xfrm>
            <a:off x="952499" y="1439362"/>
            <a:ext cx="1015282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363FF-30ED-4FE6-94C5-5BE29F22D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99" y="1690688"/>
            <a:ext cx="2055357" cy="1914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FB7FC-468F-4238-8AFB-880246B5169A}"/>
              </a:ext>
            </a:extLst>
          </p:cNvPr>
          <p:cNvSpPr txBox="1"/>
          <p:nvPr/>
        </p:nvSpPr>
        <p:spPr>
          <a:xfrm>
            <a:off x="1384852" y="2258677"/>
            <a:ext cx="627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b="1" dirty="0"/>
              <a:t>Economies of scale </a:t>
            </a:r>
            <a:r>
              <a:rPr lang="en-CA" sz="2000" dirty="0"/>
              <a:t>is a phenomenon that describes the </a:t>
            </a:r>
            <a:r>
              <a:rPr lang="en-CA" sz="2000" dirty="0" err="1"/>
              <a:t>descrease</a:t>
            </a:r>
            <a:r>
              <a:rPr lang="en-CA" sz="2000" dirty="0"/>
              <a:t> in production costs with a rise in the size or scale of operation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618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7231-D73C-FD4B-B437-86B6302E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Scale: illustration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D4444E-621A-4E14-A066-D66DFFAF0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3034" y="1439362"/>
            <a:ext cx="6574012" cy="496009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07F72B-55C6-4945-A435-E5FB0F52E98B}"/>
              </a:ext>
            </a:extLst>
          </p:cNvPr>
          <p:cNvSpPr/>
          <p:nvPr/>
        </p:nvSpPr>
        <p:spPr>
          <a:xfrm>
            <a:off x="952499" y="1439362"/>
            <a:ext cx="1015282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7231-D73C-FD4B-B437-86B6302E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3470" cy="1325563"/>
          </a:xfrm>
        </p:spPr>
        <p:txBody>
          <a:bodyPr>
            <a:normAutofit/>
          </a:bodyPr>
          <a:lstStyle/>
          <a:p>
            <a:r>
              <a:rPr lang="en-CA" sz="4000" dirty="0"/>
              <a:t>Economies of scale: why they exist?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EA05-DC6B-044D-9B02-CBAD8AFF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When long-run average total costs decline with output increase, the firm is experiencing economies of scale.</a:t>
            </a:r>
          </a:p>
          <a:p>
            <a:r>
              <a:rPr lang="en-CA" sz="2400" dirty="0"/>
              <a:t>Why do economies of scale arise?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Increased specialization – as larger scale of operation means that individual workers can do more specialized tasks, becoming more skilled/efficient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F72B-55C6-4945-A435-E5FB0F52E98B}"/>
              </a:ext>
            </a:extLst>
          </p:cNvPr>
          <p:cNvSpPr/>
          <p:nvPr/>
        </p:nvSpPr>
        <p:spPr>
          <a:xfrm flipV="1">
            <a:off x="965750" y="1420147"/>
            <a:ext cx="1038804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6D9F7787-B49C-4FD3-A269-ABACD1592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35" y="3712005"/>
            <a:ext cx="2599895" cy="2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0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7231-D73C-FD4B-B437-86B6302E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3470" cy="1325563"/>
          </a:xfrm>
        </p:spPr>
        <p:txBody>
          <a:bodyPr>
            <a:normAutofit/>
          </a:bodyPr>
          <a:lstStyle/>
          <a:p>
            <a:r>
              <a:rPr lang="en-CA" sz="4000" dirty="0"/>
              <a:t>Economies of scale: summary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EA05-DC6B-044D-9B02-CBAD8AFF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Refer to the YouTube video on UR courses for a brief overview of various economies of scale</a:t>
            </a:r>
          </a:p>
          <a:p>
            <a:r>
              <a:rPr lang="en-CA" sz="2400" dirty="0"/>
              <a:t>What types of economies of scale are there?</a:t>
            </a:r>
          </a:p>
          <a:p>
            <a:endParaRPr lang="en-CA" sz="2400" dirty="0"/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F72B-55C6-4945-A435-E5FB0F52E98B}"/>
              </a:ext>
            </a:extLst>
          </p:cNvPr>
          <p:cNvSpPr/>
          <p:nvPr/>
        </p:nvSpPr>
        <p:spPr>
          <a:xfrm flipV="1">
            <a:off x="965750" y="1420147"/>
            <a:ext cx="1038804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C1988-2A8E-284D-BDB2-3F8CA9F7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dirty="0"/>
              <a:t>Diseconomies of scale: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4F1A-6644-A646-9DA1-BFB3D4AA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652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many production environments, beyond some large scale of operation, it becomes increasingly difficult to reap further cost reductions from specialization, organizational economies, or marketing economies. </a:t>
            </a:r>
          </a:p>
          <a:p>
            <a:r>
              <a:rPr lang="en-US" sz="2000" dirty="0"/>
              <a:t>At this point, scale economies are effectively exhausted, and larger plant sizes no loner give rise to lower (short-run) ATC curves. </a:t>
            </a:r>
          </a:p>
          <a:p>
            <a:r>
              <a:rPr lang="en-US" sz="2000" dirty="0"/>
              <a:t>When we continue to expand, we may almost exhaust the possibilities of further scale advantages.</a:t>
            </a:r>
          </a:p>
          <a:p>
            <a:r>
              <a:rPr lang="en-US" sz="2000" dirty="0"/>
              <a:t>If we increase the scale of a firm to extremely high output levels, we are actually encountering </a:t>
            </a:r>
            <a:r>
              <a:rPr lang="en-US" sz="2000" b="1" dirty="0"/>
              <a:t>diseconomies of scale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Diseconomies of scale imply that unit costs increase as a result of the firm’s becoming too large. 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4EBC3F-25C3-ED4C-9C09-5C185261E858}"/>
              </a:ext>
            </a:extLst>
          </p:cNvPr>
          <p:cNvSpPr/>
          <p:nvPr/>
        </p:nvSpPr>
        <p:spPr>
          <a:xfrm>
            <a:off x="1007165" y="1497497"/>
            <a:ext cx="9013133" cy="53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AF38FC-F553-4BE9-9F92-7A6E2B191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50" y="2865022"/>
            <a:ext cx="3245243" cy="24339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1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1FB-2C57-0344-B316-0453740A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diseconomies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E9B9-AF40-A14F-895A-C9D889AC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64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a firm becomes too large: </a:t>
            </a:r>
          </a:p>
          <a:p>
            <a:r>
              <a:rPr lang="en-US" sz="2400" dirty="0"/>
              <a:t>Co-ordination difficulties can set in at very high output levels</a:t>
            </a:r>
          </a:p>
          <a:p>
            <a:r>
              <a:rPr lang="en-US" sz="2400" dirty="0"/>
              <a:t>Quality-control monitoring costs rise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Are these challenges pertinent to government production? Can governments experience diseconomies of scale?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4855-C05D-584A-A610-A0F4777CFF05}"/>
              </a:ext>
            </a:extLst>
          </p:cNvPr>
          <p:cNvSpPr/>
          <p:nvPr/>
        </p:nvSpPr>
        <p:spPr>
          <a:xfrm>
            <a:off x="838201" y="1505623"/>
            <a:ext cx="91820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07BC65A8-51C0-4AF9-9F07-4C0BB5E8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72" y="39316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2AB4-2BED-A843-8278-98E2B3C7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7888-4DD8-1D41-B371-543933D1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Economies of scale: definition, meaning, importance</a:t>
            </a:r>
          </a:p>
          <a:p>
            <a:r>
              <a:rPr lang="en-CA" dirty="0"/>
              <a:t>Diseconomies of scale: definition and reasons why diseconomies exist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B8DCF-022B-2246-A481-77A55AFC8F7F}"/>
              </a:ext>
            </a:extLst>
          </p:cNvPr>
          <p:cNvSpPr/>
          <p:nvPr/>
        </p:nvSpPr>
        <p:spPr>
          <a:xfrm>
            <a:off x="838201" y="1484027"/>
            <a:ext cx="9182098" cy="67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7BB51-1D78-F04E-A615-01CE466F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76" y="3291949"/>
            <a:ext cx="4038600" cy="23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430</Words>
  <Application>Microsoft Office PowerPoint</Application>
  <PresentationFormat>Widescreen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Economies of Scale</vt:lpstr>
      <vt:lpstr>Economies of Scale</vt:lpstr>
      <vt:lpstr>Economies of Scale: illustration</vt:lpstr>
      <vt:lpstr>Economies of scale: why they exist?</vt:lpstr>
      <vt:lpstr>Economies of scale: summary</vt:lpstr>
      <vt:lpstr>Diseconomies of scale: definition</vt:lpstr>
      <vt:lpstr>Reasons for diseconomies of scale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 Frame</dc:title>
  <dc:creator>Yev Khovrenkov</dc:creator>
  <cp:lastModifiedBy>Yev Khovrenkov</cp:lastModifiedBy>
  <cp:revision>19</cp:revision>
  <dcterms:created xsi:type="dcterms:W3CDTF">2020-09-30T21:36:59Z</dcterms:created>
  <dcterms:modified xsi:type="dcterms:W3CDTF">2020-10-13T17:54:32Z</dcterms:modified>
</cp:coreProperties>
</file>