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588" r:id="rId2"/>
    <p:sldId id="559" r:id="rId3"/>
    <p:sldId id="562" r:id="rId4"/>
    <p:sldId id="563" r:id="rId5"/>
    <p:sldId id="564" r:id="rId6"/>
    <p:sldId id="565" r:id="rId7"/>
    <p:sldId id="569" r:id="rId8"/>
    <p:sldId id="584" r:id="rId9"/>
    <p:sldId id="591" r:id="rId10"/>
    <p:sldId id="590" r:id="rId11"/>
    <p:sldId id="592" r:id="rId12"/>
    <p:sldId id="58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8683" autoAdjust="0"/>
  </p:normalViewPr>
  <p:slideViewPr>
    <p:cSldViewPr snapToGrid="0">
      <p:cViewPr varScale="1">
        <p:scale>
          <a:sx n="64" d="100"/>
          <a:sy n="64" d="100"/>
        </p:scale>
        <p:origin x="97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61707F-4A00-419F-85AC-1BF2C682E13A}" type="datetimeFigureOut">
              <a:rPr lang="en-US" smtClean="0"/>
              <a:t>10/8/2020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B3BEF6-45EE-4578-A1A9-04BB7751CA39}" type="slidenum">
              <a:rPr lang="en-US" smtClean="0"/>
              <a:t>‹#›</a:t>
            </a:fld>
            <a:endParaRPr lang="en-US"/>
          </a:p>
        </p:txBody>
      </p:sp>
    </p:spTree>
    <p:extLst>
      <p:ext uri="{BB962C8B-B14F-4D97-AF65-F5344CB8AC3E}">
        <p14:creationId xmlns:p14="http://schemas.microsoft.com/office/powerpoint/2010/main" val="153913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dirty="0"/>
              <a:t>This graph is adopted from Figure 3.2: Supply, demand and equilibrium (pg. 49) in Principles of Microeconomics (2017 edition) by Douglas Curtis and Ian Irvine.</a:t>
            </a:r>
            <a:endParaRPr lang="en-US" sz="1400" dirty="0"/>
          </a:p>
          <a:p>
            <a:pPr marL="0" indent="0">
              <a:buNone/>
            </a:pPr>
            <a:r>
              <a:rPr lang="en-US" sz="1400" dirty="0"/>
              <a:t>To summarize: </a:t>
            </a:r>
          </a:p>
          <a:p>
            <a:r>
              <a:rPr lang="en-US" sz="1200" dirty="0"/>
              <a:t>Above the equilibrium price, excess supply puts downward pressure on price. </a:t>
            </a:r>
          </a:p>
          <a:p>
            <a:r>
              <a:rPr lang="en-US" sz="1200" dirty="0"/>
              <a:t>Below the equilibrium price, excess demand puts upward pressure on price. </a:t>
            </a:r>
          </a:p>
          <a:p>
            <a:r>
              <a:rPr lang="en-US" sz="1200" dirty="0"/>
              <a:t>Buyers and sellers have information on the various elements that make up the marketplace.</a:t>
            </a:r>
          </a:p>
          <a:p>
            <a:endParaRPr lang="en-US" sz="1200" dirty="0"/>
          </a:p>
          <a:p>
            <a:pPr marL="0" indent="0">
              <a:buNone/>
            </a:pPr>
            <a:r>
              <a:rPr lang="en-US" sz="1400" dirty="0"/>
              <a:t>The intersection of the demand and supply curve at point E0 is the equilibrium price for this market ($4).</a:t>
            </a:r>
          </a:p>
          <a:p>
            <a:r>
              <a:rPr lang="en-US" sz="1200" dirty="0"/>
              <a:t>At any point below this (price below $4) , the horizontal distance between the supply and demand curve represents excess demand, because demand exceeds supply. </a:t>
            </a:r>
          </a:p>
          <a:p>
            <a:r>
              <a:rPr lang="en-US" sz="1200" dirty="0"/>
              <a:t>At any price above $4, there is an excess supply measured by the horizontal distance between the two curves. </a:t>
            </a:r>
          </a:p>
          <a:p>
            <a:endParaRPr lang="en-US" sz="1200" dirty="0"/>
          </a:p>
          <a:p>
            <a:pPr marL="0" indent="0">
              <a:buNone/>
            </a:pPr>
            <a:r>
              <a:rPr lang="en-US" sz="1400" dirty="0"/>
              <a:t>Market forces tend to eliminate excess demand and excess supply, as we have previously learned. </a:t>
            </a:r>
          </a:p>
          <a:p>
            <a:endParaRPr lang="en-US" sz="1200" dirty="0"/>
          </a:p>
          <a:p>
            <a:pPr marL="0" indent="0">
              <a:buNone/>
            </a:pPr>
            <a:endParaRPr lang="en-US" sz="800" dirty="0"/>
          </a:p>
          <a:p>
            <a:endParaRPr lang="en-US" dirty="0"/>
          </a:p>
        </p:txBody>
      </p:sp>
      <p:sp>
        <p:nvSpPr>
          <p:cNvPr id="4" name="Slide Number Placeholder 3"/>
          <p:cNvSpPr>
            <a:spLocks noGrp="1"/>
          </p:cNvSpPr>
          <p:nvPr>
            <p:ph type="sldNum" sz="quarter" idx="5"/>
          </p:nvPr>
        </p:nvSpPr>
        <p:spPr/>
        <p:txBody>
          <a:bodyPr/>
          <a:lstStyle/>
          <a:p>
            <a:fld id="{5FB3BEF6-45EE-4578-A1A9-04BB7751CA39}" type="slidenum">
              <a:rPr lang="en-US" smtClean="0"/>
              <a:t>7</a:t>
            </a:fld>
            <a:endParaRPr lang="en-US"/>
          </a:p>
        </p:txBody>
      </p:sp>
    </p:spTree>
    <p:extLst>
      <p:ext uri="{BB962C8B-B14F-4D97-AF65-F5344CB8AC3E}">
        <p14:creationId xmlns:p14="http://schemas.microsoft.com/office/powerpoint/2010/main" val="2308817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t>This is Figure 3.5: A model of the housing market with shifts in demand and supply (pg. 57) in Principles of Microeconomics (2017 edition) by Douglas Curtis and Ian Irvine.</a:t>
            </a:r>
            <a:endParaRPr lang="en-US" sz="1200" dirty="0"/>
          </a:p>
          <a:p>
            <a:endParaRPr lang="en-US" dirty="0"/>
          </a:p>
        </p:txBody>
      </p:sp>
      <p:sp>
        <p:nvSpPr>
          <p:cNvPr id="4" name="Slide Number Placeholder 3"/>
          <p:cNvSpPr>
            <a:spLocks noGrp="1"/>
          </p:cNvSpPr>
          <p:nvPr>
            <p:ph type="sldNum" sz="quarter" idx="5"/>
          </p:nvPr>
        </p:nvSpPr>
        <p:spPr/>
        <p:txBody>
          <a:bodyPr/>
          <a:lstStyle/>
          <a:p>
            <a:fld id="{5FB3BEF6-45EE-4578-A1A9-04BB7751CA39}" type="slidenum">
              <a:rPr lang="en-US" smtClean="0"/>
              <a:t>9</a:t>
            </a:fld>
            <a:endParaRPr lang="en-US"/>
          </a:p>
        </p:txBody>
      </p:sp>
    </p:spTree>
    <p:extLst>
      <p:ext uri="{BB962C8B-B14F-4D97-AF65-F5344CB8AC3E}">
        <p14:creationId xmlns:p14="http://schemas.microsoft.com/office/powerpoint/2010/main" val="2517986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80DAD-F248-4C76-912B-F7E173A0ED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583380-F8B5-4493-A12A-4E0839D1B0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7957F38-7D76-47A0-8C5E-53A2D17E3B75}"/>
              </a:ext>
            </a:extLst>
          </p:cNvPr>
          <p:cNvSpPr>
            <a:spLocks noGrp="1"/>
          </p:cNvSpPr>
          <p:nvPr>
            <p:ph type="dt" sz="half" idx="10"/>
          </p:nvPr>
        </p:nvSpPr>
        <p:spPr/>
        <p:txBody>
          <a:bodyPr/>
          <a:lstStyle/>
          <a:p>
            <a:fld id="{3D872B59-E3D3-4C21-B4AF-51D150EA2C65}" type="datetimeFigureOut">
              <a:rPr lang="en-US" smtClean="0"/>
              <a:t>10/8/2020</a:t>
            </a:fld>
            <a:endParaRPr lang="en-US"/>
          </a:p>
        </p:txBody>
      </p:sp>
      <p:sp>
        <p:nvSpPr>
          <p:cNvPr id="5" name="Footer Placeholder 4">
            <a:extLst>
              <a:ext uri="{FF2B5EF4-FFF2-40B4-BE49-F238E27FC236}">
                <a16:creationId xmlns:a16="http://schemas.microsoft.com/office/drawing/2014/main" id="{9CA73869-2BF6-400A-A9CB-F31DB541D8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5DE0B9-6AAE-4038-88E6-EBAF5936778B}"/>
              </a:ext>
            </a:extLst>
          </p:cNvPr>
          <p:cNvSpPr>
            <a:spLocks noGrp="1"/>
          </p:cNvSpPr>
          <p:nvPr>
            <p:ph type="sldNum" sz="quarter" idx="12"/>
          </p:nvPr>
        </p:nvSpPr>
        <p:spPr/>
        <p:txBody>
          <a:bodyPr/>
          <a:lstStyle/>
          <a:p>
            <a:fld id="{0A1B2E28-7875-4DD2-8492-CB9370D82ADC}" type="slidenum">
              <a:rPr lang="en-US" smtClean="0"/>
              <a:t>‹#›</a:t>
            </a:fld>
            <a:endParaRPr lang="en-US"/>
          </a:p>
        </p:txBody>
      </p:sp>
    </p:spTree>
    <p:extLst>
      <p:ext uri="{BB962C8B-B14F-4D97-AF65-F5344CB8AC3E}">
        <p14:creationId xmlns:p14="http://schemas.microsoft.com/office/powerpoint/2010/main" val="2253196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29015-7E0F-4BC3-B033-D39CC97356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518F2D-F75F-484A-8672-A606BF5963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3B6B20-263C-4366-BB7E-C7F82A602E6E}"/>
              </a:ext>
            </a:extLst>
          </p:cNvPr>
          <p:cNvSpPr>
            <a:spLocks noGrp="1"/>
          </p:cNvSpPr>
          <p:nvPr>
            <p:ph type="dt" sz="half" idx="10"/>
          </p:nvPr>
        </p:nvSpPr>
        <p:spPr/>
        <p:txBody>
          <a:bodyPr/>
          <a:lstStyle/>
          <a:p>
            <a:fld id="{3D872B59-E3D3-4C21-B4AF-51D150EA2C65}" type="datetimeFigureOut">
              <a:rPr lang="en-US" smtClean="0"/>
              <a:t>10/8/2020</a:t>
            </a:fld>
            <a:endParaRPr lang="en-US"/>
          </a:p>
        </p:txBody>
      </p:sp>
      <p:sp>
        <p:nvSpPr>
          <p:cNvPr id="5" name="Footer Placeholder 4">
            <a:extLst>
              <a:ext uri="{FF2B5EF4-FFF2-40B4-BE49-F238E27FC236}">
                <a16:creationId xmlns:a16="http://schemas.microsoft.com/office/drawing/2014/main" id="{1B4DC36C-64C2-49B1-A393-606FBD50BE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47EAC2-D22F-4215-9A10-C47D7E6F91ED}"/>
              </a:ext>
            </a:extLst>
          </p:cNvPr>
          <p:cNvSpPr>
            <a:spLocks noGrp="1"/>
          </p:cNvSpPr>
          <p:nvPr>
            <p:ph type="sldNum" sz="quarter" idx="12"/>
          </p:nvPr>
        </p:nvSpPr>
        <p:spPr/>
        <p:txBody>
          <a:bodyPr/>
          <a:lstStyle/>
          <a:p>
            <a:fld id="{0A1B2E28-7875-4DD2-8492-CB9370D82ADC}" type="slidenum">
              <a:rPr lang="en-US" smtClean="0"/>
              <a:t>‹#›</a:t>
            </a:fld>
            <a:endParaRPr lang="en-US"/>
          </a:p>
        </p:txBody>
      </p:sp>
    </p:spTree>
    <p:extLst>
      <p:ext uri="{BB962C8B-B14F-4D97-AF65-F5344CB8AC3E}">
        <p14:creationId xmlns:p14="http://schemas.microsoft.com/office/powerpoint/2010/main" val="3982288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6616BB-FC6E-4CCA-A7CE-04A928FD38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4129B1E-4985-4F9F-86B5-EAE789833B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4D3B44-753B-4574-88D3-94A7619CAC36}"/>
              </a:ext>
            </a:extLst>
          </p:cNvPr>
          <p:cNvSpPr>
            <a:spLocks noGrp="1"/>
          </p:cNvSpPr>
          <p:nvPr>
            <p:ph type="dt" sz="half" idx="10"/>
          </p:nvPr>
        </p:nvSpPr>
        <p:spPr/>
        <p:txBody>
          <a:bodyPr/>
          <a:lstStyle/>
          <a:p>
            <a:fld id="{3D872B59-E3D3-4C21-B4AF-51D150EA2C65}" type="datetimeFigureOut">
              <a:rPr lang="en-US" smtClean="0"/>
              <a:t>10/8/2020</a:t>
            </a:fld>
            <a:endParaRPr lang="en-US"/>
          </a:p>
        </p:txBody>
      </p:sp>
      <p:sp>
        <p:nvSpPr>
          <p:cNvPr id="5" name="Footer Placeholder 4">
            <a:extLst>
              <a:ext uri="{FF2B5EF4-FFF2-40B4-BE49-F238E27FC236}">
                <a16:creationId xmlns:a16="http://schemas.microsoft.com/office/drawing/2014/main" id="{295FF21F-2C1E-48E9-865C-3755DA72C7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6C2C21-23C1-4BE5-A259-460272880032}"/>
              </a:ext>
            </a:extLst>
          </p:cNvPr>
          <p:cNvSpPr>
            <a:spLocks noGrp="1"/>
          </p:cNvSpPr>
          <p:nvPr>
            <p:ph type="sldNum" sz="quarter" idx="12"/>
          </p:nvPr>
        </p:nvSpPr>
        <p:spPr/>
        <p:txBody>
          <a:bodyPr/>
          <a:lstStyle/>
          <a:p>
            <a:fld id="{0A1B2E28-7875-4DD2-8492-CB9370D82ADC}" type="slidenum">
              <a:rPr lang="en-US" smtClean="0"/>
              <a:t>‹#›</a:t>
            </a:fld>
            <a:endParaRPr lang="en-US"/>
          </a:p>
        </p:txBody>
      </p:sp>
    </p:spTree>
    <p:extLst>
      <p:ext uri="{BB962C8B-B14F-4D97-AF65-F5344CB8AC3E}">
        <p14:creationId xmlns:p14="http://schemas.microsoft.com/office/powerpoint/2010/main" val="4171724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6855E-6BF9-4504-AEB2-D0CA11A08E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5E36CD-1F97-4CFB-9840-4DAB1FB218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30637D-BB1A-4015-A678-FAEA32801170}"/>
              </a:ext>
            </a:extLst>
          </p:cNvPr>
          <p:cNvSpPr>
            <a:spLocks noGrp="1"/>
          </p:cNvSpPr>
          <p:nvPr>
            <p:ph type="dt" sz="half" idx="10"/>
          </p:nvPr>
        </p:nvSpPr>
        <p:spPr/>
        <p:txBody>
          <a:bodyPr/>
          <a:lstStyle/>
          <a:p>
            <a:fld id="{3D872B59-E3D3-4C21-B4AF-51D150EA2C65}" type="datetimeFigureOut">
              <a:rPr lang="en-US" smtClean="0"/>
              <a:t>10/8/2020</a:t>
            </a:fld>
            <a:endParaRPr lang="en-US"/>
          </a:p>
        </p:txBody>
      </p:sp>
      <p:sp>
        <p:nvSpPr>
          <p:cNvPr id="5" name="Footer Placeholder 4">
            <a:extLst>
              <a:ext uri="{FF2B5EF4-FFF2-40B4-BE49-F238E27FC236}">
                <a16:creationId xmlns:a16="http://schemas.microsoft.com/office/drawing/2014/main" id="{02A60720-F2CC-4C90-A460-DA26207159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2170AE-6D58-4ED3-A5EA-577E24FF9464}"/>
              </a:ext>
            </a:extLst>
          </p:cNvPr>
          <p:cNvSpPr>
            <a:spLocks noGrp="1"/>
          </p:cNvSpPr>
          <p:nvPr>
            <p:ph type="sldNum" sz="quarter" idx="12"/>
          </p:nvPr>
        </p:nvSpPr>
        <p:spPr/>
        <p:txBody>
          <a:bodyPr/>
          <a:lstStyle/>
          <a:p>
            <a:fld id="{0A1B2E28-7875-4DD2-8492-CB9370D82ADC}" type="slidenum">
              <a:rPr lang="en-US" smtClean="0"/>
              <a:t>‹#›</a:t>
            </a:fld>
            <a:endParaRPr lang="en-US"/>
          </a:p>
        </p:txBody>
      </p:sp>
    </p:spTree>
    <p:extLst>
      <p:ext uri="{BB962C8B-B14F-4D97-AF65-F5344CB8AC3E}">
        <p14:creationId xmlns:p14="http://schemas.microsoft.com/office/powerpoint/2010/main" val="600795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4AF5A-3543-47B0-9689-52C7A47054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6D5D1D-EB6B-4453-8143-4486EECF2D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AF2EDD-E3EE-4A49-8A4A-4FA508366CD7}"/>
              </a:ext>
            </a:extLst>
          </p:cNvPr>
          <p:cNvSpPr>
            <a:spLocks noGrp="1"/>
          </p:cNvSpPr>
          <p:nvPr>
            <p:ph type="dt" sz="half" idx="10"/>
          </p:nvPr>
        </p:nvSpPr>
        <p:spPr/>
        <p:txBody>
          <a:bodyPr/>
          <a:lstStyle/>
          <a:p>
            <a:fld id="{3D872B59-E3D3-4C21-B4AF-51D150EA2C65}" type="datetimeFigureOut">
              <a:rPr lang="en-US" smtClean="0"/>
              <a:t>10/8/2020</a:t>
            </a:fld>
            <a:endParaRPr lang="en-US"/>
          </a:p>
        </p:txBody>
      </p:sp>
      <p:sp>
        <p:nvSpPr>
          <p:cNvPr id="5" name="Footer Placeholder 4">
            <a:extLst>
              <a:ext uri="{FF2B5EF4-FFF2-40B4-BE49-F238E27FC236}">
                <a16:creationId xmlns:a16="http://schemas.microsoft.com/office/drawing/2014/main" id="{ADCDD797-984D-494B-A0E1-EF9D02EC76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774777-6549-4165-8761-02C107287C90}"/>
              </a:ext>
            </a:extLst>
          </p:cNvPr>
          <p:cNvSpPr>
            <a:spLocks noGrp="1"/>
          </p:cNvSpPr>
          <p:nvPr>
            <p:ph type="sldNum" sz="quarter" idx="12"/>
          </p:nvPr>
        </p:nvSpPr>
        <p:spPr/>
        <p:txBody>
          <a:bodyPr/>
          <a:lstStyle/>
          <a:p>
            <a:fld id="{0A1B2E28-7875-4DD2-8492-CB9370D82ADC}" type="slidenum">
              <a:rPr lang="en-US" smtClean="0"/>
              <a:t>‹#›</a:t>
            </a:fld>
            <a:endParaRPr lang="en-US"/>
          </a:p>
        </p:txBody>
      </p:sp>
    </p:spTree>
    <p:extLst>
      <p:ext uri="{BB962C8B-B14F-4D97-AF65-F5344CB8AC3E}">
        <p14:creationId xmlns:p14="http://schemas.microsoft.com/office/powerpoint/2010/main" val="3181478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5A267-B5F1-41C1-BB13-C997F71D9C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2126D8-55A0-42F6-A91A-9886157C49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128C61-BBB4-443F-906F-B3430003E5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B60B771-6E79-48CB-88D5-9CDBDC6983C8}"/>
              </a:ext>
            </a:extLst>
          </p:cNvPr>
          <p:cNvSpPr>
            <a:spLocks noGrp="1"/>
          </p:cNvSpPr>
          <p:nvPr>
            <p:ph type="dt" sz="half" idx="10"/>
          </p:nvPr>
        </p:nvSpPr>
        <p:spPr/>
        <p:txBody>
          <a:bodyPr/>
          <a:lstStyle/>
          <a:p>
            <a:fld id="{3D872B59-E3D3-4C21-B4AF-51D150EA2C65}" type="datetimeFigureOut">
              <a:rPr lang="en-US" smtClean="0"/>
              <a:t>10/8/2020</a:t>
            </a:fld>
            <a:endParaRPr lang="en-US"/>
          </a:p>
        </p:txBody>
      </p:sp>
      <p:sp>
        <p:nvSpPr>
          <p:cNvPr id="6" name="Footer Placeholder 5">
            <a:extLst>
              <a:ext uri="{FF2B5EF4-FFF2-40B4-BE49-F238E27FC236}">
                <a16:creationId xmlns:a16="http://schemas.microsoft.com/office/drawing/2014/main" id="{27043C7B-C615-4717-B36D-B9692A0A61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0AFC4D-EC04-4111-9BC5-523BC4570961}"/>
              </a:ext>
            </a:extLst>
          </p:cNvPr>
          <p:cNvSpPr>
            <a:spLocks noGrp="1"/>
          </p:cNvSpPr>
          <p:nvPr>
            <p:ph type="sldNum" sz="quarter" idx="12"/>
          </p:nvPr>
        </p:nvSpPr>
        <p:spPr/>
        <p:txBody>
          <a:bodyPr/>
          <a:lstStyle/>
          <a:p>
            <a:fld id="{0A1B2E28-7875-4DD2-8492-CB9370D82ADC}" type="slidenum">
              <a:rPr lang="en-US" smtClean="0"/>
              <a:t>‹#›</a:t>
            </a:fld>
            <a:endParaRPr lang="en-US"/>
          </a:p>
        </p:txBody>
      </p:sp>
    </p:spTree>
    <p:extLst>
      <p:ext uri="{BB962C8B-B14F-4D97-AF65-F5344CB8AC3E}">
        <p14:creationId xmlns:p14="http://schemas.microsoft.com/office/powerpoint/2010/main" val="247922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86248-D1C3-409C-B075-2CFE7013EB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14BE6E-3318-4E1E-9EF9-9380A8BC19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E3CB2D-7375-467B-B543-F34A6D7D28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3AB950-30F5-4F90-9FD3-DB8A8A8605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FA86EF-BF8F-439C-8969-0859F3F89E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0980C5-9682-4229-90F5-5C903DCFC3A4}"/>
              </a:ext>
            </a:extLst>
          </p:cNvPr>
          <p:cNvSpPr>
            <a:spLocks noGrp="1"/>
          </p:cNvSpPr>
          <p:nvPr>
            <p:ph type="dt" sz="half" idx="10"/>
          </p:nvPr>
        </p:nvSpPr>
        <p:spPr/>
        <p:txBody>
          <a:bodyPr/>
          <a:lstStyle/>
          <a:p>
            <a:fld id="{3D872B59-E3D3-4C21-B4AF-51D150EA2C65}" type="datetimeFigureOut">
              <a:rPr lang="en-US" smtClean="0"/>
              <a:t>10/8/2020</a:t>
            </a:fld>
            <a:endParaRPr lang="en-US"/>
          </a:p>
        </p:txBody>
      </p:sp>
      <p:sp>
        <p:nvSpPr>
          <p:cNvPr id="8" name="Footer Placeholder 7">
            <a:extLst>
              <a:ext uri="{FF2B5EF4-FFF2-40B4-BE49-F238E27FC236}">
                <a16:creationId xmlns:a16="http://schemas.microsoft.com/office/drawing/2014/main" id="{B7A0BC13-81FE-4DCC-83DD-1CF43EC3BD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76BAC4-02D3-47D4-8B1D-480AF9DE8DDC}"/>
              </a:ext>
            </a:extLst>
          </p:cNvPr>
          <p:cNvSpPr>
            <a:spLocks noGrp="1"/>
          </p:cNvSpPr>
          <p:nvPr>
            <p:ph type="sldNum" sz="quarter" idx="12"/>
          </p:nvPr>
        </p:nvSpPr>
        <p:spPr/>
        <p:txBody>
          <a:bodyPr/>
          <a:lstStyle/>
          <a:p>
            <a:fld id="{0A1B2E28-7875-4DD2-8492-CB9370D82ADC}" type="slidenum">
              <a:rPr lang="en-US" smtClean="0"/>
              <a:t>‹#›</a:t>
            </a:fld>
            <a:endParaRPr lang="en-US"/>
          </a:p>
        </p:txBody>
      </p:sp>
    </p:spTree>
    <p:extLst>
      <p:ext uri="{BB962C8B-B14F-4D97-AF65-F5344CB8AC3E}">
        <p14:creationId xmlns:p14="http://schemas.microsoft.com/office/powerpoint/2010/main" val="4055441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E8A6B-4CA5-4FF7-A11D-33913F4DB3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877DEF5-38BE-46A9-904B-A47F2661A5B1}"/>
              </a:ext>
            </a:extLst>
          </p:cNvPr>
          <p:cNvSpPr>
            <a:spLocks noGrp="1"/>
          </p:cNvSpPr>
          <p:nvPr>
            <p:ph type="dt" sz="half" idx="10"/>
          </p:nvPr>
        </p:nvSpPr>
        <p:spPr/>
        <p:txBody>
          <a:bodyPr/>
          <a:lstStyle/>
          <a:p>
            <a:fld id="{3D872B59-E3D3-4C21-B4AF-51D150EA2C65}" type="datetimeFigureOut">
              <a:rPr lang="en-US" smtClean="0"/>
              <a:t>10/8/2020</a:t>
            </a:fld>
            <a:endParaRPr lang="en-US"/>
          </a:p>
        </p:txBody>
      </p:sp>
      <p:sp>
        <p:nvSpPr>
          <p:cNvPr id="4" name="Footer Placeholder 3">
            <a:extLst>
              <a:ext uri="{FF2B5EF4-FFF2-40B4-BE49-F238E27FC236}">
                <a16:creationId xmlns:a16="http://schemas.microsoft.com/office/drawing/2014/main" id="{B186FCE8-0C5F-469A-9D0B-CEB263EE4CA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8DA9BA-6C1B-4BF4-8983-2BF64372760A}"/>
              </a:ext>
            </a:extLst>
          </p:cNvPr>
          <p:cNvSpPr>
            <a:spLocks noGrp="1"/>
          </p:cNvSpPr>
          <p:nvPr>
            <p:ph type="sldNum" sz="quarter" idx="12"/>
          </p:nvPr>
        </p:nvSpPr>
        <p:spPr/>
        <p:txBody>
          <a:bodyPr/>
          <a:lstStyle/>
          <a:p>
            <a:fld id="{0A1B2E28-7875-4DD2-8492-CB9370D82ADC}" type="slidenum">
              <a:rPr lang="en-US" smtClean="0"/>
              <a:t>‹#›</a:t>
            </a:fld>
            <a:endParaRPr lang="en-US"/>
          </a:p>
        </p:txBody>
      </p:sp>
    </p:spTree>
    <p:extLst>
      <p:ext uri="{BB962C8B-B14F-4D97-AF65-F5344CB8AC3E}">
        <p14:creationId xmlns:p14="http://schemas.microsoft.com/office/powerpoint/2010/main" val="1310232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36B6F8-6B89-45F7-8B89-75222067447A}"/>
              </a:ext>
            </a:extLst>
          </p:cNvPr>
          <p:cNvSpPr>
            <a:spLocks noGrp="1"/>
          </p:cNvSpPr>
          <p:nvPr>
            <p:ph type="dt" sz="half" idx="10"/>
          </p:nvPr>
        </p:nvSpPr>
        <p:spPr/>
        <p:txBody>
          <a:bodyPr/>
          <a:lstStyle/>
          <a:p>
            <a:fld id="{3D872B59-E3D3-4C21-B4AF-51D150EA2C65}" type="datetimeFigureOut">
              <a:rPr lang="en-US" smtClean="0"/>
              <a:t>10/8/2020</a:t>
            </a:fld>
            <a:endParaRPr lang="en-US"/>
          </a:p>
        </p:txBody>
      </p:sp>
      <p:sp>
        <p:nvSpPr>
          <p:cNvPr id="3" name="Footer Placeholder 2">
            <a:extLst>
              <a:ext uri="{FF2B5EF4-FFF2-40B4-BE49-F238E27FC236}">
                <a16:creationId xmlns:a16="http://schemas.microsoft.com/office/drawing/2014/main" id="{70D120FE-383E-4167-AC0C-7BEBA3F0063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83B3C7E-9394-4FE8-B70E-2070B30FA599}"/>
              </a:ext>
            </a:extLst>
          </p:cNvPr>
          <p:cNvSpPr>
            <a:spLocks noGrp="1"/>
          </p:cNvSpPr>
          <p:nvPr>
            <p:ph type="sldNum" sz="quarter" idx="12"/>
          </p:nvPr>
        </p:nvSpPr>
        <p:spPr/>
        <p:txBody>
          <a:bodyPr/>
          <a:lstStyle/>
          <a:p>
            <a:fld id="{0A1B2E28-7875-4DD2-8492-CB9370D82ADC}" type="slidenum">
              <a:rPr lang="en-US" smtClean="0"/>
              <a:t>‹#›</a:t>
            </a:fld>
            <a:endParaRPr lang="en-US"/>
          </a:p>
        </p:txBody>
      </p:sp>
    </p:spTree>
    <p:extLst>
      <p:ext uri="{BB962C8B-B14F-4D97-AF65-F5344CB8AC3E}">
        <p14:creationId xmlns:p14="http://schemas.microsoft.com/office/powerpoint/2010/main" val="3831931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AC27C-F0BF-4F75-990A-5968F1BD0D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C0559EF-1E35-4D6C-A834-BDB7953FF0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3751F9-4C75-4C52-AFF0-19D1FD6580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41A044-0870-4550-AC21-1007399CD9FB}"/>
              </a:ext>
            </a:extLst>
          </p:cNvPr>
          <p:cNvSpPr>
            <a:spLocks noGrp="1"/>
          </p:cNvSpPr>
          <p:nvPr>
            <p:ph type="dt" sz="half" idx="10"/>
          </p:nvPr>
        </p:nvSpPr>
        <p:spPr/>
        <p:txBody>
          <a:bodyPr/>
          <a:lstStyle/>
          <a:p>
            <a:fld id="{3D872B59-E3D3-4C21-B4AF-51D150EA2C65}" type="datetimeFigureOut">
              <a:rPr lang="en-US" smtClean="0"/>
              <a:t>10/8/2020</a:t>
            </a:fld>
            <a:endParaRPr lang="en-US"/>
          </a:p>
        </p:txBody>
      </p:sp>
      <p:sp>
        <p:nvSpPr>
          <p:cNvPr id="6" name="Footer Placeholder 5">
            <a:extLst>
              <a:ext uri="{FF2B5EF4-FFF2-40B4-BE49-F238E27FC236}">
                <a16:creationId xmlns:a16="http://schemas.microsoft.com/office/drawing/2014/main" id="{44A7D257-A342-4D8E-97EC-F6CA1F44BC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92B3B0-C0D4-4889-B920-58C14A912053}"/>
              </a:ext>
            </a:extLst>
          </p:cNvPr>
          <p:cNvSpPr>
            <a:spLocks noGrp="1"/>
          </p:cNvSpPr>
          <p:nvPr>
            <p:ph type="sldNum" sz="quarter" idx="12"/>
          </p:nvPr>
        </p:nvSpPr>
        <p:spPr/>
        <p:txBody>
          <a:bodyPr/>
          <a:lstStyle/>
          <a:p>
            <a:fld id="{0A1B2E28-7875-4DD2-8492-CB9370D82ADC}" type="slidenum">
              <a:rPr lang="en-US" smtClean="0"/>
              <a:t>‹#›</a:t>
            </a:fld>
            <a:endParaRPr lang="en-US"/>
          </a:p>
        </p:txBody>
      </p:sp>
    </p:spTree>
    <p:extLst>
      <p:ext uri="{BB962C8B-B14F-4D97-AF65-F5344CB8AC3E}">
        <p14:creationId xmlns:p14="http://schemas.microsoft.com/office/powerpoint/2010/main" val="1025281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6637F-744F-4615-BC90-D05ED3B3E2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552340-3A84-43FF-92F2-4149066DA4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EDC4B98-36A6-42AE-99C0-DC7442379B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8E9FC7-C5AC-426C-A7EA-F5C455E0664E}"/>
              </a:ext>
            </a:extLst>
          </p:cNvPr>
          <p:cNvSpPr>
            <a:spLocks noGrp="1"/>
          </p:cNvSpPr>
          <p:nvPr>
            <p:ph type="dt" sz="half" idx="10"/>
          </p:nvPr>
        </p:nvSpPr>
        <p:spPr/>
        <p:txBody>
          <a:bodyPr/>
          <a:lstStyle/>
          <a:p>
            <a:fld id="{3D872B59-E3D3-4C21-B4AF-51D150EA2C65}" type="datetimeFigureOut">
              <a:rPr lang="en-US" smtClean="0"/>
              <a:t>10/8/2020</a:t>
            </a:fld>
            <a:endParaRPr lang="en-US"/>
          </a:p>
        </p:txBody>
      </p:sp>
      <p:sp>
        <p:nvSpPr>
          <p:cNvPr id="6" name="Footer Placeholder 5">
            <a:extLst>
              <a:ext uri="{FF2B5EF4-FFF2-40B4-BE49-F238E27FC236}">
                <a16:creationId xmlns:a16="http://schemas.microsoft.com/office/drawing/2014/main" id="{5086C9A6-1D43-4BFB-9E70-4CEA25B4CB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61A28C-3097-4FE2-AE42-13FC98B7C4C1}"/>
              </a:ext>
            </a:extLst>
          </p:cNvPr>
          <p:cNvSpPr>
            <a:spLocks noGrp="1"/>
          </p:cNvSpPr>
          <p:nvPr>
            <p:ph type="sldNum" sz="quarter" idx="12"/>
          </p:nvPr>
        </p:nvSpPr>
        <p:spPr/>
        <p:txBody>
          <a:bodyPr/>
          <a:lstStyle/>
          <a:p>
            <a:fld id="{0A1B2E28-7875-4DD2-8492-CB9370D82ADC}" type="slidenum">
              <a:rPr lang="en-US" smtClean="0"/>
              <a:t>‹#›</a:t>
            </a:fld>
            <a:endParaRPr lang="en-US"/>
          </a:p>
        </p:txBody>
      </p:sp>
    </p:spTree>
    <p:extLst>
      <p:ext uri="{BB962C8B-B14F-4D97-AF65-F5344CB8AC3E}">
        <p14:creationId xmlns:p14="http://schemas.microsoft.com/office/powerpoint/2010/main" val="42413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104C4D-AD8A-4C2A-8E9F-E0A7D5C3B7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BAB694-3379-4B3D-8BC7-CC976C98FE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FE9979-3227-4360-8647-792196C133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872B59-E3D3-4C21-B4AF-51D150EA2C65}" type="datetimeFigureOut">
              <a:rPr lang="en-US" smtClean="0"/>
              <a:t>10/8/2020</a:t>
            </a:fld>
            <a:endParaRPr lang="en-US"/>
          </a:p>
        </p:txBody>
      </p:sp>
      <p:sp>
        <p:nvSpPr>
          <p:cNvPr id="5" name="Footer Placeholder 4">
            <a:extLst>
              <a:ext uri="{FF2B5EF4-FFF2-40B4-BE49-F238E27FC236}">
                <a16:creationId xmlns:a16="http://schemas.microsoft.com/office/drawing/2014/main" id="{3740C8C9-D63B-45DF-8E1D-233134102A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62A1B8E-435E-4CA9-8078-40B11EA958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1B2E28-7875-4DD2-8492-CB9370D82ADC}" type="slidenum">
              <a:rPr lang="en-US" smtClean="0"/>
              <a:t>‹#›</a:t>
            </a:fld>
            <a:endParaRPr lang="en-US"/>
          </a:p>
        </p:txBody>
      </p:sp>
    </p:spTree>
    <p:extLst>
      <p:ext uri="{BB962C8B-B14F-4D97-AF65-F5344CB8AC3E}">
        <p14:creationId xmlns:p14="http://schemas.microsoft.com/office/powerpoint/2010/main" val="2313962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5DEEA-A64A-4576-8C1A-0DDF577C7735}"/>
              </a:ext>
            </a:extLst>
          </p:cNvPr>
          <p:cNvSpPr>
            <a:spLocks noGrp="1"/>
          </p:cNvSpPr>
          <p:nvPr>
            <p:ph type="title"/>
          </p:nvPr>
        </p:nvSpPr>
        <p:spPr/>
        <p:txBody>
          <a:bodyPr/>
          <a:lstStyle/>
          <a:p>
            <a:pPr algn="ctr"/>
            <a:r>
              <a:rPr lang="en-US" dirty="0"/>
              <a:t>Market Equilibrium</a:t>
            </a:r>
          </a:p>
        </p:txBody>
      </p:sp>
      <p:sp>
        <p:nvSpPr>
          <p:cNvPr id="5" name="Rectangle 4">
            <a:extLst>
              <a:ext uri="{FF2B5EF4-FFF2-40B4-BE49-F238E27FC236}">
                <a16:creationId xmlns:a16="http://schemas.microsoft.com/office/drawing/2014/main" id="{5157DCC3-10FF-C441-A748-2852E17B4DB4}"/>
              </a:ext>
            </a:extLst>
          </p:cNvPr>
          <p:cNvSpPr/>
          <p:nvPr/>
        </p:nvSpPr>
        <p:spPr>
          <a:xfrm flipV="1">
            <a:off x="979003" y="1378227"/>
            <a:ext cx="9635988" cy="562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B47EDC5E-D5BA-4472-868A-0F7DFE7665C9}"/>
              </a:ext>
            </a:extLst>
          </p:cNvPr>
          <p:cNvPicPr>
            <a:picLocks noChangeAspect="1"/>
          </p:cNvPicPr>
          <p:nvPr/>
        </p:nvPicPr>
        <p:blipFill>
          <a:blip r:embed="rId2"/>
          <a:stretch>
            <a:fillRect/>
          </a:stretch>
        </p:blipFill>
        <p:spPr>
          <a:xfrm>
            <a:off x="3448050" y="2098398"/>
            <a:ext cx="5295900" cy="3381375"/>
          </a:xfrm>
          <a:prstGeom prst="rect">
            <a:avLst/>
          </a:prstGeom>
        </p:spPr>
      </p:pic>
    </p:spTree>
    <p:extLst>
      <p:ext uri="{BB962C8B-B14F-4D97-AF65-F5344CB8AC3E}">
        <p14:creationId xmlns:p14="http://schemas.microsoft.com/office/powerpoint/2010/main" val="1146097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62BBE-3BB0-474F-AB58-ED0186359847}"/>
              </a:ext>
            </a:extLst>
          </p:cNvPr>
          <p:cNvSpPr>
            <a:spLocks noGrp="1"/>
          </p:cNvSpPr>
          <p:nvPr>
            <p:ph type="title"/>
          </p:nvPr>
        </p:nvSpPr>
        <p:spPr>
          <a:xfrm>
            <a:off x="838199" y="365125"/>
            <a:ext cx="11123951" cy="1325563"/>
          </a:xfrm>
        </p:spPr>
        <p:txBody>
          <a:bodyPr>
            <a:normAutofit/>
          </a:bodyPr>
          <a:lstStyle/>
          <a:p>
            <a:r>
              <a:rPr lang="en-US" sz="3600" dirty="0"/>
              <a:t>Example: Housing market in a small Montreal community</a:t>
            </a:r>
          </a:p>
        </p:txBody>
      </p:sp>
      <p:sp>
        <p:nvSpPr>
          <p:cNvPr id="3" name="Content Placeholder 2">
            <a:extLst>
              <a:ext uri="{FF2B5EF4-FFF2-40B4-BE49-F238E27FC236}">
                <a16:creationId xmlns:a16="http://schemas.microsoft.com/office/drawing/2014/main" id="{D9AF32F2-D042-6241-82F1-4F7892C5D080}"/>
              </a:ext>
            </a:extLst>
          </p:cNvPr>
          <p:cNvSpPr>
            <a:spLocks noGrp="1"/>
          </p:cNvSpPr>
          <p:nvPr>
            <p:ph idx="1"/>
          </p:nvPr>
        </p:nvSpPr>
        <p:spPr>
          <a:xfrm>
            <a:off x="838200" y="1573834"/>
            <a:ext cx="10515600" cy="4351338"/>
          </a:xfrm>
        </p:spPr>
        <p:txBody>
          <a:bodyPr>
            <a:normAutofit/>
          </a:bodyPr>
          <a:lstStyle/>
          <a:p>
            <a:pPr marL="0" indent="0">
              <a:buNone/>
            </a:pPr>
            <a:r>
              <a:rPr lang="en-CA" sz="2400" dirty="0"/>
              <a:t>The shifts on both sides of the market resulted in a higher average price. And each of these shifts compounded the other:</a:t>
            </a:r>
          </a:p>
          <a:p>
            <a:r>
              <a:rPr lang="en-CA" sz="2200" dirty="0"/>
              <a:t>The outward shift in demand would lead to a higher price on its own, and a reduction in supply would do likewise. Both forces acted to push up the price in 2002.</a:t>
            </a:r>
          </a:p>
          <a:p>
            <a:r>
              <a:rPr lang="en-CA" sz="2200" dirty="0"/>
              <a:t>If, instead, the supply had been greater in 2002 than in 1997 this would have acted to reduce the equilibrium price.</a:t>
            </a:r>
          </a:p>
          <a:p>
            <a:r>
              <a:rPr lang="en-CA" sz="2200" dirty="0"/>
              <a:t>With the demand and supply shifts operating in opposing directions, it is not possible to say in general whether the price would increase or decrease.</a:t>
            </a:r>
          </a:p>
          <a:p>
            <a:endParaRPr lang="en-CA" sz="2000" dirty="0"/>
          </a:p>
          <a:p>
            <a:endParaRPr lang="en-CA" sz="2000" dirty="0"/>
          </a:p>
          <a:p>
            <a:endParaRPr lang="en-CA" dirty="0"/>
          </a:p>
          <a:p>
            <a:endParaRPr lang="en-CA" dirty="0"/>
          </a:p>
          <a:p>
            <a:pPr marL="0" indent="0">
              <a:buNone/>
            </a:pPr>
            <a:endParaRPr lang="en-US" dirty="0"/>
          </a:p>
        </p:txBody>
      </p:sp>
      <p:sp>
        <p:nvSpPr>
          <p:cNvPr id="4" name="Rectangle 3">
            <a:extLst>
              <a:ext uri="{FF2B5EF4-FFF2-40B4-BE49-F238E27FC236}">
                <a16:creationId xmlns:a16="http://schemas.microsoft.com/office/drawing/2014/main" id="{9A470EFB-BE03-EE4A-8157-322C612030FC}"/>
              </a:ext>
            </a:extLst>
          </p:cNvPr>
          <p:cNvSpPr/>
          <p:nvPr/>
        </p:nvSpPr>
        <p:spPr>
          <a:xfrm flipV="1">
            <a:off x="838198" y="1304144"/>
            <a:ext cx="10515600" cy="493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D8C131DC-E680-4242-AAAC-A109C934647B}"/>
              </a:ext>
            </a:extLst>
          </p:cNvPr>
          <p:cNvPicPr>
            <a:picLocks noChangeAspect="1"/>
          </p:cNvPicPr>
          <p:nvPr/>
        </p:nvPicPr>
        <p:blipFill>
          <a:blip r:embed="rId2"/>
          <a:stretch>
            <a:fillRect/>
          </a:stretch>
        </p:blipFill>
        <p:spPr>
          <a:xfrm>
            <a:off x="9316085" y="4355293"/>
            <a:ext cx="1198563" cy="1198563"/>
          </a:xfrm>
          <a:prstGeom prst="rect">
            <a:avLst/>
          </a:prstGeom>
        </p:spPr>
      </p:pic>
    </p:spTree>
    <p:extLst>
      <p:ext uri="{BB962C8B-B14F-4D97-AF65-F5344CB8AC3E}">
        <p14:creationId xmlns:p14="http://schemas.microsoft.com/office/powerpoint/2010/main" val="1447889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62BBE-3BB0-474F-AB58-ED0186359847}"/>
              </a:ext>
            </a:extLst>
          </p:cNvPr>
          <p:cNvSpPr>
            <a:spLocks noGrp="1"/>
          </p:cNvSpPr>
          <p:nvPr>
            <p:ph type="title"/>
          </p:nvPr>
        </p:nvSpPr>
        <p:spPr>
          <a:xfrm>
            <a:off x="838199" y="365125"/>
            <a:ext cx="11123951" cy="1325563"/>
          </a:xfrm>
        </p:spPr>
        <p:txBody>
          <a:bodyPr>
            <a:normAutofit/>
          </a:bodyPr>
          <a:lstStyle/>
          <a:p>
            <a:r>
              <a:rPr lang="en-US" sz="3600" dirty="0"/>
              <a:t>Cheat sheet for simultaneous supply and demand impacts</a:t>
            </a:r>
          </a:p>
        </p:txBody>
      </p:sp>
      <p:sp>
        <p:nvSpPr>
          <p:cNvPr id="3" name="Content Placeholder 2">
            <a:extLst>
              <a:ext uri="{FF2B5EF4-FFF2-40B4-BE49-F238E27FC236}">
                <a16:creationId xmlns:a16="http://schemas.microsoft.com/office/drawing/2014/main" id="{D9AF32F2-D042-6241-82F1-4F7892C5D080}"/>
              </a:ext>
            </a:extLst>
          </p:cNvPr>
          <p:cNvSpPr>
            <a:spLocks noGrp="1"/>
          </p:cNvSpPr>
          <p:nvPr>
            <p:ph idx="1"/>
          </p:nvPr>
        </p:nvSpPr>
        <p:spPr>
          <a:xfrm>
            <a:off x="838200" y="1573834"/>
            <a:ext cx="10515600" cy="4351338"/>
          </a:xfrm>
        </p:spPr>
        <p:txBody>
          <a:bodyPr>
            <a:normAutofit/>
          </a:bodyPr>
          <a:lstStyle/>
          <a:p>
            <a:endParaRPr lang="en-CA" sz="2000" dirty="0"/>
          </a:p>
          <a:p>
            <a:endParaRPr lang="en-CA" sz="2000" dirty="0"/>
          </a:p>
          <a:p>
            <a:endParaRPr lang="en-CA" dirty="0"/>
          </a:p>
          <a:p>
            <a:endParaRPr lang="en-CA" dirty="0"/>
          </a:p>
          <a:p>
            <a:pPr marL="0" indent="0">
              <a:buNone/>
            </a:pPr>
            <a:endParaRPr lang="en-US" dirty="0"/>
          </a:p>
        </p:txBody>
      </p:sp>
      <p:sp>
        <p:nvSpPr>
          <p:cNvPr id="4" name="Rectangle 3">
            <a:extLst>
              <a:ext uri="{FF2B5EF4-FFF2-40B4-BE49-F238E27FC236}">
                <a16:creationId xmlns:a16="http://schemas.microsoft.com/office/drawing/2014/main" id="{9A470EFB-BE03-EE4A-8157-322C612030FC}"/>
              </a:ext>
            </a:extLst>
          </p:cNvPr>
          <p:cNvSpPr/>
          <p:nvPr/>
        </p:nvSpPr>
        <p:spPr>
          <a:xfrm flipV="1">
            <a:off x="1033070" y="1304144"/>
            <a:ext cx="10515600" cy="493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77DDA6CF-3A80-402B-9253-570D07D72494}"/>
              </a:ext>
            </a:extLst>
          </p:cNvPr>
          <p:cNvGraphicFramePr>
            <a:graphicFrameLocks noGrp="1"/>
          </p:cNvGraphicFramePr>
          <p:nvPr>
            <p:extLst>
              <p:ext uri="{D42A27DB-BD31-4B8C-83A1-F6EECF244321}">
                <p14:modId xmlns:p14="http://schemas.microsoft.com/office/powerpoint/2010/main" val="2670573255"/>
              </p:ext>
            </p:extLst>
          </p:nvPr>
        </p:nvGraphicFramePr>
        <p:xfrm>
          <a:off x="2518347" y="1986130"/>
          <a:ext cx="8139660" cy="3110528"/>
        </p:xfrm>
        <a:graphic>
          <a:graphicData uri="http://schemas.openxmlformats.org/drawingml/2006/table">
            <a:tbl>
              <a:tblPr>
                <a:tableStyleId>{5C22544A-7EE6-4342-B048-85BDC9FD1C3A}</a:tableStyleId>
              </a:tblPr>
              <a:tblGrid>
                <a:gridCol w="2694158">
                  <a:extLst>
                    <a:ext uri="{9D8B030D-6E8A-4147-A177-3AD203B41FA5}">
                      <a16:colId xmlns:a16="http://schemas.microsoft.com/office/drawing/2014/main" val="3993539296"/>
                    </a:ext>
                  </a:extLst>
                </a:gridCol>
                <a:gridCol w="2725928">
                  <a:extLst>
                    <a:ext uri="{9D8B030D-6E8A-4147-A177-3AD203B41FA5}">
                      <a16:colId xmlns:a16="http://schemas.microsoft.com/office/drawing/2014/main" val="2876724255"/>
                    </a:ext>
                  </a:extLst>
                </a:gridCol>
                <a:gridCol w="2719574">
                  <a:extLst>
                    <a:ext uri="{9D8B030D-6E8A-4147-A177-3AD203B41FA5}">
                      <a16:colId xmlns:a16="http://schemas.microsoft.com/office/drawing/2014/main" val="2907521194"/>
                    </a:ext>
                  </a:extLst>
                </a:gridCol>
              </a:tblGrid>
              <a:tr h="657784">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400" b="1" u="none" strike="noStrike" dirty="0">
                          <a:effectLst/>
                        </a:rPr>
                        <a:t>Increase in Demand</a:t>
                      </a:r>
                      <a:endParaRPr lang="en-US" sz="2400" b="1"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US" sz="2400" b="1" u="none" strike="noStrike" dirty="0">
                          <a:effectLst/>
                        </a:rPr>
                        <a:t>Decrease in Demand</a:t>
                      </a:r>
                      <a:endParaRPr lang="en-US" sz="2400" b="1"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6182442"/>
                  </a:ext>
                </a:extLst>
              </a:tr>
              <a:tr h="613186">
                <a:tc>
                  <a:txBody>
                    <a:bodyPr/>
                    <a:lstStyle/>
                    <a:p>
                      <a:pPr algn="l" fontAlgn="b"/>
                      <a:r>
                        <a:rPr lang="en-US" sz="2400" b="1" u="none" strike="noStrike" dirty="0">
                          <a:effectLst/>
                          <a:latin typeface="+mn-lt"/>
                        </a:rPr>
                        <a:t>Increase in Supply</a:t>
                      </a:r>
                      <a:endParaRPr lang="en-US" sz="2400" b="1"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pPr algn="l" fontAlgn="b"/>
                      <a:r>
                        <a:rPr lang="en-US" sz="2400" u="none" strike="noStrike" dirty="0">
                          <a:effectLst/>
                          <a:latin typeface="+mn-lt"/>
                        </a:rPr>
                        <a:t>Price Inconclusive</a:t>
                      </a:r>
                      <a:endParaRPr lang="en-US" sz="2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2400" u="none" strike="noStrike" dirty="0">
                          <a:effectLst/>
                          <a:latin typeface="+mn-lt"/>
                        </a:rPr>
                        <a:t>Price Falls</a:t>
                      </a:r>
                      <a:endParaRPr lang="en-US" sz="2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63568048"/>
                  </a:ext>
                </a:extLst>
              </a:tr>
              <a:tr h="613186">
                <a:tc>
                  <a:txBody>
                    <a:bodyPr/>
                    <a:lstStyle/>
                    <a:p>
                      <a:pPr algn="l" fontAlgn="b"/>
                      <a:endParaRPr lang="en-US" sz="2400" b="1"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pPr algn="l" fontAlgn="b"/>
                      <a:r>
                        <a:rPr lang="en-US" sz="2400" u="none" strike="noStrike" dirty="0">
                          <a:effectLst/>
                          <a:latin typeface="+mn-lt"/>
                        </a:rPr>
                        <a:t>Quantity Rises</a:t>
                      </a:r>
                      <a:endParaRPr lang="en-US" sz="2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2400" u="none" strike="noStrike" dirty="0">
                          <a:effectLst/>
                          <a:latin typeface="+mn-lt"/>
                        </a:rPr>
                        <a:t>Quantity Inconclusive</a:t>
                      </a:r>
                      <a:endParaRPr lang="en-US" sz="2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4510753"/>
                  </a:ext>
                </a:extLst>
              </a:tr>
              <a:tr h="613186">
                <a:tc>
                  <a:txBody>
                    <a:bodyPr/>
                    <a:lstStyle/>
                    <a:p>
                      <a:pPr algn="l" fontAlgn="b"/>
                      <a:r>
                        <a:rPr lang="en-US" sz="2400" b="1" u="none" strike="noStrike" dirty="0">
                          <a:effectLst/>
                          <a:latin typeface="+mn-lt"/>
                        </a:rPr>
                        <a:t>Decrease in Supply</a:t>
                      </a:r>
                      <a:endParaRPr lang="en-US" sz="2400" b="1"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pPr algn="l" fontAlgn="b"/>
                      <a:r>
                        <a:rPr lang="en-US" sz="2400" u="none" strike="noStrike" dirty="0">
                          <a:effectLst/>
                          <a:latin typeface="+mn-lt"/>
                        </a:rPr>
                        <a:t>Price Rises</a:t>
                      </a:r>
                      <a:endParaRPr lang="en-US" sz="2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2400" u="none" strike="noStrike" dirty="0">
                          <a:effectLst/>
                          <a:latin typeface="+mn-lt"/>
                        </a:rPr>
                        <a:t>Price Inconclusive</a:t>
                      </a:r>
                      <a:endParaRPr lang="en-US" sz="2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352751102"/>
                  </a:ext>
                </a:extLst>
              </a:tr>
              <a:tr h="613186">
                <a:tc>
                  <a:txBody>
                    <a:bodyPr/>
                    <a:lstStyle/>
                    <a:p>
                      <a:pPr algn="l" fontAlgn="b"/>
                      <a:endParaRPr lang="en-US" sz="2400" b="1"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pPr algn="l" fontAlgn="b"/>
                      <a:r>
                        <a:rPr lang="en-US" sz="2400" u="none" strike="noStrike" dirty="0">
                          <a:effectLst/>
                          <a:latin typeface="+mn-lt"/>
                        </a:rPr>
                        <a:t>Quantity Inconclusive</a:t>
                      </a:r>
                      <a:endParaRPr lang="en-US" sz="2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2400" u="none" strike="noStrike" dirty="0">
                          <a:effectLst/>
                          <a:latin typeface="+mn-lt"/>
                        </a:rPr>
                        <a:t>Quantity Falls</a:t>
                      </a:r>
                      <a:endParaRPr lang="en-US" sz="24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355636"/>
                  </a:ext>
                </a:extLst>
              </a:tr>
            </a:tbl>
          </a:graphicData>
        </a:graphic>
      </p:graphicFrame>
    </p:spTree>
    <p:extLst>
      <p:ext uri="{BB962C8B-B14F-4D97-AF65-F5344CB8AC3E}">
        <p14:creationId xmlns:p14="http://schemas.microsoft.com/office/powerpoint/2010/main" val="479949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E2AB4-2BED-A843-8278-98E2B3C7438B}"/>
              </a:ext>
            </a:extLst>
          </p:cNvPr>
          <p:cNvSpPr>
            <a:spLocks noGrp="1"/>
          </p:cNvSpPr>
          <p:nvPr>
            <p:ph type="title"/>
          </p:nvPr>
        </p:nvSpPr>
        <p:spPr/>
        <p:txBody>
          <a:bodyPr/>
          <a:lstStyle/>
          <a:p>
            <a:r>
              <a:rPr lang="en-US" dirty="0"/>
              <a:t>Learning Outcomes</a:t>
            </a:r>
          </a:p>
        </p:txBody>
      </p:sp>
      <p:sp>
        <p:nvSpPr>
          <p:cNvPr id="3" name="Content Placeholder 2">
            <a:extLst>
              <a:ext uri="{FF2B5EF4-FFF2-40B4-BE49-F238E27FC236}">
                <a16:creationId xmlns:a16="http://schemas.microsoft.com/office/drawing/2014/main" id="{5B567888-4DD8-1D41-B371-543933D15F5A}"/>
              </a:ext>
            </a:extLst>
          </p:cNvPr>
          <p:cNvSpPr>
            <a:spLocks noGrp="1"/>
          </p:cNvSpPr>
          <p:nvPr>
            <p:ph idx="1"/>
          </p:nvPr>
        </p:nvSpPr>
        <p:spPr/>
        <p:txBody>
          <a:bodyPr/>
          <a:lstStyle/>
          <a:p>
            <a:r>
              <a:rPr lang="en-CA" dirty="0"/>
              <a:t>Market demand and market supply</a:t>
            </a:r>
          </a:p>
          <a:p>
            <a:r>
              <a:rPr lang="en-CA" dirty="0"/>
              <a:t>Other things being equal</a:t>
            </a:r>
          </a:p>
          <a:p>
            <a:r>
              <a:rPr lang="en-CA" dirty="0"/>
              <a:t>Equilibrium price</a:t>
            </a:r>
          </a:p>
          <a:p>
            <a:r>
              <a:rPr lang="en-CA" dirty="0"/>
              <a:t>Market equilibrium</a:t>
            </a:r>
          </a:p>
          <a:p>
            <a:endParaRPr lang="en-US" dirty="0"/>
          </a:p>
        </p:txBody>
      </p:sp>
      <p:sp>
        <p:nvSpPr>
          <p:cNvPr id="4" name="Rectangle 3">
            <a:extLst>
              <a:ext uri="{FF2B5EF4-FFF2-40B4-BE49-F238E27FC236}">
                <a16:creationId xmlns:a16="http://schemas.microsoft.com/office/drawing/2014/main" id="{7E4B8DCF-022B-2246-A481-77A55AFC8F7F}"/>
              </a:ext>
            </a:extLst>
          </p:cNvPr>
          <p:cNvSpPr/>
          <p:nvPr/>
        </p:nvSpPr>
        <p:spPr>
          <a:xfrm>
            <a:off x="838200" y="1346597"/>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CAF7BB51-1D78-F04E-A615-01CE466F66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0061" y="3573287"/>
            <a:ext cx="4038600" cy="2390192"/>
          </a:xfrm>
          <a:prstGeom prst="rect">
            <a:avLst/>
          </a:prstGeom>
        </p:spPr>
      </p:pic>
    </p:spTree>
    <p:extLst>
      <p:ext uri="{BB962C8B-B14F-4D97-AF65-F5344CB8AC3E}">
        <p14:creationId xmlns:p14="http://schemas.microsoft.com/office/powerpoint/2010/main" val="3986875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71244-A020-7145-A95C-D8793CF5FB03}"/>
              </a:ext>
            </a:extLst>
          </p:cNvPr>
          <p:cNvSpPr>
            <a:spLocks noGrp="1"/>
          </p:cNvSpPr>
          <p:nvPr>
            <p:ph type="title"/>
          </p:nvPr>
        </p:nvSpPr>
        <p:spPr/>
        <p:txBody>
          <a:bodyPr/>
          <a:lstStyle/>
          <a:p>
            <a:r>
              <a:rPr lang="en-US" dirty="0"/>
              <a:t>Market Building Blocks</a:t>
            </a:r>
          </a:p>
        </p:txBody>
      </p:sp>
      <p:sp>
        <p:nvSpPr>
          <p:cNvPr id="3" name="Content Placeholder 2">
            <a:extLst>
              <a:ext uri="{FF2B5EF4-FFF2-40B4-BE49-F238E27FC236}">
                <a16:creationId xmlns:a16="http://schemas.microsoft.com/office/drawing/2014/main" id="{93BAAA06-4F92-EC46-B95C-4825D6B2CB82}"/>
              </a:ext>
            </a:extLst>
          </p:cNvPr>
          <p:cNvSpPr>
            <a:spLocks noGrp="1"/>
          </p:cNvSpPr>
          <p:nvPr>
            <p:ph idx="1"/>
          </p:nvPr>
        </p:nvSpPr>
        <p:spPr/>
        <p:txBody>
          <a:bodyPr>
            <a:normAutofit/>
          </a:bodyPr>
          <a:lstStyle/>
          <a:p>
            <a:pPr marL="0" indent="0">
              <a:buNone/>
            </a:pPr>
            <a:r>
              <a:rPr lang="en-US" sz="2400" b="1" dirty="0"/>
              <a:t>Demand </a:t>
            </a:r>
            <a:r>
              <a:rPr lang="en-US" sz="2400" dirty="0"/>
              <a:t>is the quantity of a good or service that buyers wish to purchase at each conceivable price, with all other influences on demand remaining unchanged. </a:t>
            </a:r>
          </a:p>
          <a:p>
            <a:pPr lvl="1">
              <a:buFont typeface="Wingdings" panose="05000000000000000000" pitchFamily="2" charset="2"/>
              <a:buChar char="Ø"/>
            </a:pPr>
            <a:r>
              <a:rPr lang="en-US" sz="2000" dirty="0"/>
              <a:t>So far, we have focused on the demand of one individual</a:t>
            </a:r>
          </a:p>
          <a:p>
            <a:pPr lvl="1">
              <a:buFont typeface="Wingdings" panose="05000000000000000000" pitchFamily="2" charset="2"/>
              <a:buChar char="Ø"/>
            </a:pPr>
            <a:r>
              <a:rPr lang="en-US" sz="2000" b="1" i="1" dirty="0"/>
              <a:t>Market demand </a:t>
            </a:r>
            <a:r>
              <a:rPr lang="en-US" sz="2000" dirty="0"/>
              <a:t>is the collection of many individual demands represented as a schedule of quantities demanded at various prices</a:t>
            </a:r>
          </a:p>
          <a:p>
            <a:pPr marL="0" indent="0">
              <a:buNone/>
            </a:pPr>
            <a:endParaRPr lang="en-US" sz="2400" dirty="0"/>
          </a:p>
          <a:p>
            <a:pPr marL="0" indent="0">
              <a:buNone/>
            </a:pPr>
            <a:r>
              <a:rPr lang="en-US" sz="2400" b="1" dirty="0"/>
              <a:t>Supply</a:t>
            </a:r>
            <a:r>
              <a:rPr lang="en-US" sz="2400" dirty="0"/>
              <a:t> is the quantity of a good or service that sellers are willing to sell at each possible price, with all other influences on supply remaining unchanged. </a:t>
            </a:r>
          </a:p>
          <a:p>
            <a:pPr lvl="1">
              <a:buFont typeface="Wingdings" panose="05000000000000000000" pitchFamily="2" charset="2"/>
              <a:buChar char="Ø"/>
            </a:pPr>
            <a:r>
              <a:rPr lang="en-US" sz="2000" dirty="0"/>
              <a:t>So far, we have focused on the supply of a single producer</a:t>
            </a:r>
          </a:p>
          <a:p>
            <a:pPr lvl="1">
              <a:buFont typeface="Wingdings" panose="05000000000000000000" pitchFamily="2" charset="2"/>
              <a:buChar char="Ø"/>
            </a:pPr>
            <a:r>
              <a:rPr lang="en-US" sz="2000" b="1" i="1" dirty="0"/>
              <a:t>Market supply </a:t>
            </a:r>
            <a:r>
              <a:rPr lang="en-US" sz="2000" dirty="0"/>
              <a:t>is the collection of many producer supplies represented as a schedule of quantities supplied as different prices. </a:t>
            </a:r>
          </a:p>
          <a:p>
            <a:pPr marL="0" indent="0">
              <a:buNone/>
            </a:pPr>
            <a:endParaRPr lang="en-US" sz="2400" dirty="0"/>
          </a:p>
          <a:p>
            <a:pPr marL="0" indent="0">
              <a:buNone/>
            </a:pPr>
            <a:endParaRPr lang="en-US" sz="2000" dirty="0"/>
          </a:p>
        </p:txBody>
      </p:sp>
      <p:sp>
        <p:nvSpPr>
          <p:cNvPr id="4" name="Rectangle 3">
            <a:extLst>
              <a:ext uri="{FF2B5EF4-FFF2-40B4-BE49-F238E27FC236}">
                <a16:creationId xmlns:a16="http://schemas.microsoft.com/office/drawing/2014/main" id="{B7579996-814E-3C44-926C-7B9AA8CB0579}"/>
              </a:ext>
            </a:extLst>
          </p:cNvPr>
          <p:cNvSpPr/>
          <p:nvPr/>
        </p:nvSpPr>
        <p:spPr>
          <a:xfrm>
            <a:off x="838201" y="1505623"/>
            <a:ext cx="9182098"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66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6690A-CB33-A144-BC68-D7BD75ABFC1A}"/>
              </a:ext>
            </a:extLst>
          </p:cNvPr>
          <p:cNvSpPr>
            <a:spLocks noGrp="1"/>
          </p:cNvSpPr>
          <p:nvPr>
            <p:ph type="title"/>
          </p:nvPr>
        </p:nvSpPr>
        <p:spPr/>
        <p:txBody>
          <a:bodyPr/>
          <a:lstStyle/>
          <a:p>
            <a:r>
              <a:rPr lang="en-US" dirty="0"/>
              <a:t>Market Equilibrium </a:t>
            </a:r>
          </a:p>
        </p:txBody>
      </p:sp>
      <p:sp>
        <p:nvSpPr>
          <p:cNvPr id="3" name="Content Placeholder 2">
            <a:extLst>
              <a:ext uri="{FF2B5EF4-FFF2-40B4-BE49-F238E27FC236}">
                <a16:creationId xmlns:a16="http://schemas.microsoft.com/office/drawing/2014/main" id="{81B4DA60-7100-544E-9823-3BF042791218}"/>
              </a:ext>
            </a:extLst>
          </p:cNvPr>
          <p:cNvSpPr>
            <a:spLocks noGrp="1"/>
          </p:cNvSpPr>
          <p:nvPr>
            <p:ph idx="1"/>
          </p:nvPr>
        </p:nvSpPr>
        <p:spPr>
          <a:xfrm>
            <a:off x="838200" y="1534077"/>
            <a:ext cx="10515600" cy="4351338"/>
          </a:xfrm>
        </p:spPr>
        <p:txBody>
          <a:bodyPr>
            <a:normAutofit/>
          </a:bodyPr>
          <a:lstStyle/>
          <a:p>
            <a:pPr marL="0" indent="0">
              <a:buNone/>
            </a:pPr>
            <a:r>
              <a:rPr lang="en-CA" sz="2200" dirty="0"/>
              <a:t>Demand and supply schedules rest on the assumption that all other influences on supply and demand remain the same as we move up and down the possible price values.</a:t>
            </a:r>
          </a:p>
          <a:p>
            <a:pPr marL="0" indent="0">
              <a:buNone/>
            </a:pPr>
            <a:endParaRPr lang="en-CA" sz="1000" dirty="0"/>
          </a:p>
          <a:p>
            <a:pPr marL="0" indent="0">
              <a:buNone/>
            </a:pPr>
            <a:r>
              <a:rPr lang="en-CA" sz="2200" dirty="0"/>
              <a:t>The expression </a:t>
            </a:r>
            <a:r>
              <a:rPr lang="en-CA" sz="2200" i="1" dirty="0"/>
              <a:t>other things being equal</a:t>
            </a:r>
            <a:r>
              <a:rPr lang="en-CA" sz="2200" dirty="0"/>
              <a:t>, or its Latin counterpart </a:t>
            </a:r>
            <a:r>
              <a:rPr lang="en-CA" sz="2200" i="1" dirty="0"/>
              <a:t>ceteris paribus</a:t>
            </a:r>
            <a:r>
              <a:rPr lang="en-CA" sz="2200" dirty="0"/>
              <a:t>, describes this constancy of other influences.</a:t>
            </a:r>
          </a:p>
          <a:p>
            <a:r>
              <a:rPr lang="en-CA" sz="2000" dirty="0"/>
              <a:t>We assume on the demand side that prices of other goods remain constant, and tastes and incomes are unchanged.</a:t>
            </a:r>
          </a:p>
          <a:p>
            <a:r>
              <a:rPr lang="en-CA" sz="2000" dirty="0"/>
              <a:t>We assume on the supply side that there are no technological changes in production methods. </a:t>
            </a:r>
          </a:p>
          <a:p>
            <a:pPr marL="0" indent="0">
              <a:buNone/>
            </a:pPr>
            <a:endParaRPr lang="en-CA" sz="1000" dirty="0"/>
          </a:p>
          <a:p>
            <a:pPr marL="0" indent="0">
              <a:buNone/>
            </a:pPr>
            <a:r>
              <a:rPr lang="en-CA" sz="2200" dirty="0"/>
              <a:t>If any of these elements change then the market supply or market demand schedules will reflect such changes.</a:t>
            </a:r>
          </a:p>
          <a:p>
            <a:pPr marL="0" indent="0">
              <a:buNone/>
            </a:pPr>
            <a:endParaRPr lang="en-CA" sz="2200" dirty="0"/>
          </a:p>
          <a:p>
            <a:pPr marL="0" indent="0">
              <a:buNone/>
            </a:pPr>
            <a:endParaRPr lang="en-US" sz="2200" dirty="0"/>
          </a:p>
        </p:txBody>
      </p:sp>
      <p:sp>
        <p:nvSpPr>
          <p:cNvPr id="4" name="Rectangle 3">
            <a:extLst>
              <a:ext uri="{FF2B5EF4-FFF2-40B4-BE49-F238E27FC236}">
                <a16:creationId xmlns:a16="http://schemas.microsoft.com/office/drawing/2014/main" id="{F322618F-94ED-454B-A253-C9A48E371A61}"/>
              </a:ext>
            </a:extLst>
          </p:cNvPr>
          <p:cNvSpPr/>
          <p:nvPr/>
        </p:nvSpPr>
        <p:spPr>
          <a:xfrm>
            <a:off x="838200" y="1311966"/>
            <a:ext cx="9052889" cy="538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5875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5F87F-EF5D-D341-8081-3406E3CF6608}"/>
              </a:ext>
            </a:extLst>
          </p:cNvPr>
          <p:cNvSpPr>
            <a:spLocks noGrp="1"/>
          </p:cNvSpPr>
          <p:nvPr>
            <p:ph type="title"/>
          </p:nvPr>
        </p:nvSpPr>
        <p:spPr/>
        <p:txBody>
          <a:bodyPr/>
          <a:lstStyle/>
          <a:p>
            <a:r>
              <a:rPr lang="en-US" dirty="0"/>
              <a:t>Market Equilibrium </a:t>
            </a:r>
          </a:p>
        </p:txBody>
      </p:sp>
      <p:sp>
        <p:nvSpPr>
          <p:cNvPr id="3" name="Content Placeholder 2">
            <a:extLst>
              <a:ext uri="{FF2B5EF4-FFF2-40B4-BE49-F238E27FC236}">
                <a16:creationId xmlns:a16="http://schemas.microsoft.com/office/drawing/2014/main" id="{E61F1F16-AAC1-0B49-B044-20F346325B14}"/>
              </a:ext>
            </a:extLst>
          </p:cNvPr>
          <p:cNvSpPr>
            <a:spLocks noGrp="1"/>
          </p:cNvSpPr>
          <p:nvPr>
            <p:ph idx="1"/>
          </p:nvPr>
        </p:nvSpPr>
        <p:spPr/>
        <p:txBody>
          <a:bodyPr>
            <a:normAutofit/>
          </a:bodyPr>
          <a:lstStyle/>
          <a:p>
            <a:r>
              <a:rPr lang="en-US" sz="2200" dirty="0"/>
              <a:t>Bringing the demand and supply schedules together, we can analyze what the marketplace will produce. </a:t>
            </a:r>
            <a:r>
              <a:rPr lang="en-CA" sz="2200" i="1" dirty="0"/>
              <a:t>Ceteris paribus, </a:t>
            </a:r>
            <a:r>
              <a:rPr lang="en-CA" sz="2200" dirty="0"/>
              <a:t>at low prices, quantity demanded exceeds quantity supplied. The opposite happens when prices are high. </a:t>
            </a:r>
          </a:p>
          <a:p>
            <a:r>
              <a:rPr lang="en-CA" sz="2200" dirty="0"/>
              <a:t>When the quantity demanded equals the quantity supplied, the market is in </a:t>
            </a:r>
            <a:r>
              <a:rPr lang="en-CA" sz="2200" i="1" dirty="0"/>
              <a:t>equilibrium</a:t>
            </a:r>
            <a:r>
              <a:rPr lang="en-CA" sz="2200" dirty="0"/>
              <a:t>. The </a:t>
            </a:r>
            <a:r>
              <a:rPr lang="en-CA" sz="2200" b="1" dirty="0"/>
              <a:t>equilibrium price</a:t>
            </a:r>
            <a:r>
              <a:rPr lang="en-CA" sz="2200" dirty="0"/>
              <a:t> equates quantity demanded and quantity supplied– it clears the market. </a:t>
            </a:r>
          </a:p>
          <a:p>
            <a:pPr marL="0" indent="0">
              <a:buNone/>
            </a:pPr>
            <a:endParaRPr lang="en-CA" sz="2200" dirty="0"/>
          </a:p>
          <a:p>
            <a:pPr marL="0" indent="0">
              <a:buNone/>
            </a:pPr>
            <a:endParaRPr lang="en-US" sz="2200" dirty="0"/>
          </a:p>
        </p:txBody>
      </p:sp>
      <p:sp>
        <p:nvSpPr>
          <p:cNvPr id="4" name="Rectangle 3">
            <a:extLst>
              <a:ext uri="{FF2B5EF4-FFF2-40B4-BE49-F238E27FC236}">
                <a16:creationId xmlns:a16="http://schemas.microsoft.com/office/drawing/2014/main" id="{0BCFB834-C468-BE41-B63A-CF6B7566EEDE}"/>
              </a:ext>
            </a:extLst>
          </p:cNvPr>
          <p:cNvSpPr/>
          <p:nvPr/>
        </p:nvSpPr>
        <p:spPr>
          <a:xfrm>
            <a:off x="838201" y="1505623"/>
            <a:ext cx="10041834"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6E703CA-836B-5049-AA38-18A69C192E38}"/>
              </a:ext>
            </a:extLst>
          </p:cNvPr>
          <p:cNvPicPr>
            <a:picLocks noChangeAspect="1"/>
          </p:cNvPicPr>
          <p:nvPr/>
        </p:nvPicPr>
        <p:blipFill>
          <a:blip r:embed="rId2"/>
          <a:stretch>
            <a:fillRect/>
          </a:stretch>
        </p:blipFill>
        <p:spPr>
          <a:xfrm>
            <a:off x="7969467" y="3774152"/>
            <a:ext cx="2613587" cy="2613587"/>
          </a:xfrm>
          <a:prstGeom prst="rect">
            <a:avLst/>
          </a:prstGeom>
        </p:spPr>
      </p:pic>
    </p:spTree>
    <p:extLst>
      <p:ext uri="{BB962C8B-B14F-4D97-AF65-F5344CB8AC3E}">
        <p14:creationId xmlns:p14="http://schemas.microsoft.com/office/powerpoint/2010/main" val="1064035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62E9E-5EAE-9243-9381-4AA164703B22}"/>
              </a:ext>
            </a:extLst>
          </p:cNvPr>
          <p:cNvSpPr>
            <a:spLocks noGrp="1"/>
          </p:cNvSpPr>
          <p:nvPr>
            <p:ph type="title"/>
          </p:nvPr>
        </p:nvSpPr>
        <p:spPr/>
        <p:txBody>
          <a:bodyPr/>
          <a:lstStyle/>
          <a:p>
            <a:r>
              <a:rPr lang="en-US" dirty="0"/>
              <a:t>Market Equilibrium </a:t>
            </a:r>
          </a:p>
        </p:txBody>
      </p:sp>
      <p:sp>
        <p:nvSpPr>
          <p:cNvPr id="3" name="Content Placeholder 2">
            <a:extLst>
              <a:ext uri="{FF2B5EF4-FFF2-40B4-BE49-F238E27FC236}">
                <a16:creationId xmlns:a16="http://schemas.microsoft.com/office/drawing/2014/main" id="{0C0C0E22-9756-2A45-B005-C612D2EF88F0}"/>
              </a:ext>
            </a:extLst>
          </p:cNvPr>
          <p:cNvSpPr>
            <a:spLocks noGrp="1"/>
          </p:cNvSpPr>
          <p:nvPr>
            <p:ph idx="1"/>
          </p:nvPr>
        </p:nvSpPr>
        <p:spPr/>
        <p:txBody>
          <a:bodyPr>
            <a:normAutofit/>
          </a:bodyPr>
          <a:lstStyle/>
          <a:p>
            <a:pPr>
              <a:buFont typeface="Wingdings" panose="05000000000000000000" pitchFamily="2" charset="2"/>
              <a:buChar char="Ø"/>
            </a:pPr>
            <a:r>
              <a:rPr lang="en-US" sz="2000" b="1" dirty="0"/>
              <a:t> Excess supply</a:t>
            </a:r>
            <a:r>
              <a:rPr lang="en-US" sz="2000" dirty="0"/>
              <a:t> exists when the quantity supplied exceeds the quantity demanded at the going price.</a:t>
            </a:r>
          </a:p>
          <a:p>
            <a:pPr lvl="1"/>
            <a:r>
              <a:rPr lang="en-US" sz="2000" dirty="0"/>
              <a:t>This happens at higher prices – suppliers wish to sell more than buyers wish to buy</a:t>
            </a:r>
          </a:p>
          <a:p>
            <a:pPr marL="0" indent="0">
              <a:buNone/>
            </a:pPr>
            <a:endParaRPr lang="en-US" sz="2000" b="1" dirty="0"/>
          </a:p>
          <a:p>
            <a:pPr>
              <a:buFont typeface="Wingdings" panose="05000000000000000000" pitchFamily="2" charset="2"/>
              <a:buChar char="Ø"/>
            </a:pPr>
            <a:r>
              <a:rPr lang="en-US" sz="2000" b="1" dirty="0"/>
              <a:t>Excess demand</a:t>
            </a:r>
            <a:r>
              <a:rPr lang="en-US" sz="2000" dirty="0"/>
              <a:t> exists when the quantity demanded exceeds the quantity supplied at the going price.</a:t>
            </a:r>
          </a:p>
          <a:p>
            <a:pPr lvl="1"/>
            <a:r>
              <a:rPr lang="en-US" sz="2000" dirty="0"/>
              <a:t>This happens at lower prices – buyers wish to purchase more than suppliers wish to produce</a:t>
            </a:r>
          </a:p>
          <a:p>
            <a:pPr marL="0" indent="0">
              <a:buNone/>
            </a:pPr>
            <a:endParaRPr lang="en-US" sz="2000" dirty="0"/>
          </a:p>
          <a:p>
            <a:pPr>
              <a:buFont typeface="Wingdings" panose="05000000000000000000" pitchFamily="2" charset="2"/>
              <a:buChar char="Ø"/>
            </a:pPr>
            <a:r>
              <a:rPr lang="en-US" sz="2000" dirty="0"/>
              <a:t> Only at equilibrium price is the quantity supplied equal to quantity demanded. </a:t>
            </a:r>
          </a:p>
        </p:txBody>
      </p:sp>
      <p:sp>
        <p:nvSpPr>
          <p:cNvPr id="4" name="Rectangle 3">
            <a:extLst>
              <a:ext uri="{FF2B5EF4-FFF2-40B4-BE49-F238E27FC236}">
                <a16:creationId xmlns:a16="http://schemas.microsoft.com/office/drawing/2014/main" id="{CE8CC198-C05B-0046-AD78-FD27E5A57125}"/>
              </a:ext>
            </a:extLst>
          </p:cNvPr>
          <p:cNvSpPr/>
          <p:nvPr/>
        </p:nvSpPr>
        <p:spPr>
          <a:xfrm>
            <a:off x="838200" y="1431236"/>
            <a:ext cx="9182098" cy="538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0947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EDC6E-6861-EC42-985F-4A08DA4BAF36}"/>
              </a:ext>
            </a:extLst>
          </p:cNvPr>
          <p:cNvSpPr>
            <a:spLocks noGrp="1"/>
          </p:cNvSpPr>
          <p:nvPr>
            <p:ph type="title"/>
          </p:nvPr>
        </p:nvSpPr>
        <p:spPr/>
        <p:txBody>
          <a:bodyPr/>
          <a:lstStyle/>
          <a:p>
            <a:r>
              <a:rPr lang="en-US" dirty="0"/>
              <a:t>Market Equilibrium </a:t>
            </a:r>
          </a:p>
        </p:txBody>
      </p:sp>
      <p:sp>
        <p:nvSpPr>
          <p:cNvPr id="3" name="Content Placeholder 2">
            <a:extLst>
              <a:ext uri="{FF2B5EF4-FFF2-40B4-BE49-F238E27FC236}">
                <a16:creationId xmlns:a16="http://schemas.microsoft.com/office/drawing/2014/main" id="{51BDD4AB-C2D2-A84A-88C1-6FE6134670C3}"/>
              </a:ext>
            </a:extLst>
          </p:cNvPr>
          <p:cNvSpPr>
            <a:spLocks noGrp="1"/>
          </p:cNvSpPr>
          <p:nvPr>
            <p:ph idx="1"/>
          </p:nvPr>
        </p:nvSpPr>
        <p:spPr>
          <a:xfrm>
            <a:off x="838200" y="1718158"/>
            <a:ext cx="10515600" cy="4351338"/>
          </a:xfrm>
        </p:spPr>
        <p:txBody>
          <a:bodyPr>
            <a:normAutofit/>
          </a:bodyPr>
          <a:lstStyle/>
          <a:p>
            <a:pPr marL="0" indent="0">
              <a:buNone/>
            </a:pPr>
            <a:r>
              <a:rPr lang="en-US" sz="2200" b="1" u="sng" dirty="0"/>
              <a:t>Reaching market equilibrium: </a:t>
            </a:r>
          </a:p>
          <a:p>
            <a:r>
              <a:rPr lang="en-US" sz="2000" dirty="0"/>
              <a:t>If the producer chooses a price that is too high, there will be no buyers – a situation of extreme excess supply. </a:t>
            </a:r>
          </a:p>
          <a:p>
            <a:r>
              <a:rPr lang="en-US" sz="2000" dirty="0"/>
              <a:t>When producers lower the price, the excess supply will decrease because the quantity demanded increases, and the producer will supply less. </a:t>
            </a:r>
          </a:p>
          <a:p>
            <a:r>
              <a:rPr lang="en-US" sz="2000" dirty="0"/>
              <a:t>Excess supply means there are producers willing to supply at a lower price, which puts downward pressure on any price above the price that equates demand and supply.</a:t>
            </a:r>
          </a:p>
          <a:p>
            <a:r>
              <a:rPr lang="en-US" sz="2000" dirty="0"/>
              <a:t>Prices below the equilibrium conversely create an excess demand. Suppliers could force the price upward, knowing that buyers will continue to buy at a price producers are willing to sell at. </a:t>
            </a:r>
          </a:p>
          <a:p>
            <a:r>
              <a:rPr lang="en-US" sz="2000" dirty="0"/>
              <a:t>This upward pressure on price would continue until the excess demand is eliminated.</a:t>
            </a:r>
          </a:p>
        </p:txBody>
      </p:sp>
      <p:sp>
        <p:nvSpPr>
          <p:cNvPr id="5" name="Rectangle 4">
            <a:extLst>
              <a:ext uri="{FF2B5EF4-FFF2-40B4-BE49-F238E27FC236}">
                <a16:creationId xmlns:a16="http://schemas.microsoft.com/office/drawing/2014/main" id="{8DC56BD4-1937-1F45-8401-558951A8C15E}"/>
              </a:ext>
            </a:extLst>
          </p:cNvPr>
          <p:cNvSpPr/>
          <p:nvPr/>
        </p:nvSpPr>
        <p:spPr>
          <a:xfrm>
            <a:off x="838200" y="1364975"/>
            <a:ext cx="9182098" cy="538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3223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BED45-C1D8-1E45-B2F4-BDF2E2F1B489}"/>
              </a:ext>
            </a:extLst>
          </p:cNvPr>
          <p:cNvSpPr>
            <a:spLocks noGrp="1"/>
          </p:cNvSpPr>
          <p:nvPr>
            <p:ph type="title"/>
          </p:nvPr>
        </p:nvSpPr>
        <p:spPr/>
        <p:txBody>
          <a:bodyPr/>
          <a:lstStyle/>
          <a:p>
            <a:r>
              <a:rPr lang="en-US" dirty="0"/>
              <a:t>Market Equilibrium: Illustration </a:t>
            </a:r>
          </a:p>
        </p:txBody>
      </p:sp>
      <p:pic>
        <p:nvPicPr>
          <p:cNvPr id="6" name="Content Placeholder 5">
            <a:extLst>
              <a:ext uri="{FF2B5EF4-FFF2-40B4-BE49-F238E27FC236}">
                <a16:creationId xmlns:a16="http://schemas.microsoft.com/office/drawing/2014/main" id="{CACC75C4-29DE-1A4E-A2C3-79712F69243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48000" y="1828800"/>
            <a:ext cx="5974794" cy="4332508"/>
          </a:xfrm>
        </p:spPr>
      </p:pic>
      <p:sp>
        <p:nvSpPr>
          <p:cNvPr id="4" name="Rectangle 3">
            <a:extLst>
              <a:ext uri="{FF2B5EF4-FFF2-40B4-BE49-F238E27FC236}">
                <a16:creationId xmlns:a16="http://schemas.microsoft.com/office/drawing/2014/main" id="{86A6606C-7597-9146-97EA-EA847B441869}"/>
              </a:ext>
            </a:extLst>
          </p:cNvPr>
          <p:cNvSpPr/>
          <p:nvPr/>
        </p:nvSpPr>
        <p:spPr>
          <a:xfrm>
            <a:off x="838200" y="1346596"/>
            <a:ext cx="9182098"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8959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613C7-0069-4044-842B-65E22DAEADD9}"/>
              </a:ext>
            </a:extLst>
          </p:cNvPr>
          <p:cNvSpPr>
            <a:spLocks noGrp="1"/>
          </p:cNvSpPr>
          <p:nvPr>
            <p:ph type="title"/>
          </p:nvPr>
        </p:nvSpPr>
        <p:spPr>
          <a:xfrm>
            <a:off x="838199" y="365125"/>
            <a:ext cx="10989039" cy="1325563"/>
          </a:xfrm>
        </p:spPr>
        <p:txBody>
          <a:bodyPr>
            <a:noAutofit/>
          </a:bodyPr>
          <a:lstStyle/>
          <a:p>
            <a:r>
              <a:rPr lang="en-US" sz="3600" dirty="0"/>
              <a:t>Example: Housing market in a small Montreal community</a:t>
            </a:r>
          </a:p>
        </p:txBody>
      </p:sp>
      <p:sp>
        <p:nvSpPr>
          <p:cNvPr id="3" name="Content Placeholder 2">
            <a:extLst>
              <a:ext uri="{FF2B5EF4-FFF2-40B4-BE49-F238E27FC236}">
                <a16:creationId xmlns:a16="http://schemas.microsoft.com/office/drawing/2014/main" id="{EADC85BB-C5E7-E045-BFB6-29C1302787AF}"/>
              </a:ext>
            </a:extLst>
          </p:cNvPr>
          <p:cNvSpPr>
            <a:spLocks noGrp="1"/>
          </p:cNvSpPr>
          <p:nvPr>
            <p:ph idx="1"/>
          </p:nvPr>
        </p:nvSpPr>
        <p:spPr>
          <a:xfrm>
            <a:off x="838200" y="1570767"/>
            <a:ext cx="10515600" cy="4486275"/>
          </a:xfrm>
        </p:spPr>
        <p:txBody>
          <a:bodyPr>
            <a:normAutofit lnSpcReduction="10000"/>
          </a:bodyPr>
          <a:lstStyle/>
          <a:p>
            <a:r>
              <a:rPr lang="en-US" sz="2400" dirty="0"/>
              <a:t>Demand and supply curves frequently shift at the same time. Lets consider an example of the housing market in a small Montreal municipality</a:t>
            </a:r>
          </a:p>
          <a:p>
            <a:pPr marL="0" indent="0">
              <a:buNone/>
            </a:pPr>
            <a:r>
              <a:rPr lang="en-US" sz="2400" dirty="0"/>
              <a:t>Setting the stage:</a:t>
            </a:r>
          </a:p>
          <a:p>
            <a:r>
              <a:rPr lang="en-US" sz="2400" dirty="0"/>
              <a:t>There are a fixed number of homeowners that decide to put their house on the market. They are considered the suppliers in the housing market. </a:t>
            </a:r>
          </a:p>
          <a:p>
            <a:r>
              <a:rPr lang="en-US" sz="2400" dirty="0"/>
              <a:t>Fewer houses were offered for sale in 2002 (less than 50) than in 1997 (more than 70). </a:t>
            </a:r>
          </a:p>
          <a:p>
            <a:r>
              <a:rPr lang="en-US" sz="2400" dirty="0"/>
              <a:t>Houses for sale were similar (mansions are excluded). </a:t>
            </a:r>
          </a:p>
          <a:p>
            <a:r>
              <a:rPr lang="en-US" sz="2400" dirty="0"/>
              <a:t>Household income increased substantially in this time period, and mortgage rates fell. These developments increased the demand for housing. Buyers were willing to pay more for housing in 2002 than in 1997, they had higher income and could borrow more cheaply. </a:t>
            </a:r>
          </a:p>
          <a:p>
            <a:pPr marL="0" indent="0">
              <a:buNone/>
            </a:pPr>
            <a:endParaRPr lang="en-US" sz="2200" dirty="0"/>
          </a:p>
        </p:txBody>
      </p:sp>
      <p:sp>
        <p:nvSpPr>
          <p:cNvPr id="4" name="Rectangle 3">
            <a:extLst>
              <a:ext uri="{FF2B5EF4-FFF2-40B4-BE49-F238E27FC236}">
                <a16:creationId xmlns:a16="http://schemas.microsoft.com/office/drawing/2014/main" id="{C9F2F397-6592-1242-9308-4836DB6824C4}"/>
              </a:ext>
            </a:extLst>
          </p:cNvPr>
          <p:cNvSpPr/>
          <p:nvPr/>
        </p:nvSpPr>
        <p:spPr>
          <a:xfrm flipV="1">
            <a:off x="838200" y="1334124"/>
            <a:ext cx="10515600" cy="584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4086FA6-F642-C44F-B845-EC2B2E4B05F5}"/>
              </a:ext>
            </a:extLst>
          </p:cNvPr>
          <p:cNvPicPr>
            <a:picLocks noChangeAspect="1"/>
          </p:cNvPicPr>
          <p:nvPr/>
        </p:nvPicPr>
        <p:blipFill>
          <a:blip r:embed="rId2"/>
          <a:stretch>
            <a:fillRect/>
          </a:stretch>
        </p:blipFill>
        <p:spPr>
          <a:xfrm>
            <a:off x="10102143" y="5457760"/>
            <a:ext cx="1198563" cy="1198563"/>
          </a:xfrm>
          <a:prstGeom prst="rect">
            <a:avLst/>
          </a:prstGeom>
        </p:spPr>
      </p:pic>
    </p:spTree>
    <p:extLst>
      <p:ext uri="{BB962C8B-B14F-4D97-AF65-F5344CB8AC3E}">
        <p14:creationId xmlns:p14="http://schemas.microsoft.com/office/powerpoint/2010/main" val="951142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E2AB4-2BED-A843-8278-98E2B3C7438B}"/>
              </a:ext>
            </a:extLst>
          </p:cNvPr>
          <p:cNvSpPr>
            <a:spLocks noGrp="1"/>
          </p:cNvSpPr>
          <p:nvPr>
            <p:ph type="title"/>
          </p:nvPr>
        </p:nvSpPr>
        <p:spPr>
          <a:xfrm>
            <a:off x="838200" y="365125"/>
            <a:ext cx="11353800" cy="1325563"/>
          </a:xfrm>
        </p:spPr>
        <p:txBody>
          <a:bodyPr>
            <a:normAutofit/>
          </a:bodyPr>
          <a:lstStyle/>
          <a:p>
            <a:r>
              <a:rPr lang="en-US" sz="3600" dirty="0"/>
              <a:t>Example: Housing market in a small Montreal community</a:t>
            </a:r>
          </a:p>
        </p:txBody>
      </p:sp>
      <p:pic>
        <p:nvPicPr>
          <p:cNvPr id="7" name="Content Placeholder 6">
            <a:extLst>
              <a:ext uri="{FF2B5EF4-FFF2-40B4-BE49-F238E27FC236}">
                <a16:creationId xmlns:a16="http://schemas.microsoft.com/office/drawing/2014/main" id="{FF1BEBF2-60F5-45AE-AA3D-33D90EB4A3C9}"/>
              </a:ext>
            </a:extLst>
          </p:cNvPr>
          <p:cNvPicPr>
            <a:picLocks noGrp="1" noChangeAspect="1"/>
          </p:cNvPicPr>
          <p:nvPr>
            <p:ph idx="1"/>
          </p:nvPr>
        </p:nvPicPr>
        <p:blipFill>
          <a:blip r:embed="rId3"/>
          <a:stretch>
            <a:fillRect/>
          </a:stretch>
        </p:blipFill>
        <p:spPr>
          <a:xfrm>
            <a:off x="2653260" y="1422975"/>
            <a:ext cx="6520720" cy="5069900"/>
          </a:xfrm>
        </p:spPr>
      </p:pic>
      <p:sp>
        <p:nvSpPr>
          <p:cNvPr id="4" name="Rectangle 3">
            <a:extLst>
              <a:ext uri="{FF2B5EF4-FFF2-40B4-BE49-F238E27FC236}">
                <a16:creationId xmlns:a16="http://schemas.microsoft.com/office/drawing/2014/main" id="{7E4B8DCF-022B-2246-A481-77A55AFC8F7F}"/>
              </a:ext>
            </a:extLst>
          </p:cNvPr>
          <p:cNvSpPr/>
          <p:nvPr/>
        </p:nvSpPr>
        <p:spPr>
          <a:xfrm flipV="1">
            <a:off x="838200" y="1300878"/>
            <a:ext cx="10515600"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02217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1122</TotalTime>
  <Words>1048</Words>
  <Application>Microsoft Office PowerPoint</Application>
  <PresentationFormat>Widescreen</PresentationFormat>
  <Paragraphs>88</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Market Equilibrium</vt:lpstr>
      <vt:lpstr>Market Building Blocks</vt:lpstr>
      <vt:lpstr>Market Equilibrium </vt:lpstr>
      <vt:lpstr>Market Equilibrium </vt:lpstr>
      <vt:lpstr>Market Equilibrium </vt:lpstr>
      <vt:lpstr>Market Equilibrium </vt:lpstr>
      <vt:lpstr>Market Equilibrium: Illustration </vt:lpstr>
      <vt:lpstr>Example: Housing market in a small Montreal community</vt:lpstr>
      <vt:lpstr>Example: Housing market in a small Montreal community</vt:lpstr>
      <vt:lpstr>Example: Housing market in a small Montreal community</vt:lpstr>
      <vt:lpstr>Cheat sheet for simultaneous supply and demand impacts</vt:lpstr>
      <vt:lpstr>Learning Outcomes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Time Frame</dc:title>
  <dc:creator>Yev Khovrenkov</dc:creator>
  <cp:lastModifiedBy>Yev Khovrenkov</cp:lastModifiedBy>
  <cp:revision>27</cp:revision>
  <dcterms:created xsi:type="dcterms:W3CDTF">2020-09-30T21:36:59Z</dcterms:created>
  <dcterms:modified xsi:type="dcterms:W3CDTF">2020-10-08T18:09:27Z</dcterms:modified>
</cp:coreProperties>
</file>