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560" r:id="rId2"/>
    <p:sldId id="586" r:id="rId3"/>
    <p:sldId id="588" r:id="rId4"/>
    <p:sldId id="559" r:id="rId5"/>
    <p:sldId id="562" r:id="rId6"/>
    <p:sldId id="561" r:id="rId7"/>
    <p:sldId id="565" r:id="rId8"/>
    <p:sldId id="571" r:id="rId9"/>
    <p:sldId id="573" r:id="rId10"/>
    <p:sldId id="574" r:id="rId11"/>
    <p:sldId id="590" r:id="rId12"/>
    <p:sldId id="580" r:id="rId13"/>
    <p:sldId id="585" r:id="rId14"/>
    <p:sldId id="58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6271" autoAdjust="0"/>
  </p:normalViewPr>
  <p:slideViewPr>
    <p:cSldViewPr snapToGrid="0">
      <p:cViewPr varScale="1">
        <p:scale>
          <a:sx n="62" d="100"/>
          <a:sy n="62" d="100"/>
        </p:scale>
        <p:origin x="10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6E651F-883B-4E65-9DCD-1AA19CA29B3F}" type="datetimeFigureOut">
              <a:rPr lang="en-US" smtClean="0"/>
              <a:t>10/26/2020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280DD3-387C-4E9C-A153-E9F8F844A4EA}" type="slidenum">
              <a:rPr lang="en-US" smtClean="0"/>
              <a:t>‹#›</a:t>
            </a:fld>
            <a:endParaRPr lang="en-US"/>
          </a:p>
        </p:txBody>
      </p:sp>
    </p:spTree>
    <p:extLst>
      <p:ext uri="{BB962C8B-B14F-4D97-AF65-F5344CB8AC3E}">
        <p14:creationId xmlns:p14="http://schemas.microsoft.com/office/powerpoint/2010/main" val="1323233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716DA5-74AE-4293-8926-4C78F2371B69}" type="slidenum">
              <a:rPr lang="en-US" smtClean="0"/>
              <a:pPr/>
              <a:t>6</a:t>
            </a:fld>
            <a:endParaRPr lang="en-US"/>
          </a:p>
        </p:txBody>
      </p:sp>
    </p:spTree>
    <p:extLst>
      <p:ext uri="{BB962C8B-B14F-4D97-AF65-F5344CB8AC3E}">
        <p14:creationId xmlns:p14="http://schemas.microsoft.com/office/powerpoint/2010/main" val="1040885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400" dirty="0"/>
              <a:t>Cartels can act as monopolists</a:t>
            </a:r>
          </a:p>
          <a:p>
            <a:pPr marL="0" indent="0">
              <a:buNone/>
            </a:pPr>
            <a:r>
              <a:rPr lang="en-CA" sz="1400" dirty="0"/>
              <a:t>A </a:t>
            </a:r>
            <a:r>
              <a:rPr lang="en-CA" sz="1400" b="1" dirty="0"/>
              <a:t>cartel</a:t>
            </a:r>
            <a:r>
              <a:rPr lang="en-CA" sz="1400" dirty="0"/>
              <a:t> is a group of suppliers that colludes to operate like a monopolist</a:t>
            </a:r>
          </a:p>
          <a:p>
            <a:pPr marL="0" indent="0">
              <a:buNone/>
            </a:pPr>
            <a:endParaRPr lang="en-CA" sz="800" dirty="0"/>
          </a:p>
          <a:p>
            <a:pPr marL="0" indent="0">
              <a:buNone/>
            </a:pPr>
            <a:r>
              <a:rPr lang="en-CA" sz="1400" dirty="0"/>
              <a:t>The cartel formed by the members of the </a:t>
            </a:r>
            <a:r>
              <a:rPr lang="en-CA" sz="1400" i="1" dirty="0"/>
              <a:t>Organization of Oil Exporting Countries (OPEC</a:t>
            </a:r>
            <a:r>
              <a:rPr lang="en-CA" sz="1400" dirty="0"/>
              <a:t>), is an example of a cartel that was successful in collusion. </a:t>
            </a:r>
          </a:p>
          <a:p>
            <a:r>
              <a:rPr lang="en-CA" sz="1200" dirty="0"/>
              <a:t>In 1973, they increased the world price of oil from $3 to $10 per barrel</a:t>
            </a:r>
          </a:p>
          <a:p>
            <a:r>
              <a:rPr lang="en-CA" sz="1200" dirty="0"/>
              <a:t>This resulted in billions of dollars transfers from the energy-importing nation in Europe and North America to OPEC members.</a:t>
            </a:r>
          </a:p>
          <a:p>
            <a:r>
              <a:rPr lang="en-CA" sz="1200" dirty="0"/>
              <a:t>Since the demand for oil is relatively inelastic, an increase in price increases total expenditures.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t>A second renowned cartel is managed by De Beers, which controls a large part of the world’s diamond supply. </a:t>
            </a:r>
          </a:p>
          <a:p>
            <a:endParaRPr lang="en-US" dirty="0"/>
          </a:p>
        </p:txBody>
      </p:sp>
      <p:sp>
        <p:nvSpPr>
          <p:cNvPr id="4" name="Slide Number Placeholder 3"/>
          <p:cNvSpPr>
            <a:spLocks noGrp="1"/>
          </p:cNvSpPr>
          <p:nvPr>
            <p:ph type="sldNum" sz="quarter" idx="5"/>
          </p:nvPr>
        </p:nvSpPr>
        <p:spPr/>
        <p:txBody>
          <a:bodyPr/>
          <a:lstStyle/>
          <a:p>
            <a:fld id="{DD280DD3-387C-4E9C-A153-E9F8F844A4EA}" type="slidenum">
              <a:rPr lang="en-US" smtClean="0"/>
              <a:t>11</a:t>
            </a:fld>
            <a:endParaRPr lang="en-US"/>
          </a:p>
        </p:txBody>
      </p:sp>
    </p:spTree>
    <p:extLst>
      <p:ext uri="{BB962C8B-B14F-4D97-AF65-F5344CB8AC3E}">
        <p14:creationId xmlns:p14="http://schemas.microsoft.com/office/powerpoint/2010/main" val="579985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031AD-CF39-4003-A155-1344AF3149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DAFFF49-084E-41A3-8E2B-2245114390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AFAFE71-C8CE-491A-A930-3203B450D85B}"/>
              </a:ext>
            </a:extLst>
          </p:cNvPr>
          <p:cNvSpPr>
            <a:spLocks noGrp="1"/>
          </p:cNvSpPr>
          <p:nvPr>
            <p:ph type="dt" sz="half" idx="10"/>
          </p:nvPr>
        </p:nvSpPr>
        <p:spPr/>
        <p:txBody>
          <a:bodyPr/>
          <a:lstStyle/>
          <a:p>
            <a:fld id="{3F9CDE60-CF42-4E1E-B239-2773E0BBD2B9}" type="datetimeFigureOut">
              <a:rPr lang="en-US" smtClean="0"/>
              <a:t>10/26/2020</a:t>
            </a:fld>
            <a:endParaRPr lang="en-US"/>
          </a:p>
        </p:txBody>
      </p:sp>
      <p:sp>
        <p:nvSpPr>
          <p:cNvPr id="5" name="Footer Placeholder 4">
            <a:extLst>
              <a:ext uri="{FF2B5EF4-FFF2-40B4-BE49-F238E27FC236}">
                <a16:creationId xmlns:a16="http://schemas.microsoft.com/office/drawing/2014/main" id="{D75A78DF-F018-4462-AE7B-B680139B28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5452A8-70D8-4223-9B14-6F9C6B1E000B}"/>
              </a:ext>
            </a:extLst>
          </p:cNvPr>
          <p:cNvSpPr>
            <a:spLocks noGrp="1"/>
          </p:cNvSpPr>
          <p:nvPr>
            <p:ph type="sldNum" sz="quarter" idx="12"/>
          </p:nvPr>
        </p:nvSpPr>
        <p:spPr/>
        <p:txBody>
          <a:bodyPr/>
          <a:lstStyle/>
          <a:p>
            <a:fld id="{52681B07-36C4-409E-96B5-258BCC87547D}" type="slidenum">
              <a:rPr lang="en-US" smtClean="0"/>
              <a:t>‹#›</a:t>
            </a:fld>
            <a:endParaRPr lang="en-US"/>
          </a:p>
        </p:txBody>
      </p:sp>
    </p:spTree>
    <p:extLst>
      <p:ext uri="{BB962C8B-B14F-4D97-AF65-F5344CB8AC3E}">
        <p14:creationId xmlns:p14="http://schemas.microsoft.com/office/powerpoint/2010/main" val="1225674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A0709-9DAA-46B6-8424-003CB3FE7F4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C69CDD6-1414-4544-835F-B64D259681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0BC9FE-C8BB-4F40-9AD8-E6797394CAF5}"/>
              </a:ext>
            </a:extLst>
          </p:cNvPr>
          <p:cNvSpPr>
            <a:spLocks noGrp="1"/>
          </p:cNvSpPr>
          <p:nvPr>
            <p:ph type="dt" sz="half" idx="10"/>
          </p:nvPr>
        </p:nvSpPr>
        <p:spPr/>
        <p:txBody>
          <a:bodyPr/>
          <a:lstStyle/>
          <a:p>
            <a:fld id="{3F9CDE60-CF42-4E1E-B239-2773E0BBD2B9}" type="datetimeFigureOut">
              <a:rPr lang="en-US" smtClean="0"/>
              <a:t>10/26/2020</a:t>
            </a:fld>
            <a:endParaRPr lang="en-US"/>
          </a:p>
        </p:txBody>
      </p:sp>
      <p:sp>
        <p:nvSpPr>
          <p:cNvPr id="5" name="Footer Placeholder 4">
            <a:extLst>
              <a:ext uri="{FF2B5EF4-FFF2-40B4-BE49-F238E27FC236}">
                <a16:creationId xmlns:a16="http://schemas.microsoft.com/office/drawing/2014/main" id="{CCC7BA76-23F9-458E-8B3B-1AE3F43F1E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C54EDA-388E-46FE-92FF-6B5AD322E66A}"/>
              </a:ext>
            </a:extLst>
          </p:cNvPr>
          <p:cNvSpPr>
            <a:spLocks noGrp="1"/>
          </p:cNvSpPr>
          <p:nvPr>
            <p:ph type="sldNum" sz="quarter" idx="12"/>
          </p:nvPr>
        </p:nvSpPr>
        <p:spPr/>
        <p:txBody>
          <a:bodyPr/>
          <a:lstStyle/>
          <a:p>
            <a:fld id="{52681B07-36C4-409E-96B5-258BCC87547D}" type="slidenum">
              <a:rPr lang="en-US" smtClean="0"/>
              <a:t>‹#›</a:t>
            </a:fld>
            <a:endParaRPr lang="en-US"/>
          </a:p>
        </p:txBody>
      </p:sp>
    </p:spTree>
    <p:extLst>
      <p:ext uri="{BB962C8B-B14F-4D97-AF65-F5344CB8AC3E}">
        <p14:creationId xmlns:p14="http://schemas.microsoft.com/office/powerpoint/2010/main" val="3006697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D68956-99D3-4399-BB5F-08E572BCEA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603B3F-E18A-49A0-AD38-573296D8B11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24B896-C5C8-4DBD-BAD9-13347A7882FC}"/>
              </a:ext>
            </a:extLst>
          </p:cNvPr>
          <p:cNvSpPr>
            <a:spLocks noGrp="1"/>
          </p:cNvSpPr>
          <p:nvPr>
            <p:ph type="dt" sz="half" idx="10"/>
          </p:nvPr>
        </p:nvSpPr>
        <p:spPr/>
        <p:txBody>
          <a:bodyPr/>
          <a:lstStyle/>
          <a:p>
            <a:fld id="{3F9CDE60-CF42-4E1E-B239-2773E0BBD2B9}" type="datetimeFigureOut">
              <a:rPr lang="en-US" smtClean="0"/>
              <a:t>10/26/2020</a:t>
            </a:fld>
            <a:endParaRPr lang="en-US"/>
          </a:p>
        </p:txBody>
      </p:sp>
      <p:sp>
        <p:nvSpPr>
          <p:cNvPr id="5" name="Footer Placeholder 4">
            <a:extLst>
              <a:ext uri="{FF2B5EF4-FFF2-40B4-BE49-F238E27FC236}">
                <a16:creationId xmlns:a16="http://schemas.microsoft.com/office/drawing/2014/main" id="{DD414690-AF0E-4A83-AEF2-09C2A4FF14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9461FE-E1CB-4741-91A4-6EE95DE8AA1F}"/>
              </a:ext>
            </a:extLst>
          </p:cNvPr>
          <p:cNvSpPr>
            <a:spLocks noGrp="1"/>
          </p:cNvSpPr>
          <p:nvPr>
            <p:ph type="sldNum" sz="quarter" idx="12"/>
          </p:nvPr>
        </p:nvSpPr>
        <p:spPr/>
        <p:txBody>
          <a:bodyPr/>
          <a:lstStyle/>
          <a:p>
            <a:fld id="{52681B07-36C4-409E-96B5-258BCC87547D}" type="slidenum">
              <a:rPr lang="en-US" smtClean="0"/>
              <a:t>‹#›</a:t>
            </a:fld>
            <a:endParaRPr lang="en-US"/>
          </a:p>
        </p:txBody>
      </p:sp>
    </p:spTree>
    <p:extLst>
      <p:ext uri="{BB962C8B-B14F-4D97-AF65-F5344CB8AC3E}">
        <p14:creationId xmlns:p14="http://schemas.microsoft.com/office/powerpoint/2010/main" val="63349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94C9C-32DD-49AD-AD49-D860DD4930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218FB0-5F94-4B05-9E0B-2C77E81DD7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A314AA-28BB-4F75-9362-D5E9D697D358}"/>
              </a:ext>
            </a:extLst>
          </p:cNvPr>
          <p:cNvSpPr>
            <a:spLocks noGrp="1"/>
          </p:cNvSpPr>
          <p:nvPr>
            <p:ph type="dt" sz="half" idx="10"/>
          </p:nvPr>
        </p:nvSpPr>
        <p:spPr/>
        <p:txBody>
          <a:bodyPr/>
          <a:lstStyle/>
          <a:p>
            <a:fld id="{3F9CDE60-CF42-4E1E-B239-2773E0BBD2B9}" type="datetimeFigureOut">
              <a:rPr lang="en-US" smtClean="0"/>
              <a:t>10/26/2020</a:t>
            </a:fld>
            <a:endParaRPr lang="en-US"/>
          </a:p>
        </p:txBody>
      </p:sp>
      <p:sp>
        <p:nvSpPr>
          <p:cNvPr id="5" name="Footer Placeholder 4">
            <a:extLst>
              <a:ext uri="{FF2B5EF4-FFF2-40B4-BE49-F238E27FC236}">
                <a16:creationId xmlns:a16="http://schemas.microsoft.com/office/drawing/2014/main" id="{AF6E46FD-9525-4F2D-A5E5-807E238609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E9434-33C4-445E-8521-EF9784B81181}"/>
              </a:ext>
            </a:extLst>
          </p:cNvPr>
          <p:cNvSpPr>
            <a:spLocks noGrp="1"/>
          </p:cNvSpPr>
          <p:nvPr>
            <p:ph type="sldNum" sz="quarter" idx="12"/>
          </p:nvPr>
        </p:nvSpPr>
        <p:spPr/>
        <p:txBody>
          <a:bodyPr/>
          <a:lstStyle/>
          <a:p>
            <a:fld id="{52681B07-36C4-409E-96B5-258BCC87547D}" type="slidenum">
              <a:rPr lang="en-US" smtClean="0"/>
              <a:t>‹#›</a:t>
            </a:fld>
            <a:endParaRPr lang="en-US"/>
          </a:p>
        </p:txBody>
      </p:sp>
    </p:spTree>
    <p:extLst>
      <p:ext uri="{BB962C8B-B14F-4D97-AF65-F5344CB8AC3E}">
        <p14:creationId xmlns:p14="http://schemas.microsoft.com/office/powerpoint/2010/main" val="3575650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C8B99-F991-4809-A466-8A9B9BC25C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1EDA11-64AF-477C-A6F9-7A1AD24780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1AE30D-0290-4B89-8C30-5CB20E448017}"/>
              </a:ext>
            </a:extLst>
          </p:cNvPr>
          <p:cNvSpPr>
            <a:spLocks noGrp="1"/>
          </p:cNvSpPr>
          <p:nvPr>
            <p:ph type="dt" sz="half" idx="10"/>
          </p:nvPr>
        </p:nvSpPr>
        <p:spPr/>
        <p:txBody>
          <a:bodyPr/>
          <a:lstStyle/>
          <a:p>
            <a:fld id="{3F9CDE60-CF42-4E1E-B239-2773E0BBD2B9}" type="datetimeFigureOut">
              <a:rPr lang="en-US" smtClean="0"/>
              <a:t>10/26/2020</a:t>
            </a:fld>
            <a:endParaRPr lang="en-US"/>
          </a:p>
        </p:txBody>
      </p:sp>
      <p:sp>
        <p:nvSpPr>
          <p:cNvPr id="5" name="Footer Placeholder 4">
            <a:extLst>
              <a:ext uri="{FF2B5EF4-FFF2-40B4-BE49-F238E27FC236}">
                <a16:creationId xmlns:a16="http://schemas.microsoft.com/office/drawing/2014/main" id="{4A21B58B-DF3E-44B5-A1A2-BF33F2FEF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8F9487-6766-4674-B859-88ECA87C7ECA}"/>
              </a:ext>
            </a:extLst>
          </p:cNvPr>
          <p:cNvSpPr>
            <a:spLocks noGrp="1"/>
          </p:cNvSpPr>
          <p:nvPr>
            <p:ph type="sldNum" sz="quarter" idx="12"/>
          </p:nvPr>
        </p:nvSpPr>
        <p:spPr/>
        <p:txBody>
          <a:bodyPr/>
          <a:lstStyle/>
          <a:p>
            <a:fld id="{52681B07-36C4-409E-96B5-258BCC87547D}" type="slidenum">
              <a:rPr lang="en-US" smtClean="0"/>
              <a:t>‹#›</a:t>
            </a:fld>
            <a:endParaRPr lang="en-US"/>
          </a:p>
        </p:txBody>
      </p:sp>
    </p:spTree>
    <p:extLst>
      <p:ext uri="{BB962C8B-B14F-4D97-AF65-F5344CB8AC3E}">
        <p14:creationId xmlns:p14="http://schemas.microsoft.com/office/powerpoint/2010/main" val="2042375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2AB0D-4A8A-412A-9388-1E14FA57F8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3F5ECF-8B83-4986-A1DC-56B67A6BDC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874A0D-DCAA-409D-B784-E858BDEF44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111091-CDE0-44DA-B3A3-B9D8E628A319}"/>
              </a:ext>
            </a:extLst>
          </p:cNvPr>
          <p:cNvSpPr>
            <a:spLocks noGrp="1"/>
          </p:cNvSpPr>
          <p:nvPr>
            <p:ph type="dt" sz="half" idx="10"/>
          </p:nvPr>
        </p:nvSpPr>
        <p:spPr/>
        <p:txBody>
          <a:bodyPr/>
          <a:lstStyle/>
          <a:p>
            <a:fld id="{3F9CDE60-CF42-4E1E-B239-2773E0BBD2B9}" type="datetimeFigureOut">
              <a:rPr lang="en-US" smtClean="0"/>
              <a:t>10/26/2020</a:t>
            </a:fld>
            <a:endParaRPr lang="en-US"/>
          </a:p>
        </p:txBody>
      </p:sp>
      <p:sp>
        <p:nvSpPr>
          <p:cNvPr id="6" name="Footer Placeholder 5">
            <a:extLst>
              <a:ext uri="{FF2B5EF4-FFF2-40B4-BE49-F238E27FC236}">
                <a16:creationId xmlns:a16="http://schemas.microsoft.com/office/drawing/2014/main" id="{2C201CB2-604D-4F85-9A74-928D9B2BB9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9A372C-CE85-4A2B-98B7-84070F4C4C4B}"/>
              </a:ext>
            </a:extLst>
          </p:cNvPr>
          <p:cNvSpPr>
            <a:spLocks noGrp="1"/>
          </p:cNvSpPr>
          <p:nvPr>
            <p:ph type="sldNum" sz="quarter" idx="12"/>
          </p:nvPr>
        </p:nvSpPr>
        <p:spPr/>
        <p:txBody>
          <a:bodyPr/>
          <a:lstStyle/>
          <a:p>
            <a:fld id="{52681B07-36C4-409E-96B5-258BCC87547D}" type="slidenum">
              <a:rPr lang="en-US" smtClean="0"/>
              <a:t>‹#›</a:t>
            </a:fld>
            <a:endParaRPr lang="en-US"/>
          </a:p>
        </p:txBody>
      </p:sp>
    </p:spTree>
    <p:extLst>
      <p:ext uri="{BB962C8B-B14F-4D97-AF65-F5344CB8AC3E}">
        <p14:creationId xmlns:p14="http://schemas.microsoft.com/office/powerpoint/2010/main" val="3412887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11AB2-23F8-4CE2-99EF-0B59755B18C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F7D70-8C35-4D8E-B92A-043E2672CA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B8B2A0-9B57-4AC6-B85B-06FB9F2133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1B9425E-8096-4048-AE1F-71FC30047A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7D5DB8-8E7C-4AEF-93FB-045BABF5CF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AE28E6-0FCB-4F11-AEC3-D22E5871BD7F}"/>
              </a:ext>
            </a:extLst>
          </p:cNvPr>
          <p:cNvSpPr>
            <a:spLocks noGrp="1"/>
          </p:cNvSpPr>
          <p:nvPr>
            <p:ph type="dt" sz="half" idx="10"/>
          </p:nvPr>
        </p:nvSpPr>
        <p:spPr/>
        <p:txBody>
          <a:bodyPr/>
          <a:lstStyle/>
          <a:p>
            <a:fld id="{3F9CDE60-CF42-4E1E-B239-2773E0BBD2B9}" type="datetimeFigureOut">
              <a:rPr lang="en-US" smtClean="0"/>
              <a:t>10/26/2020</a:t>
            </a:fld>
            <a:endParaRPr lang="en-US"/>
          </a:p>
        </p:txBody>
      </p:sp>
      <p:sp>
        <p:nvSpPr>
          <p:cNvPr id="8" name="Footer Placeholder 7">
            <a:extLst>
              <a:ext uri="{FF2B5EF4-FFF2-40B4-BE49-F238E27FC236}">
                <a16:creationId xmlns:a16="http://schemas.microsoft.com/office/drawing/2014/main" id="{646A16E6-9C0F-4E2D-9922-5D3D2DDA5C9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7F0F33-1D53-421A-ABC3-CE90CB18C3DD}"/>
              </a:ext>
            </a:extLst>
          </p:cNvPr>
          <p:cNvSpPr>
            <a:spLocks noGrp="1"/>
          </p:cNvSpPr>
          <p:nvPr>
            <p:ph type="sldNum" sz="quarter" idx="12"/>
          </p:nvPr>
        </p:nvSpPr>
        <p:spPr/>
        <p:txBody>
          <a:bodyPr/>
          <a:lstStyle/>
          <a:p>
            <a:fld id="{52681B07-36C4-409E-96B5-258BCC87547D}" type="slidenum">
              <a:rPr lang="en-US" smtClean="0"/>
              <a:t>‹#›</a:t>
            </a:fld>
            <a:endParaRPr lang="en-US"/>
          </a:p>
        </p:txBody>
      </p:sp>
    </p:spTree>
    <p:extLst>
      <p:ext uri="{BB962C8B-B14F-4D97-AF65-F5344CB8AC3E}">
        <p14:creationId xmlns:p14="http://schemas.microsoft.com/office/powerpoint/2010/main" val="1607542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6CC15-7321-4749-91D7-C97F24414B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FE5243-5BB0-4485-9166-9D6C422595B3}"/>
              </a:ext>
            </a:extLst>
          </p:cNvPr>
          <p:cNvSpPr>
            <a:spLocks noGrp="1"/>
          </p:cNvSpPr>
          <p:nvPr>
            <p:ph type="dt" sz="half" idx="10"/>
          </p:nvPr>
        </p:nvSpPr>
        <p:spPr/>
        <p:txBody>
          <a:bodyPr/>
          <a:lstStyle/>
          <a:p>
            <a:fld id="{3F9CDE60-CF42-4E1E-B239-2773E0BBD2B9}" type="datetimeFigureOut">
              <a:rPr lang="en-US" smtClean="0"/>
              <a:t>10/26/2020</a:t>
            </a:fld>
            <a:endParaRPr lang="en-US"/>
          </a:p>
        </p:txBody>
      </p:sp>
      <p:sp>
        <p:nvSpPr>
          <p:cNvPr id="4" name="Footer Placeholder 3">
            <a:extLst>
              <a:ext uri="{FF2B5EF4-FFF2-40B4-BE49-F238E27FC236}">
                <a16:creationId xmlns:a16="http://schemas.microsoft.com/office/drawing/2014/main" id="{56FB1870-7FB9-43D1-B034-14CAB22DC0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1FA1DE-0EDC-447F-9C22-0DF89E6EB69E}"/>
              </a:ext>
            </a:extLst>
          </p:cNvPr>
          <p:cNvSpPr>
            <a:spLocks noGrp="1"/>
          </p:cNvSpPr>
          <p:nvPr>
            <p:ph type="sldNum" sz="quarter" idx="12"/>
          </p:nvPr>
        </p:nvSpPr>
        <p:spPr/>
        <p:txBody>
          <a:bodyPr/>
          <a:lstStyle/>
          <a:p>
            <a:fld id="{52681B07-36C4-409E-96B5-258BCC87547D}" type="slidenum">
              <a:rPr lang="en-US" smtClean="0"/>
              <a:t>‹#›</a:t>
            </a:fld>
            <a:endParaRPr lang="en-US"/>
          </a:p>
        </p:txBody>
      </p:sp>
    </p:spTree>
    <p:extLst>
      <p:ext uri="{BB962C8B-B14F-4D97-AF65-F5344CB8AC3E}">
        <p14:creationId xmlns:p14="http://schemas.microsoft.com/office/powerpoint/2010/main" val="551446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5C6A20-34F1-41EB-8524-25BA3D2FAD57}"/>
              </a:ext>
            </a:extLst>
          </p:cNvPr>
          <p:cNvSpPr>
            <a:spLocks noGrp="1"/>
          </p:cNvSpPr>
          <p:nvPr>
            <p:ph type="dt" sz="half" idx="10"/>
          </p:nvPr>
        </p:nvSpPr>
        <p:spPr/>
        <p:txBody>
          <a:bodyPr/>
          <a:lstStyle/>
          <a:p>
            <a:fld id="{3F9CDE60-CF42-4E1E-B239-2773E0BBD2B9}" type="datetimeFigureOut">
              <a:rPr lang="en-US" smtClean="0"/>
              <a:t>10/26/2020</a:t>
            </a:fld>
            <a:endParaRPr lang="en-US"/>
          </a:p>
        </p:txBody>
      </p:sp>
      <p:sp>
        <p:nvSpPr>
          <p:cNvPr id="3" name="Footer Placeholder 2">
            <a:extLst>
              <a:ext uri="{FF2B5EF4-FFF2-40B4-BE49-F238E27FC236}">
                <a16:creationId xmlns:a16="http://schemas.microsoft.com/office/drawing/2014/main" id="{03DB9AD2-2262-4EF4-8BE2-99A3586A0EC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22E9D3-0EA6-4ACC-BCDC-64CAA3AA6043}"/>
              </a:ext>
            </a:extLst>
          </p:cNvPr>
          <p:cNvSpPr>
            <a:spLocks noGrp="1"/>
          </p:cNvSpPr>
          <p:nvPr>
            <p:ph type="sldNum" sz="quarter" idx="12"/>
          </p:nvPr>
        </p:nvSpPr>
        <p:spPr/>
        <p:txBody>
          <a:bodyPr/>
          <a:lstStyle/>
          <a:p>
            <a:fld id="{52681B07-36C4-409E-96B5-258BCC87547D}" type="slidenum">
              <a:rPr lang="en-US" smtClean="0"/>
              <a:t>‹#›</a:t>
            </a:fld>
            <a:endParaRPr lang="en-US"/>
          </a:p>
        </p:txBody>
      </p:sp>
    </p:spTree>
    <p:extLst>
      <p:ext uri="{BB962C8B-B14F-4D97-AF65-F5344CB8AC3E}">
        <p14:creationId xmlns:p14="http://schemas.microsoft.com/office/powerpoint/2010/main" val="1051016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0D0-7754-42F7-8390-08C7C60772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7E2BBF3-6E87-4F2B-A846-0149676B44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A95A355-0CA3-4CCC-A964-74F322EE2D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539793-39A9-40BF-B437-B176A2994E5F}"/>
              </a:ext>
            </a:extLst>
          </p:cNvPr>
          <p:cNvSpPr>
            <a:spLocks noGrp="1"/>
          </p:cNvSpPr>
          <p:nvPr>
            <p:ph type="dt" sz="half" idx="10"/>
          </p:nvPr>
        </p:nvSpPr>
        <p:spPr/>
        <p:txBody>
          <a:bodyPr/>
          <a:lstStyle/>
          <a:p>
            <a:fld id="{3F9CDE60-CF42-4E1E-B239-2773E0BBD2B9}" type="datetimeFigureOut">
              <a:rPr lang="en-US" smtClean="0"/>
              <a:t>10/26/2020</a:t>
            </a:fld>
            <a:endParaRPr lang="en-US"/>
          </a:p>
        </p:txBody>
      </p:sp>
      <p:sp>
        <p:nvSpPr>
          <p:cNvPr id="6" name="Footer Placeholder 5">
            <a:extLst>
              <a:ext uri="{FF2B5EF4-FFF2-40B4-BE49-F238E27FC236}">
                <a16:creationId xmlns:a16="http://schemas.microsoft.com/office/drawing/2014/main" id="{3A80E5FC-88A4-4456-BAE9-0F7ADD4452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AE6A5C-A12C-47FE-9083-6055E37E8F18}"/>
              </a:ext>
            </a:extLst>
          </p:cNvPr>
          <p:cNvSpPr>
            <a:spLocks noGrp="1"/>
          </p:cNvSpPr>
          <p:nvPr>
            <p:ph type="sldNum" sz="quarter" idx="12"/>
          </p:nvPr>
        </p:nvSpPr>
        <p:spPr/>
        <p:txBody>
          <a:bodyPr/>
          <a:lstStyle/>
          <a:p>
            <a:fld id="{52681B07-36C4-409E-96B5-258BCC87547D}" type="slidenum">
              <a:rPr lang="en-US" smtClean="0"/>
              <a:t>‹#›</a:t>
            </a:fld>
            <a:endParaRPr lang="en-US"/>
          </a:p>
        </p:txBody>
      </p:sp>
    </p:spTree>
    <p:extLst>
      <p:ext uri="{BB962C8B-B14F-4D97-AF65-F5344CB8AC3E}">
        <p14:creationId xmlns:p14="http://schemas.microsoft.com/office/powerpoint/2010/main" val="1872168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6DC75-FD5F-426B-8150-51B6CFC60F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CA6EC4B-E4FB-4A44-A751-B2DE518F76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2EB331-D2A6-4A62-9EED-903BAD84DD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A72536-87CB-4F97-BDAA-5367B88D05BC}"/>
              </a:ext>
            </a:extLst>
          </p:cNvPr>
          <p:cNvSpPr>
            <a:spLocks noGrp="1"/>
          </p:cNvSpPr>
          <p:nvPr>
            <p:ph type="dt" sz="half" idx="10"/>
          </p:nvPr>
        </p:nvSpPr>
        <p:spPr/>
        <p:txBody>
          <a:bodyPr/>
          <a:lstStyle/>
          <a:p>
            <a:fld id="{3F9CDE60-CF42-4E1E-B239-2773E0BBD2B9}" type="datetimeFigureOut">
              <a:rPr lang="en-US" smtClean="0"/>
              <a:t>10/26/2020</a:t>
            </a:fld>
            <a:endParaRPr lang="en-US"/>
          </a:p>
        </p:txBody>
      </p:sp>
      <p:sp>
        <p:nvSpPr>
          <p:cNvPr id="6" name="Footer Placeholder 5">
            <a:extLst>
              <a:ext uri="{FF2B5EF4-FFF2-40B4-BE49-F238E27FC236}">
                <a16:creationId xmlns:a16="http://schemas.microsoft.com/office/drawing/2014/main" id="{7CAE1C99-8BCA-4F57-BFE7-D81A7B8C22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82BB4D-5007-4E57-B317-5065417F79A7}"/>
              </a:ext>
            </a:extLst>
          </p:cNvPr>
          <p:cNvSpPr>
            <a:spLocks noGrp="1"/>
          </p:cNvSpPr>
          <p:nvPr>
            <p:ph type="sldNum" sz="quarter" idx="12"/>
          </p:nvPr>
        </p:nvSpPr>
        <p:spPr/>
        <p:txBody>
          <a:bodyPr/>
          <a:lstStyle/>
          <a:p>
            <a:fld id="{52681B07-36C4-409E-96B5-258BCC87547D}" type="slidenum">
              <a:rPr lang="en-US" smtClean="0"/>
              <a:t>‹#›</a:t>
            </a:fld>
            <a:endParaRPr lang="en-US"/>
          </a:p>
        </p:txBody>
      </p:sp>
    </p:spTree>
    <p:extLst>
      <p:ext uri="{BB962C8B-B14F-4D97-AF65-F5344CB8AC3E}">
        <p14:creationId xmlns:p14="http://schemas.microsoft.com/office/powerpoint/2010/main" val="801589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F2FE20-9F5F-48F8-B815-F3D3225136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EEAFCF-DB7D-43E7-8BC9-6E2B379D2D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490ED6-D179-4EDC-BBED-F48C978BDA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9CDE60-CF42-4E1E-B239-2773E0BBD2B9}" type="datetimeFigureOut">
              <a:rPr lang="en-US" smtClean="0"/>
              <a:t>10/26/2020</a:t>
            </a:fld>
            <a:endParaRPr lang="en-US"/>
          </a:p>
        </p:txBody>
      </p:sp>
      <p:sp>
        <p:nvSpPr>
          <p:cNvPr id="5" name="Footer Placeholder 4">
            <a:extLst>
              <a:ext uri="{FF2B5EF4-FFF2-40B4-BE49-F238E27FC236}">
                <a16:creationId xmlns:a16="http://schemas.microsoft.com/office/drawing/2014/main" id="{81844C1C-51A7-4099-875A-D03542B0E5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9C28C00-9BC5-4714-965D-81C8297583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81B07-36C4-409E-96B5-258BCC87547D}" type="slidenum">
              <a:rPr lang="en-US" smtClean="0"/>
              <a:t>‹#›</a:t>
            </a:fld>
            <a:endParaRPr lang="en-US"/>
          </a:p>
        </p:txBody>
      </p:sp>
    </p:spTree>
    <p:extLst>
      <p:ext uri="{BB962C8B-B14F-4D97-AF65-F5344CB8AC3E}">
        <p14:creationId xmlns:p14="http://schemas.microsoft.com/office/powerpoint/2010/main" val="2000276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AD4FE-77A8-2945-916F-8E60E42BCB90}"/>
              </a:ext>
            </a:extLst>
          </p:cNvPr>
          <p:cNvSpPr>
            <a:spLocks noGrp="1"/>
          </p:cNvSpPr>
          <p:nvPr>
            <p:ph type="ctrTitle"/>
          </p:nvPr>
        </p:nvSpPr>
        <p:spPr>
          <a:xfrm>
            <a:off x="2209800" y="1"/>
            <a:ext cx="7772400" cy="1470025"/>
          </a:xfrm>
        </p:spPr>
        <p:txBody>
          <a:bodyPr/>
          <a:lstStyle/>
          <a:p>
            <a:r>
              <a:rPr lang="en-US" dirty="0"/>
              <a:t>Market Power</a:t>
            </a:r>
          </a:p>
        </p:txBody>
      </p:sp>
      <p:pic>
        <p:nvPicPr>
          <p:cNvPr id="5" name="Picture 4">
            <a:extLst>
              <a:ext uri="{FF2B5EF4-FFF2-40B4-BE49-F238E27FC236}">
                <a16:creationId xmlns:a16="http://schemas.microsoft.com/office/drawing/2014/main" id="{E4BFE9DB-96F9-471E-8D68-57FE8D1B09AC}"/>
              </a:ext>
            </a:extLst>
          </p:cNvPr>
          <p:cNvPicPr>
            <a:picLocks noChangeAspect="1"/>
          </p:cNvPicPr>
          <p:nvPr/>
        </p:nvPicPr>
        <p:blipFill>
          <a:blip r:embed="rId2"/>
          <a:stretch>
            <a:fillRect/>
          </a:stretch>
        </p:blipFill>
        <p:spPr>
          <a:xfrm>
            <a:off x="2215663" y="1828801"/>
            <a:ext cx="7839667" cy="3983831"/>
          </a:xfrm>
          <a:prstGeom prst="rect">
            <a:avLst/>
          </a:prstGeom>
        </p:spPr>
      </p:pic>
      <p:sp>
        <p:nvSpPr>
          <p:cNvPr id="7" name="Rectangle 6">
            <a:extLst>
              <a:ext uri="{FF2B5EF4-FFF2-40B4-BE49-F238E27FC236}">
                <a16:creationId xmlns:a16="http://schemas.microsoft.com/office/drawing/2014/main" id="{C027620F-DF3B-4562-8F49-51030B4931B3}"/>
              </a:ext>
            </a:extLst>
          </p:cNvPr>
          <p:cNvSpPr/>
          <p:nvPr/>
        </p:nvSpPr>
        <p:spPr>
          <a:xfrm>
            <a:off x="2133601" y="1424307"/>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7625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278CF-7432-F549-8ABA-B2B1CF2940B7}"/>
              </a:ext>
            </a:extLst>
          </p:cNvPr>
          <p:cNvSpPr>
            <a:spLocks noGrp="1"/>
          </p:cNvSpPr>
          <p:nvPr>
            <p:ph type="title"/>
          </p:nvPr>
        </p:nvSpPr>
        <p:spPr/>
        <p:txBody>
          <a:bodyPr>
            <a:normAutofit/>
          </a:bodyPr>
          <a:lstStyle/>
          <a:p>
            <a:r>
              <a:rPr lang="en-CA" dirty="0"/>
              <a:t>National Policy</a:t>
            </a:r>
            <a:endParaRPr lang="en-US" dirty="0"/>
          </a:p>
        </p:txBody>
      </p:sp>
      <p:sp>
        <p:nvSpPr>
          <p:cNvPr id="3" name="Content Placeholder 2">
            <a:extLst>
              <a:ext uri="{FF2B5EF4-FFF2-40B4-BE49-F238E27FC236}">
                <a16:creationId xmlns:a16="http://schemas.microsoft.com/office/drawing/2014/main" id="{49903391-06B2-9F46-A3BD-1323D57643D0}"/>
              </a:ext>
            </a:extLst>
          </p:cNvPr>
          <p:cNvSpPr>
            <a:spLocks noGrp="1"/>
          </p:cNvSpPr>
          <p:nvPr>
            <p:ph idx="1"/>
          </p:nvPr>
        </p:nvSpPr>
        <p:spPr>
          <a:xfrm>
            <a:off x="838200" y="1690688"/>
            <a:ext cx="10515600" cy="4486275"/>
          </a:xfrm>
        </p:spPr>
        <p:txBody>
          <a:bodyPr>
            <a:normAutofit fontScale="92500" lnSpcReduction="20000"/>
          </a:bodyPr>
          <a:lstStyle/>
          <a:p>
            <a:pPr marL="0" indent="0">
              <a:buNone/>
            </a:pPr>
            <a:r>
              <a:rPr lang="en-CA" sz="2600" dirty="0">
                <a:solidFill>
                  <a:srgbClr val="002060"/>
                </a:solidFill>
              </a:rPr>
              <a:t>Monopolies can also arise as a result of national policy. </a:t>
            </a:r>
          </a:p>
          <a:p>
            <a:r>
              <a:rPr lang="en-CA" sz="2600" dirty="0"/>
              <a:t>Some governments are proud to have a ‘national carrier’ in the airline industry – Air Canada in Canada or British Airways in the UK. </a:t>
            </a:r>
          </a:p>
          <a:p>
            <a:r>
              <a:rPr lang="en-CA" sz="2600" dirty="0"/>
              <a:t>The mail service was viewed as a symbol of nationhood in Canada and the US: Canada Post and the US Postal system are national emblems that have historic significance.</a:t>
            </a:r>
          </a:p>
          <a:p>
            <a:pPr marL="0" indent="0">
              <a:buNone/>
            </a:pPr>
            <a:endParaRPr lang="en-CA" sz="2600" dirty="0"/>
          </a:p>
          <a:p>
            <a:pPr marL="0" indent="0">
              <a:buNone/>
            </a:pPr>
            <a:r>
              <a:rPr lang="en-CA" sz="2600" dirty="0">
                <a:solidFill>
                  <a:srgbClr val="002060"/>
                </a:solidFill>
              </a:rPr>
              <a:t>National policy is costly to taxpayers:</a:t>
            </a:r>
          </a:p>
          <a:p>
            <a:r>
              <a:rPr lang="en-CA" sz="2600" dirty="0"/>
              <a:t>Industries not subject to competition can become expensive.</a:t>
            </a:r>
          </a:p>
          <a:p>
            <a:r>
              <a:rPr lang="en-CA" sz="2600" dirty="0"/>
              <a:t>Managers have insufficient incentives to curtail costs.</a:t>
            </a:r>
          </a:p>
          <a:p>
            <a:r>
              <a:rPr lang="en-CA" sz="2600" dirty="0"/>
              <a:t>Unions realize the government is committed to sustain the monopoly and push for higher wages than under a more competitive structure.</a:t>
            </a:r>
          </a:p>
          <a:p>
            <a:pPr marL="0" indent="0">
              <a:buNone/>
            </a:pPr>
            <a:endParaRPr lang="en-CA" sz="2000" dirty="0"/>
          </a:p>
          <a:p>
            <a:pPr marL="0" indent="0">
              <a:buNone/>
            </a:pPr>
            <a:endParaRPr lang="en-CA" sz="2000" dirty="0"/>
          </a:p>
          <a:p>
            <a:pPr marL="0" indent="0">
              <a:buNone/>
            </a:pPr>
            <a:endParaRPr lang="en-CA" sz="2000" dirty="0"/>
          </a:p>
          <a:p>
            <a:pPr marL="0" indent="0">
              <a:buNone/>
            </a:pPr>
            <a:endParaRPr lang="en-US" dirty="0"/>
          </a:p>
        </p:txBody>
      </p:sp>
      <p:sp>
        <p:nvSpPr>
          <p:cNvPr id="4" name="Rectangle 3">
            <a:extLst>
              <a:ext uri="{FF2B5EF4-FFF2-40B4-BE49-F238E27FC236}">
                <a16:creationId xmlns:a16="http://schemas.microsoft.com/office/drawing/2014/main" id="{6BD11870-12E8-2441-87A9-668EADC4636B}"/>
              </a:ext>
            </a:extLst>
          </p:cNvPr>
          <p:cNvSpPr/>
          <p:nvPr/>
        </p:nvSpPr>
        <p:spPr>
          <a:xfrm>
            <a:off x="939246" y="1452614"/>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0382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400DA-FB85-DA41-BD58-314DAACA5639}"/>
              </a:ext>
            </a:extLst>
          </p:cNvPr>
          <p:cNvSpPr>
            <a:spLocks noGrp="1"/>
          </p:cNvSpPr>
          <p:nvPr>
            <p:ph type="title"/>
          </p:nvPr>
        </p:nvSpPr>
        <p:spPr/>
        <p:txBody>
          <a:bodyPr>
            <a:normAutofit/>
          </a:bodyPr>
          <a:lstStyle/>
          <a:p>
            <a:r>
              <a:rPr lang="en-CA" sz="4000" dirty="0"/>
              <a:t>Four Key Attributes of a Monopolistic Market</a:t>
            </a:r>
            <a:endParaRPr lang="en-US" sz="4000" dirty="0"/>
          </a:p>
        </p:txBody>
      </p:sp>
      <p:sp>
        <p:nvSpPr>
          <p:cNvPr id="3" name="Content Placeholder 2">
            <a:extLst>
              <a:ext uri="{FF2B5EF4-FFF2-40B4-BE49-F238E27FC236}">
                <a16:creationId xmlns:a16="http://schemas.microsoft.com/office/drawing/2014/main" id="{443E12B3-0EA3-B444-8CC2-395FDBFA6760}"/>
              </a:ext>
            </a:extLst>
          </p:cNvPr>
          <p:cNvSpPr>
            <a:spLocks noGrp="1"/>
          </p:cNvSpPr>
          <p:nvPr>
            <p:ph idx="1"/>
          </p:nvPr>
        </p:nvSpPr>
        <p:spPr/>
        <p:txBody>
          <a:bodyPr>
            <a:normAutofit/>
          </a:bodyPr>
          <a:lstStyle/>
          <a:p>
            <a:pPr marL="457200" indent="-457200">
              <a:buFont typeface="+mj-lt"/>
              <a:buAutoNum type="arabicPeriod"/>
            </a:pPr>
            <a:r>
              <a:rPr lang="en-CA" sz="2400" dirty="0"/>
              <a:t>One very large firm, no competitors</a:t>
            </a:r>
          </a:p>
          <a:p>
            <a:pPr marL="514350" indent="-514350">
              <a:buFont typeface="+mj-lt"/>
              <a:buAutoNum type="arabicPeriod"/>
            </a:pPr>
            <a:r>
              <a:rPr lang="en-CA" sz="2400" dirty="0"/>
              <a:t>Unique nature of the product</a:t>
            </a:r>
          </a:p>
          <a:p>
            <a:pPr marL="514350" indent="-514350">
              <a:buFont typeface="+mj-lt"/>
              <a:buAutoNum type="arabicPeriod"/>
            </a:pPr>
            <a:r>
              <a:rPr lang="en-CA" sz="2400" dirty="0"/>
              <a:t>Significant barriers to entry – via patents/copyrights, prevent other firms to enter</a:t>
            </a:r>
          </a:p>
          <a:p>
            <a:pPr marL="514350" indent="-514350">
              <a:buFont typeface="+mj-lt"/>
              <a:buAutoNum type="arabicPeriod"/>
            </a:pPr>
            <a:r>
              <a:rPr lang="en-CA" sz="2400" dirty="0"/>
              <a:t>Price setters – this can lead to inefficiency requiring government intervention</a:t>
            </a:r>
          </a:p>
          <a:p>
            <a:pPr marL="514350" indent="-514350">
              <a:buFont typeface="+mj-lt"/>
              <a:buAutoNum type="arabicPeriod"/>
            </a:pPr>
            <a:endParaRPr lang="en-CA" sz="2400" dirty="0"/>
          </a:p>
          <a:p>
            <a:pPr marL="0" indent="0">
              <a:buNone/>
            </a:pPr>
            <a:endParaRPr lang="en-US" dirty="0"/>
          </a:p>
        </p:txBody>
      </p:sp>
      <p:sp>
        <p:nvSpPr>
          <p:cNvPr id="4" name="Rectangle 3">
            <a:extLst>
              <a:ext uri="{FF2B5EF4-FFF2-40B4-BE49-F238E27FC236}">
                <a16:creationId xmlns:a16="http://schemas.microsoft.com/office/drawing/2014/main" id="{3479AC42-44FF-E44E-B2E6-E9B62A3BE566}"/>
              </a:ext>
            </a:extLst>
          </p:cNvPr>
          <p:cNvSpPr/>
          <p:nvPr/>
        </p:nvSpPr>
        <p:spPr>
          <a:xfrm flipV="1">
            <a:off x="838200" y="1411163"/>
            <a:ext cx="9869557"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4701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0155D-FCD1-AB4F-987E-41810E408BCC}"/>
              </a:ext>
            </a:extLst>
          </p:cNvPr>
          <p:cNvSpPr>
            <a:spLocks noGrp="1"/>
          </p:cNvSpPr>
          <p:nvPr>
            <p:ph type="title"/>
          </p:nvPr>
        </p:nvSpPr>
        <p:spPr/>
        <p:txBody>
          <a:bodyPr>
            <a:normAutofit/>
          </a:bodyPr>
          <a:lstStyle/>
          <a:p>
            <a:r>
              <a:rPr lang="en-CA" dirty="0"/>
              <a:t>Key Attributes of a Monopolistically Competitive Market</a:t>
            </a:r>
            <a:endParaRPr lang="en-US" dirty="0"/>
          </a:p>
        </p:txBody>
      </p:sp>
      <p:sp>
        <p:nvSpPr>
          <p:cNvPr id="3" name="Content Placeholder 2">
            <a:extLst>
              <a:ext uri="{FF2B5EF4-FFF2-40B4-BE49-F238E27FC236}">
                <a16:creationId xmlns:a16="http://schemas.microsoft.com/office/drawing/2014/main" id="{FCDC39D4-4B72-A845-BD66-6A8A8F00C8E9}"/>
              </a:ext>
            </a:extLst>
          </p:cNvPr>
          <p:cNvSpPr>
            <a:spLocks noGrp="1"/>
          </p:cNvSpPr>
          <p:nvPr>
            <p:ph idx="1"/>
          </p:nvPr>
        </p:nvSpPr>
        <p:spPr>
          <a:xfrm>
            <a:off x="838200" y="1825625"/>
            <a:ext cx="7453393" cy="4667250"/>
          </a:xfrm>
        </p:spPr>
        <p:txBody>
          <a:bodyPr>
            <a:normAutofit/>
          </a:bodyPr>
          <a:lstStyle/>
          <a:p>
            <a:r>
              <a:rPr lang="en-CA" sz="2200" dirty="0"/>
              <a:t>Monopolistic competition describes a large number of small producers or suppliers that have slightly </a:t>
            </a:r>
            <a:r>
              <a:rPr lang="en-CA" sz="2200" b="1" dirty="0"/>
              <a:t>differentiated products</a:t>
            </a:r>
            <a:r>
              <a:rPr lang="en-CA" sz="2200" dirty="0"/>
              <a:t>.</a:t>
            </a:r>
          </a:p>
          <a:p>
            <a:pPr lvl="1">
              <a:buFont typeface="Courier New" panose="02070309020205020404" pitchFamily="49" charset="0"/>
              <a:buChar char="o"/>
            </a:pPr>
            <a:r>
              <a:rPr lang="en-CA" sz="2200" dirty="0"/>
              <a:t>A local coffee shop that serves “fair trade” coffee, sells slightly different product than their neighbour who sells traditional coffee.</a:t>
            </a:r>
          </a:p>
          <a:p>
            <a:r>
              <a:rPr lang="en-CA" sz="2200" dirty="0"/>
              <a:t>Firms are in the same sector but have different prices.</a:t>
            </a:r>
          </a:p>
          <a:p>
            <a:r>
              <a:rPr lang="en-CA" sz="2200" dirty="0"/>
              <a:t>Only some barriers to entry</a:t>
            </a:r>
          </a:p>
          <a:p>
            <a:r>
              <a:rPr lang="en-CA" sz="2200" dirty="0"/>
              <a:t>Each firm can influence its market share to some extent by changing its price.</a:t>
            </a:r>
          </a:p>
          <a:p>
            <a:pPr lvl="1">
              <a:buFont typeface="Courier New" panose="02070309020205020404" pitchFamily="49" charset="0"/>
              <a:buChar char="o"/>
            </a:pPr>
            <a:r>
              <a:rPr lang="en-CA" sz="1800" dirty="0"/>
              <a:t>A pasta special at an Italian restaurant that reduces price below that of the competing Thai restaurant will draw clients away from the latter, but the foods are sufficiently different, so only some customers will leave the Thai restaurant.</a:t>
            </a:r>
          </a:p>
          <a:p>
            <a:pPr lvl="1">
              <a:buFont typeface="Courier New" panose="02070309020205020404" pitchFamily="49" charset="0"/>
              <a:buChar char="o"/>
            </a:pPr>
            <a:endParaRPr lang="en-CA" sz="1800" dirty="0"/>
          </a:p>
          <a:p>
            <a:pPr marL="0" indent="0">
              <a:buNone/>
            </a:pPr>
            <a:endParaRPr lang="en-CA" sz="2000" dirty="0"/>
          </a:p>
          <a:p>
            <a:pPr marL="0" indent="0">
              <a:buNone/>
            </a:pPr>
            <a:endParaRPr lang="en-CA" sz="2000" dirty="0"/>
          </a:p>
          <a:p>
            <a:endParaRPr lang="en-CA" sz="2000" dirty="0"/>
          </a:p>
          <a:p>
            <a:pPr marL="0" indent="0">
              <a:buNone/>
            </a:pPr>
            <a:endParaRPr lang="en-US" dirty="0"/>
          </a:p>
        </p:txBody>
      </p:sp>
      <p:sp>
        <p:nvSpPr>
          <p:cNvPr id="4" name="Rectangle 3">
            <a:extLst>
              <a:ext uri="{FF2B5EF4-FFF2-40B4-BE49-F238E27FC236}">
                <a16:creationId xmlns:a16="http://schemas.microsoft.com/office/drawing/2014/main" id="{023936CA-A186-CE4F-B987-1103E580958A}"/>
              </a:ext>
            </a:extLst>
          </p:cNvPr>
          <p:cNvSpPr/>
          <p:nvPr/>
        </p:nvSpPr>
        <p:spPr>
          <a:xfrm>
            <a:off x="838200" y="1627490"/>
            <a:ext cx="9313190" cy="63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The 5 best laundry detergents you can buy">
            <a:extLst>
              <a:ext uri="{FF2B5EF4-FFF2-40B4-BE49-F238E27FC236}">
                <a16:creationId xmlns:a16="http://schemas.microsoft.com/office/drawing/2014/main" id="{AE030275-F7B7-4CEE-BADE-7289349B64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08501" y="3624423"/>
            <a:ext cx="3349585" cy="16747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407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5AD6-6FBA-7C42-85BD-B71C3E8A8F6A}"/>
              </a:ext>
            </a:extLst>
          </p:cNvPr>
          <p:cNvSpPr>
            <a:spLocks noGrp="1"/>
          </p:cNvSpPr>
          <p:nvPr>
            <p:ph type="title"/>
          </p:nvPr>
        </p:nvSpPr>
        <p:spPr/>
        <p:txBody>
          <a:bodyPr>
            <a:normAutofit/>
          </a:bodyPr>
          <a:lstStyle/>
          <a:p>
            <a:r>
              <a:rPr lang="en-CA" sz="4000" dirty="0"/>
              <a:t>Key Attributes of an Oligopolistic Market</a:t>
            </a:r>
            <a:endParaRPr lang="en-US" sz="4000" dirty="0"/>
          </a:p>
        </p:txBody>
      </p:sp>
      <p:sp>
        <p:nvSpPr>
          <p:cNvPr id="3" name="Content Placeholder 2">
            <a:extLst>
              <a:ext uri="{FF2B5EF4-FFF2-40B4-BE49-F238E27FC236}">
                <a16:creationId xmlns:a16="http://schemas.microsoft.com/office/drawing/2014/main" id="{8F3FADBF-D05B-6A48-87BD-F7E33666DF6D}"/>
              </a:ext>
            </a:extLst>
          </p:cNvPr>
          <p:cNvSpPr>
            <a:spLocks noGrp="1"/>
          </p:cNvSpPr>
          <p:nvPr>
            <p:ph idx="1"/>
          </p:nvPr>
        </p:nvSpPr>
        <p:spPr/>
        <p:txBody>
          <a:bodyPr>
            <a:normAutofit/>
          </a:bodyPr>
          <a:lstStyle/>
          <a:p>
            <a:r>
              <a:rPr lang="en-CA" sz="2400" dirty="0"/>
              <a:t>Under perfect competition or monopolistic competition, there are so many firms in the industry that each one can ignore the immediate effect of its own actions on particular rivals. </a:t>
            </a:r>
          </a:p>
          <a:p>
            <a:r>
              <a:rPr lang="en-CA" sz="2400" dirty="0"/>
              <a:t>In an </a:t>
            </a:r>
            <a:r>
              <a:rPr lang="en-CA" sz="2400" b="1" dirty="0"/>
              <a:t>oligopolistic industry, </a:t>
            </a:r>
            <a:r>
              <a:rPr lang="en-CA" sz="2400" dirty="0"/>
              <a:t>each firm must consider how its actions affect the decisions of its relatively few competitors.</a:t>
            </a:r>
          </a:p>
          <a:p>
            <a:r>
              <a:rPr lang="en-CA" sz="2400" b="1" dirty="0"/>
              <a:t>Oligopoly</a:t>
            </a:r>
            <a:r>
              <a:rPr lang="en-CA" sz="2400" dirty="0"/>
              <a:t> defines an industry with a small number of suppliers.</a:t>
            </a:r>
          </a:p>
          <a:p>
            <a:r>
              <a:rPr lang="en-CA" sz="2400" dirty="0"/>
              <a:t>Other characteristics of oligopolistic firms:</a:t>
            </a:r>
          </a:p>
          <a:p>
            <a:pPr lvl="1">
              <a:buFont typeface="Courier New" panose="02070309020205020404" pitchFamily="49" charset="0"/>
              <a:buChar char="o"/>
            </a:pPr>
            <a:r>
              <a:rPr lang="en-CA" dirty="0"/>
              <a:t>Firms are large</a:t>
            </a:r>
          </a:p>
          <a:p>
            <a:pPr lvl="1">
              <a:buFont typeface="Courier New" panose="02070309020205020404" pitchFamily="49" charset="0"/>
              <a:buChar char="o"/>
            </a:pPr>
            <a:r>
              <a:rPr lang="en-CA" dirty="0"/>
              <a:t>Significant barriers to entry</a:t>
            </a:r>
          </a:p>
          <a:p>
            <a:pPr lvl="1">
              <a:buFont typeface="Courier New" panose="02070309020205020404" pitchFamily="49" charset="0"/>
              <a:buChar char="o"/>
            </a:pPr>
            <a:r>
              <a:rPr lang="en-CA" dirty="0"/>
              <a:t>Similar products across small number of firms</a:t>
            </a:r>
          </a:p>
          <a:p>
            <a:pPr marL="0" indent="0">
              <a:buNone/>
            </a:pPr>
            <a:endParaRPr lang="en-US" sz="2200" dirty="0"/>
          </a:p>
        </p:txBody>
      </p:sp>
      <p:sp>
        <p:nvSpPr>
          <p:cNvPr id="4" name="Rectangle 3">
            <a:extLst>
              <a:ext uri="{FF2B5EF4-FFF2-40B4-BE49-F238E27FC236}">
                <a16:creationId xmlns:a16="http://schemas.microsoft.com/office/drawing/2014/main" id="{0AE90055-20BB-A946-9CF0-D603360BA64C}"/>
              </a:ext>
            </a:extLst>
          </p:cNvPr>
          <p:cNvSpPr/>
          <p:nvPr/>
        </p:nvSpPr>
        <p:spPr>
          <a:xfrm flipV="1">
            <a:off x="952499" y="1394847"/>
            <a:ext cx="8997413" cy="5776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Logo, company name&#10;&#10;Description automatically generated">
            <a:extLst>
              <a:ext uri="{FF2B5EF4-FFF2-40B4-BE49-F238E27FC236}">
                <a16:creationId xmlns:a16="http://schemas.microsoft.com/office/drawing/2014/main" id="{259BA0E8-017E-468C-A0E4-15D3336771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36151" y="4287402"/>
            <a:ext cx="3227522" cy="2205473"/>
          </a:xfrm>
          <a:prstGeom prst="rect">
            <a:avLst/>
          </a:prstGeom>
        </p:spPr>
      </p:pic>
    </p:spTree>
    <p:extLst>
      <p:ext uri="{BB962C8B-B14F-4D97-AF65-F5344CB8AC3E}">
        <p14:creationId xmlns:p14="http://schemas.microsoft.com/office/powerpoint/2010/main" val="1590999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E2AB4-2BED-A843-8278-98E2B3C7438B}"/>
              </a:ext>
            </a:extLst>
          </p:cNvPr>
          <p:cNvSpPr>
            <a:spLocks noGrp="1"/>
          </p:cNvSpPr>
          <p:nvPr>
            <p:ph type="title"/>
          </p:nvPr>
        </p:nvSpPr>
        <p:spPr/>
        <p:txBody>
          <a:bodyPr/>
          <a:lstStyle/>
          <a:p>
            <a:r>
              <a:rPr lang="en-US" dirty="0"/>
              <a:t>Learning Outcomes</a:t>
            </a:r>
          </a:p>
        </p:txBody>
      </p:sp>
      <p:sp>
        <p:nvSpPr>
          <p:cNvPr id="3" name="Content Placeholder 2">
            <a:extLst>
              <a:ext uri="{FF2B5EF4-FFF2-40B4-BE49-F238E27FC236}">
                <a16:creationId xmlns:a16="http://schemas.microsoft.com/office/drawing/2014/main" id="{5B567888-4DD8-1D41-B371-543933D15F5A}"/>
              </a:ext>
            </a:extLst>
          </p:cNvPr>
          <p:cNvSpPr>
            <a:spLocks noGrp="1"/>
          </p:cNvSpPr>
          <p:nvPr>
            <p:ph idx="1"/>
          </p:nvPr>
        </p:nvSpPr>
        <p:spPr/>
        <p:txBody>
          <a:bodyPr/>
          <a:lstStyle/>
          <a:p>
            <a:r>
              <a:rPr lang="en-CA" dirty="0"/>
              <a:t>Definition of market power and market structures</a:t>
            </a:r>
          </a:p>
          <a:p>
            <a:r>
              <a:rPr lang="en-CA" dirty="0"/>
              <a:t>Characteristics of four market structures: perfect competition, monopolistic competition, oligopoly and monopoly</a:t>
            </a:r>
            <a:endParaRPr lang="en-US" dirty="0"/>
          </a:p>
        </p:txBody>
      </p:sp>
      <p:sp>
        <p:nvSpPr>
          <p:cNvPr id="4" name="Rectangle 3">
            <a:extLst>
              <a:ext uri="{FF2B5EF4-FFF2-40B4-BE49-F238E27FC236}">
                <a16:creationId xmlns:a16="http://schemas.microsoft.com/office/drawing/2014/main" id="{7E4B8DCF-022B-2246-A481-77A55AFC8F7F}"/>
              </a:ext>
            </a:extLst>
          </p:cNvPr>
          <p:cNvSpPr/>
          <p:nvPr/>
        </p:nvSpPr>
        <p:spPr>
          <a:xfrm>
            <a:off x="838200" y="1346597"/>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CAF7BB51-1D78-F04E-A615-01CE466F66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0061" y="3573287"/>
            <a:ext cx="4038600" cy="2390192"/>
          </a:xfrm>
          <a:prstGeom prst="rect">
            <a:avLst/>
          </a:prstGeom>
        </p:spPr>
      </p:pic>
    </p:spTree>
    <p:extLst>
      <p:ext uri="{BB962C8B-B14F-4D97-AF65-F5344CB8AC3E}">
        <p14:creationId xmlns:p14="http://schemas.microsoft.com/office/powerpoint/2010/main" val="3986875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1A9AB-41F5-F245-B83F-2138D2075287}"/>
              </a:ext>
            </a:extLst>
          </p:cNvPr>
          <p:cNvSpPr>
            <a:spLocks noGrp="1"/>
          </p:cNvSpPr>
          <p:nvPr>
            <p:ph type="title"/>
          </p:nvPr>
        </p:nvSpPr>
        <p:spPr>
          <a:xfrm>
            <a:off x="388042" y="2959425"/>
            <a:ext cx="3290887" cy="2452687"/>
          </a:xfrm>
        </p:spPr>
        <p:txBody>
          <a:bodyPr anchor="ctr">
            <a:normAutofit/>
          </a:bodyPr>
          <a:lstStyle/>
          <a:p>
            <a:r>
              <a:rPr lang="en-CA" sz="3600" dirty="0"/>
              <a:t>Why study market power?</a:t>
            </a:r>
            <a:endParaRPr lang="en-US" sz="3600" dirty="0"/>
          </a:p>
        </p:txBody>
      </p:sp>
      <p:pic>
        <p:nvPicPr>
          <p:cNvPr id="8" name="Picture 7">
            <a:extLst>
              <a:ext uri="{FF2B5EF4-FFF2-40B4-BE49-F238E27FC236}">
                <a16:creationId xmlns:a16="http://schemas.microsoft.com/office/drawing/2014/main" id="{2C4AECF4-14B9-42B0-9F6F-4032EFAEBA26}"/>
              </a:ext>
            </a:extLst>
          </p:cNvPr>
          <p:cNvPicPr>
            <a:picLocks noChangeAspect="1"/>
          </p:cNvPicPr>
          <p:nvPr/>
        </p:nvPicPr>
        <p:blipFill rotWithShape="1">
          <a:blip r:embed="rId2"/>
          <a:srcRect t="20572" b="26034"/>
          <a:stretch/>
        </p:blipFill>
        <p:spPr>
          <a:xfrm>
            <a:off x="1043601" y="45730"/>
            <a:ext cx="9573568" cy="2913695"/>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p:spPr>
      </p:pic>
      <p:sp>
        <p:nvSpPr>
          <p:cNvPr id="3" name="Content Placeholder 2">
            <a:extLst>
              <a:ext uri="{FF2B5EF4-FFF2-40B4-BE49-F238E27FC236}">
                <a16:creationId xmlns:a16="http://schemas.microsoft.com/office/drawing/2014/main" id="{B23B8F4B-1FF6-EC42-83F2-C30B8ED6FD38}"/>
              </a:ext>
            </a:extLst>
          </p:cNvPr>
          <p:cNvSpPr>
            <a:spLocks noGrp="1"/>
          </p:cNvSpPr>
          <p:nvPr>
            <p:ph idx="1"/>
          </p:nvPr>
        </p:nvSpPr>
        <p:spPr>
          <a:xfrm>
            <a:off x="4223982" y="2493499"/>
            <a:ext cx="7968018" cy="4364502"/>
          </a:xfrm>
        </p:spPr>
        <p:txBody>
          <a:bodyPr anchor="ctr">
            <a:normAutofit/>
          </a:bodyPr>
          <a:lstStyle/>
          <a:p>
            <a:pPr>
              <a:buFont typeface="Wingdings" panose="05000000000000000000" pitchFamily="2" charset="2"/>
              <a:buChar char="ü"/>
            </a:pPr>
            <a:r>
              <a:rPr lang="en-CA" sz="1800" dirty="0"/>
              <a:t> </a:t>
            </a:r>
            <a:r>
              <a:rPr lang="en-CA" sz="2000" dirty="0"/>
              <a:t>Market power is the firm’s ability to affect the market price.</a:t>
            </a:r>
          </a:p>
          <a:p>
            <a:pPr>
              <a:buFont typeface="Wingdings" panose="05000000000000000000" pitchFamily="2" charset="2"/>
              <a:buChar char="ü"/>
            </a:pPr>
            <a:r>
              <a:rPr lang="en-CA" sz="2000" dirty="0"/>
              <a:t> This ability depends on the type of the firm, or market structure. </a:t>
            </a:r>
          </a:p>
          <a:p>
            <a:pPr>
              <a:buFont typeface="Wingdings" panose="05000000000000000000" pitchFamily="2" charset="2"/>
              <a:buChar char="ü"/>
            </a:pPr>
            <a:r>
              <a:rPr lang="en-CA" sz="2000" dirty="0"/>
              <a:t>Understanding market structure is important for the following reasons:</a:t>
            </a:r>
          </a:p>
          <a:p>
            <a:pPr lvl="1"/>
            <a:r>
              <a:rPr lang="en-CA" sz="2000" i="1" dirty="0"/>
              <a:t>Economic: </a:t>
            </a:r>
            <a:r>
              <a:rPr lang="en-CA" sz="2000" dirty="0"/>
              <a:t>market structure affects market outcomes through its impact on the motivations, opportunities and decisions of economic actors participating in the market (buyers and sellers).</a:t>
            </a:r>
          </a:p>
          <a:p>
            <a:pPr lvl="1"/>
            <a:r>
              <a:rPr lang="en-CA" sz="2000" i="1" dirty="0"/>
              <a:t>Government policy: </a:t>
            </a:r>
            <a:r>
              <a:rPr lang="en-CA" sz="2000" dirty="0"/>
              <a:t>depending on the market structure, governments will attempt to combat inequities/promote fairness through regulation and fiscal instruments.</a:t>
            </a:r>
            <a:r>
              <a:rPr lang="en-US" sz="2000" dirty="0"/>
              <a:t> </a:t>
            </a:r>
            <a:endParaRPr lang="en-CA" sz="2000" dirty="0"/>
          </a:p>
        </p:txBody>
      </p:sp>
      <p:sp>
        <p:nvSpPr>
          <p:cNvPr id="4" name="Rectangle 3">
            <a:extLst>
              <a:ext uri="{FF2B5EF4-FFF2-40B4-BE49-F238E27FC236}">
                <a16:creationId xmlns:a16="http://schemas.microsoft.com/office/drawing/2014/main" id="{BC285560-8943-994B-BF9A-3B778B11647C}"/>
              </a:ext>
            </a:extLst>
          </p:cNvPr>
          <p:cNvSpPr/>
          <p:nvPr/>
        </p:nvSpPr>
        <p:spPr>
          <a:xfrm>
            <a:off x="184288" y="4685387"/>
            <a:ext cx="3698394"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9799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1A9AB-41F5-F245-B83F-2138D2075287}"/>
              </a:ext>
            </a:extLst>
          </p:cNvPr>
          <p:cNvSpPr>
            <a:spLocks noGrp="1"/>
          </p:cNvSpPr>
          <p:nvPr>
            <p:ph type="title"/>
          </p:nvPr>
        </p:nvSpPr>
        <p:spPr/>
        <p:txBody>
          <a:bodyPr/>
          <a:lstStyle/>
          <a:p>
            <a:r>
              <a:rPr lang="en-US" dirty="0"/>
              <a:t>What is market structure?</a:t>
            </a:r>
          </a:p>
        </p:txBody>
      </p:sp>
      <p:sp>
        <p:nvSpPr>
          <p:cNvPr id="3" name="Content Placeholder 2">
            <a:extLst>
              <a:ext uri="{FF2B5EF4-FFF2-40B4-BE49-F238E27FC236}">
                <a16:creationId xmlns:a16="http://schemas.microsoft.com/office/drawing/2014/main" id="{B23B8F4B-1FF6-EC42-83F2-C30B8ED6FD38}"/>
              </a:ext>
            </a:extLst>
          </p:cNvPr>
          <p:cNvSpPr>
            <a:spLocks noGrp="1"/>
          </p:cNvSpPr>
          <p:nvPr>
            <p:ph idx="1"/>
          </p:nvPr>
        </p:nvSpPr>
        <p:spPr>
          <a:xfrm>
            <a:off x="838200" y="1825625"/>
            <a:ext cx="9511748" cy="4351338"/>
          </a:xfrm>
        </p:spPr>
        <p:txBody>
          <a:bodyPr>
            <a:normAutofit/>
          </a:bodyPr>
          <a:lstStyle/>
          <a:p>
            <a:r>
              <a:rPr lang="en-CA" sz="2400" dirty="0"/>
              <a:t>Market structure is defined as a set of characteristics of the market that influence the behaviour of the firms working in that market.</a:t>
            </a:r>
          </a:p>
          <a:p>
            <a:r>
              <a:rPr lang="en-CA" sz="2400" dirty="0"/>
              <a:t>Four most recognized market structures are:</a:t>
            </a:r>
          </a:p>
          <a:p>
            <a:endParaRPr lang="en-CA" sz="2400" dirty="0"/>
          </a:p>
          <a:p>
            <a:endParaRPr lang="en-CA" sz="2400" dirty="0"/>
          </a:p>
          <a:p>
            <a:endParaRPr lang="en-CA" sz="2400" dirty="0"/>
          </a:p>
          <a:p>
            <a:r>
              <a:rPr lang="en-US" sz="2400" i="1" dirty="0"/>
              <a:t>Perfect competition </a:t>
            </a:r>
            <a:r>
              <a:rPr lang="en-US" sz="2400" dirty="0"/>
              <a:t>and </a:t>
            </a:r>
            <a:r>
              <a:rPr lang="en-US" sz="2400" i="1" dirty="0"/>
              <a:t>monopoly</a:t>
            </a:r>
            <a:r>
              <a:rPr lang="en-US" sz="2400" dirty="0"/>
              <a:t> are extremes in the marketplace. Most sectors of the economy lie somewhere between these extremes.</a:t>
            </a:r>
          </a:p>
          <a:p>
            <a:endParaRPr lang="en-CA" sz="2400" dirty="0"/>
          </a:p>
          <a:p>
            <a:pPr marL="0" indent="0">
              <a:buNone/>
            </a:pPr>
            <a:endParaRPr lang="en-CA" sz="2400" dirty="0"/>
          </a:p>
          <a:p>
            <a:pPr marL="0" indent="0">
              <a:buNone/>
            </a:pPr>
            <a:endParaRPr lang="en-US" sz="2000" dirty="0"/>
          </a:p>
        </p:txBody>
      </p:sp>
      <p:sp>
        <p:nvSpPr>
          <p:cNvPr id="4" name="Rectangle 3">
            <a:extLst>
              <a:ext uri="{FF2B5EF4-FFF2-40B4-BE49-F238E27FC236}">
                <a16:creationId xmlns:a16="http://schemas.microsoft.com/office/drawing/2014/main" id="{BC285560-8943-994B-BF9A-3B778B11647C}"/>
              </a:ext>
            </a:extLst>
          </p:cNvPr>
          <p:cNvSpPr/>
          <p:nvPr/>
        </p:nvSpPr>
        <p:spPr>
          <a:xfrm>
            <a:off x="1032012" y="1426110"/>
            <a:ext cx="8681832" cy="713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5">
            <a:extLst>
              <a:ext uri="{FF2B5EF4-FFF2-40B4-BE49-F238E27FC236}">
                <a16:creationId xmlns:a16="http://schemas.microsoft.com/office/drawing/2014/main" id="{BD9E2319-34E5-4EE3-82BC-ACDC1F6C936D}"/>
              </a:ext>
            </a:extLst>
          </p:cNvPr>
          <p:cNvGraphicFramePr>
            <a:graphicFrameLocks noGrp="1"/>
          </p:cNvGraphicFramePr>
          <p:nvPr>
            <p:extLst>
              <p:ext uri="{D42A27DB-BD31-4B8C-83A1-F6EECF244321}">
                <p14:modId xmlns:p14="http://schemas.microsoft.com/office/powerpoint/2010/main" val="2983310174"/>
              </p:ext>
            </p:extLst>
          </p:nvPr>
        </p:nvGraphicFramePr>
        <p:xfrm>
          <a:off x="1032012" y="3082812"/>
          <a:ext cx="8516732" cy="983974"/>
        </p:xfrm>
        <a:graphic>
          <a:graphicData uri="http://schemas.openxmlformats.org/drawingml/2006/table">
            <a:tbl>
              <a:tblPr firstRow="1" bandRow="1">
                <a:tableStyleId>{5C22544A-7EE6-4342-B048-85BDC9FD1C3A}</a:tableStyleId>
              </a:tblPr>
              <a:tblGrid>
                <a:gridCol w="2129183">
                  <a:extLst>
                    <a:ext uri="{9D8B030D-6E8A-4147-A177-3AD203B41FA5}">
                      <a16:colId xmlns:a16="http://schemas.microsoft.com/office/drawing/2014/main" val="3880968559"/>
                    </a:ext>
                  </a:extLst>
                </a:gridCol>
                <a:gridCol w="2129183">
                  <a:extLst>
                    <a:ext uri="{9D8B030D-6E8A-4147-A177-3AD203B41FA5}">
                      <a16:colId xmlns:a16="http://schemas.microsoft.com/office/drawing/2014/main" val="577169717"/>
                    </a:ext>
                  </a:extLst>
                </a:gridCol>
                <a:gridCol w="2129183">
                  <a:extLst>
                    <a:ext uri="{9D8B030D-6E8A-4147-A177-3AD203B41FA5}">
                      <a16:colId xmlns:a16="http://schemas.microsoft.com/office/drawing/2014/main" val="1730577631"/>
                    </a:ext>
                  </a:extLst>
                </a:gridCol>
                <a:gridCol w="2129183">
                  <a:extLst>
                    <a:ext uri="{9D8B030D-6E8A-4147-A177-3AD203B41FA5}">
                      <a16:colId xmlns:a16="http://schemas.microsoft.com/office/drawing/2014/main" val="2731998765"/>
                    </a:ext>
                  </a:extLst>
                </a:gridCol>
              </a:tblGrid>
              <a:tr h="983974">
                <a:tc>
                  <a:txBody>
                    <a:bodyPr/>
                    <a:lstStyle/>
                    <a:p>
                      <a:pPr algn="ctr"/>
                      <a:r>
                        <a:rPr lang="en-CA" dirty="0">
                          <a:solidFill>
                            <a:schemeClr val="tx1"/>
                          </a:solidFill>
                        </a:rPr>
                        <a:t>Perfect Competition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r>
                        <a:rPr lang="en-CA" dirty="0">
                          <a:solidFill>
                            <a:schemeClr val="tx1"/>
                          </a:solidFill>
                        </a:rPr>
                        <a:t>Monopolistic competition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r>
                        <a:rPr lang="en-CA" dirty="0">
                          <a:solidFill>
                            <a:schemeClr val="tx1"/>
                          </a:solidFill>
                        </a:rPr>
                        <a:t>Oligopoly</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r>
                        <a:rPr lang="en-CA" dirty="0">
                          <a:solidFill>
                            <a:schemeClr val="tx1"/>
                          </a:solidFill>
                        </a:rPr>
                        <a:t>Monopoly</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273907839"/>
                  </a:ext>
                </a:extLst>
              </a:tr>
            </a:tbl>
          </a:graphicData>
        </a:graphic>
      </p:graphicFrame>
    </p:spTree>
    <p:extLst>
      <p:ext uri="{BB962C8B-B14F-4D97-AF65-F5344CB8AC3E}">
        <p14:creationId xmlns:p14="http://schemas.microsoft.com/office/powerpoint/2010/main" val="1213565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1A9AB-41F5-F245-B83F-2138D2075287}"/>
              </a:ext>
            </a:extLst>
          </p:cNvPr>
          <p:cNvSpPr>
            <a:spLocks noGrp="1"/>
          </p:cNvSpPr>
          <p:nvPr>
            <p:ph type="title"/>
          </p:nvPr>
        </p:nvSpPr>
        <p:spPr/>
        <p:txBody>
          <a:bodyPr/>
          <a:lstStyle/>
          <a:p>
            <a:r>
              <a:rPr lang="en-US" dirty="0"/>
              <a:t>Perfect Competition</a:t>
            </a:r>
          </a:p>
        </p:txBody>
      </p:sp>
      <p:sp>
        <p:nvSpPr>
          <p:cNvPr id="3" name="Content Placeholder 2">
            <a:extLst>
              <a:ext uri="{FF2B5EF4-FFF2-40B4-BE49-F238E27FC236}">
                <a16:creationId xmlns:a16="http://schemas.microsoft.com/office/drawing/2014/main" id="{B23B8F4B-1FF6-EC42-83F2-C30B8ED6FD38}"/>
              </a:ext>
            </a:extLst>
          </p:cNvPr>
          <p:cNvSpPr>
            <a:spLocks noGrp="1"/>
          </p:cNvSpPr>
          <p:nvPr>
            <p:ph idx="1"/>
          </p:nvPr>
        </p:nvSpPr>
        <p:spPr/>
        <p:txBody>
          <a:bodyPr>
            <a:normAutofit/>
          </a:bodyPr>
          <a:lstStyle/>
          <a:p>
            <a:pPr marL="0" indent="0">
              <a:buNone/>
            </a:pPr>
            <a:r>
              <a:rPr lang="en-US" sz="2400" dirty="0"/>
              <a:t>A </a:t>
            </a:r>
            <a:r>
              <a:rPr lang="en-US" sz="2400" b="1" dirty="0"/>
              <a:t>competitive market </a:t>
            </a:r>
            <a:r>
              <a:rPr lang="en-US" sz="2400" dirty="0"/>
              <a:t>encompasses a very large number of suppliers. These suppliers:</a:t>
            </a:r>
          </a:p>
          <a:p>
            <a:r>
              <a:rPr lang="en-US" sz="2400" dirty="0"/>
              <a:t>Produce similar or identical products;</a:t>
            </a:r>
          </a:p>
          <a:p>
            <a:r>
              <a:rPr lang="en-US" sz="2400" dirty="0"/>
              <a:t>Produce an output that forms a small part of the total market;</a:t>
            </a:r>
          </a:p>
          <a:p>
            <a:r>
              <a:rPr lang="en-CA" sz="2400" dirty="0"/>
              <a:t>Face many buyers;</a:t>
            </a:r>
          </a:p>
          <a:p>
            <a:r>
              <a:rPr lang="en-CA" sz="2400" dirty="0"/>
              <a:t>No one participant can influence the market on their own.</a:t>
            </a:r>
          </a:p>
          <a:p>
            <a:r>
              <a:rPr lang="en-CA" sz="2400" dirty="0"/>
              <a:t>Maximize profit, just like we discussed in earlier lessons.</a:t>
            </a:r>
          </a:p>
          <a:p>
            <a:endParaRPr lang="en-US" sz="2000" dirty="0"/>
          </a:p>
          <a:p>
            <a:pPr marL="0" indent="0">
              <a:buNone/>
            </a:pPr>
            <a:endParaRPr lang="en-US" sz="1000" dirty="0"/>
          </a:p>
        </p:txBody>
      </p:sp>
      <p:sp>
        <p:nvSpPr>
          <p:cNvPr id="4" name="Rectangle 3">
            <a:extLst>
              <a:ext uri="{FF2B5EF4-FFF2-40B4-BE49-F238E27FC236}">
                <a16:creationId xmlns:a16="http://schemas.microsoft.com/office/drawing/2014/main" id="{BC285560-8943-994B-BF9A-3B778B11647C}"/>
              </a:ext>
            </a:extLst>
          </p:cNvPr>
          <p:cNvSpPr/>
          <p:nvPr/>
        </p:nvSpPr>
        <p:spPr>
          <a:xfrm>
            <a:off x="1032012" y="1426110"/>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4A710B31-ACCE-483F-8179-C1EDA517AEEA}"/>
              </a:ext>
            </a:extLst>
          </p:cNvPr>
          <p:cNvPicPr>
            <a:picLocks noChangeAspect="1"/>
          </p:cNvPicPr>
          <p:nvPr/>
        </p:nvPicPr>
        <p:blipFill>
          <a:blip r:embed="rId2"/>
          <a:stretch>
            <a:fillRect/>
          </a:stretch>
        </p:blipFill>
        <p:spPr>
          <a:xfrm>
            <a:off x="8379416" y="4374905"/>
            <a:ext cx="3523282" cy="2113969"/>
          </a:xfrm>
          <a:prstGeom prst="rect">
            <a:avLst/>
          </a:prstGeom>
        </p:spPr>
      </p:pic>
    </p:spTree>
    <p:extLst>
      <p:ext uri="{BB962C8B-B14F-4D97-AF65-F5344CB8AC3E}">
        <p14:creationId xmlns:p14="http://schemas.microsoft.com/office/powerpoint/2010/main" val="1219215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E1DA1-3B07-0542-9F12-A22220FF15E0}"/>
              </a:ext>
            </a:extLst>
          </p:cNvPr>
          <p:cNvSpPr>
            <a:spLocks noGrp="1"/>
          </p:cNvSpPr>
          <p:nvPr>
            <p:ph type="title"/>
          </p:nvPr>
        </p:nvSpPr>
        <p:spPr/>
        <p:txBody>
          <a:bodyPr/>
          <a:lstStyle/>
          <a:p>
            <a:r>
              <a:rPr lang="en-US" dirty="0"/>
              <a:t>Perfect Competition</a:t>
            </a:r>
          </a:p>
        </p:txBody>
      </p:sp>
      <p:sp>
        <p:nvSpPr>
          <p:cNvPr id="3" name="Content Placeholder 2">
            <a:extLst>
              <a:ext uri="{FF2B5EF4-FFF2-40B4-BE49-F238E27FC236}">
                <a16:creationId xmlns:a16="http://schemas.microsoft.com/office/drawing/2014/main" id="{BA3518A3-D78F-BF48-983C-58BEFB9B171B}"/>
              </a:ext>
            </a:extLst>
          </p:cNvPr>
          <p:cNvSpPr>
            <a:spLocks noGrp="1"/>
          </p:cNvSpPr>
          <p:nvPr>
            <p:ph idx="1"/>
          </p:nvPr>
        </p:nvSpPr>
        <p:spPr>
          <a:xfrm>
            <a:off x="838200" y="1727270"/>
            <a:ext cx="10515600" cy="4351338"/>
          </a:xfrm>
        </p:spPr>
        <p:txBody>
          <a:bodyPr>
            <a:normAutofit lnSpcReduction="10000"/>
          </a:bodyPr>
          <a:lstStyle/>
          <a:p>
            <a:pPr marL="0" indent="0">
              <a:buNone/>
            </a:pPr>
            <a:r>
              <a:rPr lang="en-US" sz="2400" dirty="0">
                <a:solidFill>
                  <a:srgbClr val="002060"/>
                </a:solidFill>
              </a:rPr>
              <a:t>The presence of many sellers in perfect competition means:</a:t>
            </a:r>
          </a:p>
          <a:p>
            <a:r>
              <a:rPr lang="en-US" sz="2400" dirty="0"/>
              <a:t>Each firm recognizes its own small size in relation to the total market. </a:t>
            </a:r>
          </a:p>
          <a:p>
            <a:r>
              <a:rPr lang="en-US" sz="2400" dirty="0"/>
              <a:t>Actions of these firms have no impact on the market price of the good or service being traded.</a:t>
            </a:r>
          </a:p>
          <a:p>
            <a:r>
              <a:rPr lang="en-US" sz="2400" dirty="0"/>
              <a:t>Each firm is a </a:t>
            </a:r>
            <a:r>
              <a:rPr lang="en-US" sz="2400" i="1" dirty="0"/>
              <a:t>price taker</a:t>
            </a:r>
            <a:r>
              <a:rPr lang="en-US" sz="2400" dirty="0"/>
              <a:t> – in contrast to a monopolist who is a </a:t>
            </a:r>
            <a:r>
              <a:rPr lang="en-US" sz="2400" i="1" dirty="0"/>
              <a:t>price setter.</a:t>
            </a:r>
            <a:endParaRPr lang="en-US" sz="2400" dirty="0"/>
          </a:p>
          <a:p>
            <a:pPr marL="0" indent="0">
              <a:buNone/>
            </a:pPr>
            <a:endParaRPr lang="en-US" sz="2400" dirty="0"/>
          </a:p>
          <a:p>
            <a:pPr marL="0" indent="0">
              <a:buNone/>
            </a:pPr>
            <a:r>
              <a:rPr lang="en-US" sz="2400" dirty="0">
                <a:solidFill>
                  <a:srgbClr val="002060"/>
                </a:solidFill>
              </a:rPr>
              <a:t>‘Smallness’ and the demand of individuals: </a:t>
            </a:r>
          </a:p>
          <a:p>
            <a:r>
              <a:rPr lang="en-US" sz="2400" dirty="0"/>
              <a:t>Each buyer takes the price that is given. He or she is not big enough to influence the price. </a:t>
            </a:r>
          </a:p>
          <a:p>
            <a:r>
              <a:rPr lang="en-US" sz="2400" dirty="0"/>
              <a:t>In contrast, large firms like airlines that purchase or lease from </a:t>
            </a:r>
            <a:r>
              <a:rPr lang="en-US" sz="2400" i="1" dirty="0"/>
              <a:t>Boeing</a:t>
            </a:r>
            <a:r>
              <a:rPr lang="en-US" sz="2400" dirty="0"/>
              <a:t> or</a:t>
            </a:r>
            <a:r>
              <a:rPr lang="en-US" sz="2400" i="1" dirty="0"/>
              <a:t> Airbus</a:t>
            </a:r>
            <a:r>
              <a:rPr lang="en-US" sz="2400" dirty="0"/>
              <a:t>,  are able to negotiate over the price and other conditions of supply. </a:t>
            </a:r>
          </a:p>
          <a:p>
            <a:pPr marL="0" indent="0">
              <a:buNone/>
            </a:pPr>
            <a:endParaRPr lang="en-US" sz="2200" dirty="0"/>
          </a:p>
        </p:txBody>
      </p:sp>
      <p:sp>
        <p:nvSpPr>
          <p:cNvPr id="4" name="Rectangle 3">
            <a:extLst>
              <a:ext uri="{FF2B5EF4-FFF2-40B4-BE49-F238E27FC236}">
                <a16:creationId xmlns:a16="http://schemas.microsoft.com/office/drawing/2014/main" id="{EE418C99-A337-CE41-90AB-79CE7BAED08F}"/>
              </a:ext>
            </a:extLst>
          </p:cNvPr>
          <p:cNvSpPr/>
          <p:nvPr/>
        </p:nvSpPr>
        <p:spPr>
          <a:xfrm>
            <a:off x="838200" y="1426110"/>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3333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805F8-0B22-AB40-AD72-7506EA7FE726}"/>
              </a:ext>
            </a:extLst>
          </p:cNvPr>
          <p:cNvSpPr>
            <a:spLocks noGrp="1"/>
          </p:cNvSpPr>
          <p:nvPr>
            <p:ph type="title"/>
          </p:nvPr>
        </p:nvSpPr>
        <p:spPr/>
        <p:txBody>
          <a:bodyPr/>
          <a:lstStyle/>
          <a:p>
            <a:r>
              <a:rPr lang="en-US" dirty="0"/>
              <a:t>Understanding competition</a:t>
            </a:r>
          </a:p>
        </p:txBody>
      </p:sp>
      <p:sp>
        <p:nvSpPr>
          <p:cNvPr id="3" name="Content Placeholder 2">
            <a:extLst>
              <a:ext uri="{FF2B5EF4-FFF2-40B4-BE49-F238E27FC236}">
                <a16:creationId xmlns:a16="http://schemas.microsoft.com/office/drawing/2014/main" id="{66BA3EC1-FA3E-6E49-B4F9-C8DBFAD0DE5D}"/>
              </a:ext>
            </a:extLst>
          </p:cNvPr>
          <p:cNvSpPr>
            <a:spLocks noGrp="1"/>
          </p:cNvSpPr>
          <p:nvPr>
            <p:ph idx="1"/>
          </p:nvPr>
        </p:nvSpPr>
        <p:spPr>
          <a:xfrm>
            <a:off x="838200" y="1690688"/>
            <a:ext cx="10002078" cy="3869263"/>
          </a:xfrm>
        </p:spPr>
        <p:txBody>
          <a:bodyPr>
            <a:normAutofit/>
          </a:bodyPr>
          <a:lstStyle/>
          <a:p>
            <a:r>
              <a:rPr lang="en-US" sz="2400" dirty="0"/>
              <a:t>There are several providers in the smartphone market, but it is dominated by two major players: </a:t>
            </a:r>
            <a:r>
              <a:rPr lang="en-US" sz="2400" i="1" dirty="0"/>
              <a:t>Apple </a:t>
            </a:r>
            <a:r>
              <a:rPr lang="en-US" sz="2400" dirty="0"/>
              <a:t>&amp;</a:t>
            </a:r>
            <a:r>
              <a:rPr lang="en-US" sz="2400" i="1" dirty="0"/>
              <a:t> Samsung. </a:t>
            </a:r>
            <a:r>
              <a:rPr lang="en-US" sz="2400" dirty="0"/>
              <a:t>So, while these markets that have a limited number of suppliers are competitive in that they freely/fiercely compete for buyers, they are not </a:t>
            </a:r>
            <a:r>
              <a:rPr lang="en-US" sz="2400" i="1" dirty="0"/>
              <a:t>perfectly</a:t>
            </a:r>
            <a:r>
              <a:rPr lang="en-US" sz="2400" b="1" dirty="0"/>
              <a:t> </a:t>
            </a:r>
            <a:r>
              <a:rPr lang="en-US" sz="2400" i="1" dirty="0"/>
              <a:t>competitive</a:t>
            </a:r>
            <a:r>
              <a:rPr lang="en-US" sz="2400" dirty="0"/>
              <a:t> because they do not have a large number of suppliers.</a:t>
            </a:r>
          </a:p>
          <a:p>
            <a:endParaRPr lang="en-US" sz="2400" dirty="0"/>
          </a:p>
          <a:p>
            <a:r>
              <a:rPr lang="en-CA" sz="2400" dirty="0"/>
              <a:t>When we describe a market as being perfectly competitive, we do not mean that other market types are not competitive; all market structure are competitive in the sense that the suppliers wish to make profit, and they produce as efficiently as possible in order to meet that goal.</a:t>
            </a:r>
          </a:p>
          <a:p>
            <a:endParaRPr lang="en-US" sz="2000" dirty="0"/>
          </a:p>
        </p:txBody>
      </p:sp>
      <p:sp>
        <p:nvSpPr>
          <p:cNvPr id="4" name="Rectangle 3">
            <a:extLst>
              <a:ext uri="{FF2B5EF4-FFF2-40B4-BE49-F238E27FC236}">
                <a16:creationId xmlns:a16="http://schemas.microsoft.com/office/drawing/2014/main" id="{8DE6B045-264A-0F46-9B5B-9494899C47DE}"/>
              </a:ext>
            </a:extLst>
          </p:cNvPr>
          <p:cNvSpPr/>
          <p:nvPr/>
        </p:nvSpPr>
        <p:spPr>
          <a:xfrm>
            <a:off x="838200" y="1554481"/>
            <a:ext cx="9697278"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2283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400DA-FB85-DA41-BD58-314DAACA5639}"/>
              </a:ext>
            </a:extLst>
          </p:cNvPr>
          <p:cNvSpPr>
            <a:spLocks noGrp="1"/>
          </p:cNvSpPr>
          <p:nvPr>
            <p:ph type="title"/>
          </p:nvPr>
        </p:nvSpPr>
        <p:spPr/>
        <p:txBody>
          <a:bodyPr>
            <a:normAutofit/>
          </a:bodyPr>
          <a:lstStyle/>
          <a:p>
            <a:r>
              <a:rPr lang="en-CA" sz="3600" dirty="0"/>
              <a:t>Five Key Attributes of a Perfectly Competitive Market</a:t>
            </a:r>
            <a:endParaRPr lang="en-US" sz="3600" dirty="0"/>
          </a:p>
        </p:txBody>
      </p:sp>
      <p:sp>
        <p:nvSpPr>
          <p:cNvPr id="3" name="Content Placeholder 2">
            <a:extLst>
              <a:ext uri="{FF2B5EF4-FFF2-40B4-BE49-F238E27FC236}">
                <a16:creationId xmlns:a16="http://schemas.microsoft.com/office/drawing/2014/main" id="{443E12B3-0EA3-B444-8CC2-395FDBFA6760}"/>
              </a:ext>
            </a:extLst>
          </p:cNvPr>
          <p:cNvSpPr>
            <a:spLocks noGrp="1"/>
          </p:cNvSpPr>
          <p:nvPr>
            <p:ph idx="1"/>
          </p:nvPr>
        </p:nvSpPr>
        <p:spPr>
          <a:xfrm>
            <a:off x="838200" y="1690688"/>
            <a:ext cx="10515600" cy="4958085"/>
          </a:xfrm>
        </p:spPr>
        <p:txBody>
          <a:bodyPr>
            <a:normAutofit/>
          </a:bodyPr>
          <a:lstStyle/>
          <a:p>
            <a:pPr marL="514350" indent="-514350">
              <a:buFont typeface="+mj-lt"/>
              <a:buAutoNum type="arabicPeriod"/>
            </a:pPr>
            <a:r>
              <a:rPr lang="en-CA" sz="2200" dirty="0"/>
              <a:t>There must be </a:t>
            </a:r>
            <a:r>
              <a:rPr lang="en-CA" sz="2200" i="1" dirty="0"/>
              <a:t>many firms</a:t>
            </a:r>
            <a:r>
              <a:rPr lang="en-CA" sz="2200" dirty="0"/>
              <a:t>, each one small and powerless relative to the entire industry.</a:t>
            </a:r>
          </a:p>
          <a:p>
            <a:pPr marL="514350" indent="-514350">
              <a:buFont typeface="+mj-lt"/>
              <a:buAutoNum type="arabicPeriod"/>
            </a:pPr>
            <a:r>
              <a:rPr lang="en-CA" sz="2200" dirty="0"/>
              <a:t>The </a:t>
            </a:r>
            <a:r>
              <a:rPr lang="en-CA" sz="2200" i="1" dirty="0"/>
              <a:t>product must be standardized</a:t>
            </a:r>
            <a:r>
              <a:rPr lang="en-CA" sz="2200" dirty="0"/>
              <a:t>. Barber shops offer a standard product, but a Lexus differs from a Ford. Barbers tend to be price takers, but Lexus does not charge the same price as Ford, and is a price setter.</a:t>
            </a:r>
          </a:p>
          <a:p>
            <a:pPr marL="514350" indent="-514350">
              <a:buFont typeface="+mj-lt"/>
              <a:buAutoNum type="arabicPeriod"/>
            </a:pPr>
            <a:r>
              <a:rPr lang="en-CA" sz="2200" dirty="0"/>
              <a:t>Buyers are assumed to have </a:t>
            </a:r>
            <a:r>
              <a:rPr lang="en-CA" sz="2200" i="1" dirty="0"/>
              <a:t>full information </a:t>
            </a:r>
            <a:r>
              <a:rPr lang="en-CA" sz="2200" dirty="0"/>
              <a:t>about the product and its pricing. For example, buyers know that the products of different suppliers really are the same in quality.</a:t>
            </a:r>
          </a:p>
          <a:p>
            <a:pPr marL="514350" indent="-514350">
              <a:buFont typeface="+mj-lt"/>
              <a:buAutoNum type="arabicPeriod"/>
            </a:pPr>
            <a:r>
              <a:rPr lang="en-CA" sz="2200" dirty="0"/>
              <a:t>There are </a:t>
            </a:r>
            <a:r>
              <a:rPr lang="en-CA" sz="2200" i="1" dirty="0"/>
              <a:t>many</a:t>
            </a:r>
            <a:r>
              <a:rPr lang="en-CA" sz="2200" dirty="0"/>
              <a:t> buyers.</a:t>
            </a:r>
          </a:p>
          <a:p>
            <a:pPr marL="514350" indent="-514350">
              <a:buFont typeface="+mj-lt"/>
              <a:buAutoNum type="arabicPeriod"/>
            </a:pPr>
            <a:r>
              <a:rPr lang="en-CA" sz="2200" dirty="0"/>
              <a:t>There is </a:t>
            </a:r>
            <a:r>
              <a:rPr lang="en-CA" sz="2200" i="1" dirty="0"/>
              <a:t>free entry and exit </a:t>
            </a:r>
            <a:r>
              <a:rPr lang="en-CA" sz="2200" dirty="0"/>
              <a:t>of firms. As long as economic profits exist, new firms will enter and the resulting increase in supply will continue to drive the price downwards. Once the price has been driven down to the minimum of the ATC of a representative firm, there is no longer an incentive for new entrepreneurs to enter. </a:t>
            </a:r>
          </a:p>
          <a:p>
            <a:pPr marL="514350" indent="-514350">
              <a:buFont typeface="+mj-lt"/>
              <a:buAutoNum type="arabicPeriod"/>
            </a:pPr>
            <a:endParaRPr lang="en-CA" sz="2000" dirty="0"/>
          </a:p>
          <a:p>
            <a:pPr marL="0" indent="0">
              <a:buNone/>
            </a:pPr>
            <a:endParaRPr lang="en-US" dirty="0"/>
          </a:p>
        </p:txBody>
      </p:sp>
      <p:sp>
        <p:nvSpPr>
          <p:cNvPr id="4" name="Rectangle 3">
            <a:extLst>
              <a:ext uri="{FF2B5EF4-FFF2-40B4-BE49-F238E27FC236}">
                <a16:creationId xmlns:a16="http://schemas.microsoft.com/office/drawing/2014/main" id="{3479AC42-44FF-E44E-B2E6-E9B62A3BE566}"/>
              </a:ext>
            </a:extLst>
          </p:cNvPr>
          <p:cNvSpPr/>
          <p:nvPr/>
        </p:nvSpPr>
        <p:spPr>
          <a:xfrm flipV="1">
            <a:off x="838200" y="1473156"/>
            <a:ext cx="9869557"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68295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30FE6-6F51-BE46-8D49-C7ED62286D17}"/>
              </a:ext>
            </a:extLst>
          </p:cNvPr>
          <p:cNvSpPr>
            <a:spLocks noGrp="1"/>
          </p:cNvSpPr>
          <p:nvPr>
            <p:ph type="title"/>
          </p:nvPr>
        </p:nvSpPr>
        <p:spPr/>
        <p:txBody>
          <a:bodyPr/>
          <a:lstStyle/>
          <a:p>
            <a:r>
              <a:rPr lang="en-CA" dirty="0"/>
              <a:t>Monopoly</a:t>
            </a:r>
            <a:endParaRPr lang="en-US" dirty="0"/>
          </a:p>
        </p:txBody>
      </p:sp>
      <p:sp>
        <p:nvSpPr>
          <p:cNvPr id="3" name="Content Placeholder 2">
            <a:extLst>
              <a:ext uri="{FF2B5EF4-FFF2-40B4-BE49-F238E27FC236}">
                <a16:creationId xmlns:a16="http://schemas.microsoft.com/office/drawing/2014/main" id="{DF35C83C-4E2B-4442-AB7D-926555547CF9}"/>
              </a:ext>
            </a:extLst>
          </p:cNvPr>
          <p:cNvSpPr>
            <a:spLocks noGrp="1"/>
          </p:cNvSpPr>
          <p:nvPr>
            <p:ph idx="1"/>
          </p:nvPr>
        </p:nvSpPr>
        <p:spPr>
          <a:xfrm>
            <a:off x="838200" y="1690688"/>
            <a:ext cx="10515600" cy="4351338"/>
          </a:xfrm>
        </p:spPr>
        <p:txBody>
          <a:bodyPr>
            <a:normAutofit/>
          </a:bodyPr>
          <a:lstStyle/>
          <a:p>
            <a:r>
              <a:rPr lang="en-US" sz="2400" dirty="0"/>
              <a:t>A market that has a single supplier is a </a:t>
            </a:r>
            <a:r>
              <a:rPr lang="en-US" sz="2400" b="1" dirty="0"/>
              <a:t>monopolist. </a:t>
            </a:r>
          </a:p>
          <a:p>
            <a:r>
              <a:rPr lang="en-US" sz="2400" dirty="0"/>
              <a:t>The National Hockey League is the sole supplier of top-quality professional hockey games in North America.</a:t>
            </a:r>
          </a:p>
          <a:p>
            <a:r>
              <a:rPr lang="en-US" sz="2400" dirty="0"/>
              <a:t>In some sectors of the economy, monopolies arise naturally. These monopolies are known as natural monopolies.</a:t>
            </a:r>
          </a:p>
          <a:p>
            <a:pPr lvl="1"/>
            <a:r>
              <a:rPr lang="en-US" sz="2000" dirty="0"/>
              <a:t>Technical definition of a natural monopoly: </a:t>
            </a:r>
            <a:r>
              <a:rPr lang="en-CA" sz="2000" dirty="0"/>
              <a:t>is one where the average total cost of producing any output declines with the scale of operation.</a:t>
            </a:r>
          </a:p>
          <a:p>
            <a:r>
              <a:rPr lang="en-CA" sz="2400" dirty="0"/>
              <a:t>Sometimes it is national policy for monopolies to exist</a:t>
            </a:r>
          </a:p>
          <a:p>
            <a:pPr lvl="1"/>
            <a:endParaRPr lang="en-US" sz="2000" dirty="0"/>
          </a:p>
          <a:p>
            <a:endParaRPr lang="en-US" dirty="0"/>
          </a:p>
        </p:txBody>
      </p:sp>
      <p:sp>
        <p:nvSpPr>
          <p:cNvPr id="4" name="Rectangle 3">
            <a:extLst>
              <a:ext uri="{FF2B5EF4-FFF2-40B4-BE49-F238E27FC236}">
                <a16:creationId xmlns:a16="http://schemas.microsoft.com/office/drawing/2014/main" id="{D22C9098-0870-4042-B74F-A221FFB6ABB0}"/>
              </a:ext>
            </a:extLst>
          </p:cNvPr>
          <p:cNvSpPr/>
          <p:nvPr/>
        </p:nvSpPr>
        <p:spPr>
          <a:xfrm>
            <a:off x="838200" y="1492371"/>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close up of text on a white background&#10;&#10;Description automatically generated">
            <a:extLst>
              <a:ext uri="{FF2B5EF4-FFF2-40B4-BE49-F238E27FC236}">
                <a16:creationId xmlns:a16="http://schemas.microsoft.com/office/drawing/2014/main" id="{13CBA652-66B3-4B64-98F8-DE45751211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6799" y="4122616"/>
            <a:ext cx="2486025" cy="2486025"/>
          </a:xfrm>
          <a:prstGeom prst="rect">
            <a:avLst/>
          </a:prstGeom>
        </p:spPr>
      </p:pic>
    </p:spTree>
    <p:extLst>
      <p:ext uri="{BB962C8B-B14F-4D97-AF65-F5344CB8AC3E}">
        <p14:creationId xmlns:p14="http://schemas.microsoft.com/office/powerpoint/2010/main" val="3892253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89A88-5AE2-B34B-A043-920365A6FCFC}"/>
              </a:ext>
            </a:extLst>
          </p:cNvPr>
          <p:cNvSpPr>
            <a:spLocks noGrp="1"/>
          </p:cNvSpPr>
          <p:nvPr>
            <p:ph type="title"/>
          </p:nvPr>
        </p:nvSpPr>
        <p:spPr/>
        <p:txBody>
          <a:bodyPr/>
          <a:lstStyle/>
          <a:p>
            <a:r>
              <a:rPr lang="en-CA" dirty="0"/>
              <a:t>Examples of natural monopolies</a:t>
            </a:r>
            <a:endParaRPr lang="en-US" dirty="0"/>
          </a:p>
        </p:txBody>
      </p:sp>
      <p:sp>
        <p:nvSpPr>
          <p:cNvPr id="3" name="Content Placeholder 2">
            <a:extLst>
              <a:ext uri="{FF2B5EF4-FFF2-40B4-BE49-F238E27FC236}">
                <a16:creationId xmlns:a16="http://schemas.microsoft.com/office/drawing/2014/main" id="{E9EBB5ED-D787-8C41-AEAF-5BC81C59BAEC}"/>
              </a:ext>
            </a:extLst>
          </p:cNvPr>
          <p:cNvSpPr>
            <a:spLocks noGrp="1"/>
          </p:cNvSpPr>
          <p:nvPr>
            <p:ph idx="1"/>
          </p:nvPr>
        </p:nvSpPr>
        <p:spPr>
          <a:xfrm>
            <a:off x="838200" y="1690688"/>
            <a:ext cx="10515600" cy="4486275"/>
          </a:xfrm>
        </p:spPr>
        <p:txBody>
          <a:bodyPr>
            <a:normAutofit/>
          </a:bodyPr>
          <a:lstStyle/>
          <a:p>
            <a:pPr marL="0" indent="0">
              <a:buNone/>
            </a:pPr>
            <a:r>
              <a:rPr lang="en-CA" sz="2400" dirty="0"/>
              <a:t>Electricity distribution in most of Canada’s provinces is in the hands of a single supplier:</a:t>
            </a:r>
          </a:p>
          <a:p>
            <a:r>
              <a:rPr lang="en-CA" sz="2400" i="1" dirty="0"/>
              <a:t>Hydro Quebec or Hydro One </a:t>
            </a:r>
            <a:r>
              <a:rPr lang="en-CA" sz="2400" dirty="0"/>
              <a:t>in Ontario. These distributors are natural monopolies, as unit distribution costs decline with size. </a:t>
            </a:r>
          </a:p>
          <a:p>
            <a:pPr marL="0" indent="0">
              <a:buNone/>
            </a:pPr>
            <a:endParaRPr lang="en-CA" sz="2400" dirty="0"/>
          </a:p>
          <a:p>
            <a:pPr marL="0" indent="0">
              <a:buNone/>
            </a:pPr>
            <a:r>
              <a:rPr lang="en-CA" sz="2400" dirty="0"/>
              <a:t>Past natural monopolies:</a:t>
            </a:r>
          </a:p>
          <a:p>
            <a:r>
              <a:rPr lang="en-CA" sz="2400" i="1" dirty="0"/>
              <a:t>Bell Canada </a:t>
            </a:r>
            <a:r>
              <a:rPr lang="en-CA" sz="2400" dirty="0"/>
              <a:t>was considered to be a natural monopoly in the era of land lines: It would not make economic sense to run several sets of phone lines to every residence. But that was before the arrival of cell phones.</a:t>
            </a:r>
          </a:p>
          <a:p>
            <a:r>
              <a:rPr lang="en-CA" sz="2400" i="1" dirty="0"/>
              <a:t>Canada Post </a:t>
            </a:r>
            <a:r>
              <a:rPr lang="en-CA" sz="2400" dirty="0"/>
              <a:t>was also thought to be a natural monopoly, until the advent of FEDEX, UPS and other couriers proved otherwise. </a:t>
            </a:r>
          </a:p>
          <a:p>
            <a:pPr marL="0" indent="0">
              <a:buNone/>
            </a:pPr>
            <a:endParaRPr lang="en-CA" sz="2400" dirty="0"/>
          </a:p>
          <a:p>
            <a:pPr lvl="1"/>
            <a:endParaRPr lang="en-US" dirty="0"/>
          </a:p>
        </p:txBody>
      </p:sp>
      <p:sp>
        <p:nvSpPr>
          <p:cNvPr id="4" name="Rectangle 3">
            <a:extLst>
              <a:ext uri="{FF2B5EF4-FFF2-40B4-BE49-F238E27FC236}">
                <a16:creationId xmlns:a16="http://schemas.microsoft.com/office/drawing/2014/main" id="{17680313-97DE-B940-A535-8ED6373422AB}"/>
              </a:ext>
            </a:extLst>
          </p:cNvPr>
          <p:cNvSpPr/>
          <p:nvPr/>
        </p:nvSpPr>
        <p:spPr>
          <a:xfrm>
            <a:off x="838200" y="1452614"/>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Hydro-Québec | Home">
            <a:extLst>
              <a:ext uri="{FF2B5EF4-FFF2-40B4-BE49-F238E27FC236}">
                <a16:creationId xmlns:a16="http://schemas.microsoft.com/office/drawing/2014/main" id="{AF0A461A-BDFA-426B-A282-E6F8F0EDD4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40685" y="3226472"/>
            <a:ext cx="2413115" cy="78395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Icon&#10;&#10;Description automatically generated">
            <a:extLst>
              <a:ext uri="{FF2B5EF4-FFF2-40B4-BE49-F238E27FC236}">
                <a16:creationId xmlns:a16="http://schemas.microsoft.com/office/drawing/2014/main" id="{2DEB9833-CEAE-4CEF-856A-4DE5D71F0A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20566" y="5604104"/>
            <a:ext cx="2348316" cy="1174158"/>
          </a:xfrm>
          <a:prstGeom prst="rect">
            <a:avLst/>
          </a:prstGeom>
        </p:spPr>
      </p:pic>
      <p:pic>
        <p:nvPicPr>
          <p:cNvPr id="1032" name="Picture 8" descr="Our logo and brand guidelines | Our company | Canada Post">
            <a:extLst>
              <a:ext uri="{FF2B5EF4-FFF2-40B4-BE49-F238E27FC236}">
                <a16:creationId xmlns:a16="http://schemas.microsoft.com/office/drawing/2014/main" id="{F4E63A66-FB5A-43DD-BCA8-87B1B29A85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24602" y="180192"/>
            <a:ext cx="1941164" cy="1001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4734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1347</Words>
  <Application>Microsoft Office PowerPoint</Application>
  <PresentationFormat>Widescreen</PresentationFormat>
  <Paragraphs>106</Paragraphs>
  <Slides>14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Courier New</vt:lpstr>
      <vt:lpstr>Wingdings</vt:lpstr>
      <vt:lpstr>Office Theme</vt:lpstr>
      <vt:lpstr>Market Power</vt:lpstr>
      <vt:lpstr>Why study market power?</vt:lpstr>
      <vt:lpstr>What is market structure?</vt:lpstr>
      <vt:lpstr>Perfect Competition</vt:lpstr>
      <vt:lpstr>Perfect Competition</vt:lpstr>
      <vt:lpstr>Understanding competition</vt:lpstr>
      <vt:lpstr>Five Key Attributes of a Perfectly Competitive Market</vt:lpstr>
      <vt:lpstr>Monopoly</vt:lpstr>
      <vt:lpstr>Examples of natural monopolies</vt:lpstr>
      <vt:lpstr>National Policy</vt:lpstr>
      <vt:lpstr>Four Key Attributes of a Monopolistic Market</vt:lpstr>
      <vt:lpstr>Key Attributes of a Monopolistically Competitive Market</vt:lpstr>
      <vt:lpstr>Key Attributes of an Oligopolistic Market</vt:lpstr>
      <vt:lpstr>Learning Outcomes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Power</dc:title>
  <dc:creator>Yev Khovrenkov</dc:creator>
  <cp:lastModifiedBy>Yev Khovrenkov</cp:lastModifiedBy>
  <cp:revision>27</cp:revision>
  <dcterms:created xsi:type="dcterms:W3CDTF">2020-10-26T17:12:51Z</dcterms:created>
  <dcterms:modified xsi:type="dcterms:W3CDTF">2020-10-26T18:51:45Z</dcterms:modified>
</cp:coreProperties>
</file>