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58" r:id="rId2"/>
    <p:sldId id="559" r:id="rId3"/>
    <p:sldId id="694" r:id="rId4"/>
    <p:sldId id="708" r:id="rId5"/>
    <p:sldId id="709" r:id="rId6"/>
    <p:sldId id="697" r:id="rId7"/>
    <p:sldId id="698" r:id="rId8"/>
    <p:sldId id="710" r:id="rId9"/>
    <p:sldId id="699" r:id="rId10"/>
    <p:sldId id="700" r:id="rId11"/>
    <p:sldId id="701" r:id="rId12"/>
    <p:sldId id="702" r:id="rId13"/>
    <p:sldId id="703" r:id="rId14"/>
    <p:sldId id="704" r:id="rId15"/>
    <p:sldId id="705" r:id="rId16"/>
    <p:sldId id="576" r:id="rId17"/>
    <p:sldId id="583" r:id="rId18"/>
    <p:sldId id="584" r:id="rId19"/>
    <p:sldId id="632" r:id="rId20"/>
    <p:sldId id="633" r:id="rId21"/>
    <p:sldId id="642" r:id="rId22"/>
    <p:sldId id="644" r:id="rId23"/>
    <p:sldId id="649" r:id="rId24"/>
    <p:sldId id="659" r:id="rId25"/>
    <p:sldId id="664" r:id="rId26"/>
    <p:sldId id="665" r:id="rId27"/>
    <p:sldId id="6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249" autoAdjust="0"/>
  </p:normalViewPr>
  <p:slideViewPr>
    <p:cSldViewPr snapToGrid="0">
      <p:cViewPr varScale="1">
        <p:scale>
          <a:sx n="97" d="100"/>
          <a:sy n="97" d="100"/>
        </p:scale>
        <p:origin x="45"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yna Khovrenkov" userId="28491d1e7377bb81" providerId="LiveId" clId="{DFE665C5-ADBD-474B-9C8E-77AC12E046F6}"/>
    <pc:docChg chg="modSld">
      <pc:chgData name="Iryna Khovrenkov" userId="28491d1e7377bb81" providerId="LiveId" clId="{DFE665C5-ADBD-474B-9C8E-77AC12E046F6}" dt="2021-05-07T15:31:29.108" v="44" actId="20577"/>
      <pc:docMkLst>
        <pc:docMk/>
      </pc:docMkLst>
      <pc:sldChg chg="modSp mod">
        <pc:chgData name="Iryna Khovrenkov" userId="28491d1e7377bb81" providerId="LiveId" clId="{DFE665C5-ADBD-474B-9C8E-77AC12E046F6}" dt="2021-05-07T15:31:29.108" v="44" actId="20577"/>
        <pc:sldMkLst>
          <pc:docMk/>
          <pc:sldMk cId="526838733" sldId="559"/>
        </pc:sldMkLst>
        <pc:spChg chg="mod">
          <ac:chgData name="Iryna Khovrenkov" userId="28491d1e7377bb81" providerId="LiveId" clId="{DFE665C5-ADBD-474B-9C8E-77AC12E046F6}" dt="2021-05-07T15:31:16.008" v="38" actId="20577"/>
          <ac:spMkLst>
            <pc:docMk/>
            <pc:sldMk cId="526838733" sldId="559"/>
            <ac:spMk id="2" creationId="{EDEB2918-946A-5D44-AF5E-117CD41BABE4}"/>
          </ac:spMkLst>
        </pc:spChg>
        <pc:spChg chg="mod">
          <ac:chgData name="Iryna Khovrenkov" userId="28491d1e7377bb81" providerId="LiveId" clId="{DFE665C5-ADBD-474B-9C8E-77AC12E046F6}" dt="2021-05-07T15:31:29.108" v="44" actId="20577"/>
          <ac:spMkLst>
            <pc:docMk/>
            <pc:sldMk cId="526838733" sldId="559"/>
            <ac:spMk id="3" creationId="{04740EBA-C8C7-A245-96F8-09073058307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2820F-24C3-7B4A-B917-A78443F2C2DE}" type="doc">
      <dgm:prSet loTypeId="urn:microsoft.com/office/officeart/2005/8/layout/orgChart1" loCatId="" qsTypeId="urn:microsoft.com/office/officeart/2005/8/quickstyle/simple1" qsCatId="simple" csTypeId="urn:microsoft.com/office/officeart/2005/8/colors/accent2_5" csCatId="accent2" phldr="1"/>
      <dgm:spPr/>
      <dgm:t>
        <a:bodyPr/>
        <a:lstStyle/>
        <a:p>
          <a:endParaRPr lang="en-US"/>
        </a:p>
      </dgm:t>
    </dgm:pt>
    <dgm:pt modelId="{F1CCDCCB-3E06-784E-8EFB-188BB7C7A027}">
      <dgm:prSet phldrT="[Text]" custT="1"/>
      <dgm:spPr>
        <a:solidFill>
          <a:schemeClr val="bg1">
            <a:alpha val="80000"/>
          </a:schemeClr>
        </a:solidFill>
        <a:ln>
          <a:solidFill>
            <a:schemeClr val="accent6"/>
          </a:solidFill>
        </a:ln>
      </dgm:spPr>
      <dgm:t>
        <a:bodyPr/>
        <a:lstStyle/>
        <a:p>
          <a:r>
            <a:rPr lang="en-US" sz="2000" b="0" dirty="0">
              <a:solidFill>
                <a:schemeClr val="tx1"/>
              </a:solidFill>
            </a:rPr>
            <a:t>Outcome: who does what &amp; who gets what</a:t>
          </a:r>
        </a:p>
      </dgm:t>
    </dgm:pt>
    <dgm:pt modelId="{8B5B6586-9CBA-B44D-8107-C541FE3E8E6A}" type="parTrans" cxnId="{AC0D8B96-8A84-F14A-943B-8F0DC75601D9}">
      <dgm:prSet/>
      <dgm:spPr/>
      <dgm:t>
        <a:bodyPr/>
        <a:lstStyle/>
        <a:p>
          <a:endParaRPr lang="en-US"/>
        </a:p>
      </dgm:t>
    </dgm:pt>
    <dgm:pt modelId="{68976F14-E454-E845-9C10-9245B1540906}" type="sibTrans" cxnId="{AC0D8B96-8A84-F14A-943B-8F0DC75601D9}">
      <dgm:prSet/>
      <dgm:spPr/>
      <dgm:t>
        <a:bodyPr/>
        <a:lstStyle/>
        <a:p>
          <a:endParaRPr lang="en-US"/>
        </a:p>
      </dgm:t>
    </dgm:pt>
    <dgm:pt modelId="{B3AF21D4-5D5D-F347-AC5C-BD10F4A3D9DC}" type="asst">
      <dgm:prSet phldrT="[Text]" custT="1"/>
      <dgm:spPr>
        <a:solidFill>
          <a:schemeClr val="bg1">
            <a:alpha val="90000"/>
          </a:schemeClr>
        </a:solidFill>
        <a:ln>
          <a:solidFill>
            <a:schemeClr val="accent6"/>
          </a:solidFill>
        </a:ln>
      </dgm:spPr>
      <dgm:t>
        <a:bodyPr/>
        <a:lstStyle/>
        <a:p>
          <a:r>
            <a:rPr lang="en-US" sz="2000" b="1" dirty="0">
              <a:solidFill>
                <a:schemeClr val="tx1"/>
              </a:solidFill>
            </a:rPr>
            <a:t>Is the outcome efficient? </a:t>
          </a:r>
          <a:r>
            <a:rPr lang="en-US" sz="2000" dirty="0">
              <a:solidFill>
                <a:schemeClr val="tx1"/>
              </a:solidFill>
            </a:rPr>
            <a:t>Could there be mutual gains from moving to some other allocation?</a:t>
          </a:r>
        </a:p>
      </dgm:t>
    </dgm:pt>
    <dgm:pt modelId="{2CF511E6-9E4D-0E41-9795-22A1D630375C}" type="parTrans" cxnId="{1F92C767-EC2C-C64C-8ACF-22BD61ECD934}">
      <dgm:prSet/>
      <dgm:spPr/>
      <dgm:t>
        <a:bodyPr/>
        <a:lstStyle/>
        <a:p>
          <a:endParaRPr lang="en-US"/>
        </a:p>
      </dgm:t>
    </dgm:pt>
    <dgm:pt modelId="{0EB525AA-A7D3-C246-9A1C-5E561D1CB89B}" type="sibTrans" cxnId="{1F92C767-EC2C-C64C-8ACF-22BD61ECD934}">
      <dgm:prSet/>
      <dgm:spPr/>
      <dgm:t>
        <a:bodyPr/>
        <a:lstStyle/>
        <a:p>
          <a:endParaRPr lang="en-US"/>
        </a:p>
      </dgm:t>
    </dgm:pt>
    <dgm:pt modelId="{8D19A83C-FFE8-8244-96CC-AE1113775E8E}" type="asst">
      <dgm:prSet phldrT="[Text]" custT="1"/>
      <dgm:spPr>
        <a:solidFill>
          <a:schemeClr val="bg1">
            <a:alpha val="90000"/>
          </a:schemeClr>
        </a:solidFill>
        <a:ln>
          <a:solidFill>
            <a:schemeClr val="accent6"/>
          </a:solidFill>
        </a:ln>
      </dgm:spPr>
      <dgm:t>
        <a:bodyPr/>
        <a:lstStyle/>
        <a:p>
          <a:r>
            <a:rPr lang="en-US" sz="2000" b="1" dirty="0">
              <a:solidFill>
                <a:schemeClr val="tx1"/>
              </a:solidFill>
            </a:rPr>
            <a:t>Is the outcome fair? </a:t>
          </a:r>
          <a:r>
            <a:rPr lang="en-US" sz="2000" b="0" dirty="0">
              <a:solidFill>
                <a:schemeClr val="tx1"/>
              </a:solidFill>
            </a:rPr>
            <a:t>Is there some allocation that would be fairer? Are the rules of the game that produced the allocation fair?</a:t>
          </a:r>
          <a:endParaRPr lang="en-US" sz="2000" b="1" dirty="0">
            <a:solidFill>
              <a:schemeClr val="tx1"/>
            </a:solidFill>
          </a:endParaRPr>
        </a:p>
      </dgm:t>
    </dgm:pt>
    <dgm:pt modelId="{EA9B1EF7-DDCA-F749-9E4B-78AB326930AC}" type="parTrans" cxnId="{5191A3BC-282E-EC42-8D84-381168FCA1F5}">
      <dgm:prSet/>
      <dgm:spPr/>
      <dgm:t>
        <a:bodyPr/>
        <a:lstStyle/>
        <a:p>
          <a:endParaRPr lang="en-US"/>
        </a:p>
      </dgm:t>
    </dgm:pt>
    <dgm:pt modelId="{A089F8BE-9AED-1A41-8E76-13A4CC736E22}" type="sibTrans" cxnId="{5191A3BC-282E-EC42-8D84-381168FCA1F5}">
      <dgm:prSet/>
      <dgm:spPr/>
      <dgm:t>
        <a:bodyPr/>
        <a:lstStyle/>
        <a:p>
          <a:endParaRPr lang="en-US"/>
        </a:p>
      </dgm:t>
    </dgm:pt>
    <dgm:pt modelId="{80EB6744-11CD-2C4A-9CA5-3910A68B7613}" type="pres">
      <dgm:prSet presAssocID="{C0E2820F-24C3-7B4A-B917-A78443F2C2DE}" presName="hierChild1" presStyleCnt="0">
        <dgm:presLayoutVars>
          <dgm:orgChart val="1"/>
          <dgm:chPref val="1"/>
          <dgm:dir/>
          <dgm:animOne val="branch"/>
          <dgm:animLvl val="lvl"/>
          <dgm:resizeHandles/>
        </dgm:presLayoutVars>
      </dgm:prSet>
      <dgm:spPr/>
    </dgm:pt>
    <dgm:pt modelId="{2A0FD54B-AE05-294C-9703-5C3AD8B0B4FD}" type="pres">
      <dgm:prSet presAssocID="{F1CCDCCB-3E06-784E-8EFB-188BB7C7A027}" presName="hierRoot1" presStyleCnt="0">
        <dgm:presLayoutVars>
          <dgm:hierBranch val="init"/>
        </dgm:presLayoutVars>
      </dgm:prSet>
      <dgm:spPr/>
    </dgm:pt>
    <dgm:pt modelId="{218DD6C3-6A60-0748-A3D8-8CAB0834A50C}" type="pres">
      <dgm:prSet presAssocID="{F1CCDCCB-3E06-784E-8EFB-188BB7C7A027}" presName="rootComposite1" presStyleCnt="0"/>
      <dgm:spPr/>
    </dgm:pt>
    <dgm:pt modelId="{5A3C5624-626D-2F4F-959D-4CF3F60C04D8}" type="pres">
      <dgm:prSet presAssocID="{F1CCDCCB-3E06-784E-8EFB-188BB7C7A027}" presName="rootText1" presStyleLbl="node0" presStyleIdx="0" presStyleCnt="1" custScaleX="187941" custScaleY="47181">
        <dgm:presLayoutVars>
          <dgm:chPref val="3"/>
        </dgm:presLayoutVars>
      </dgm:prSet>
      <dgm:spPr/>
    </dgm:pt>
    <dgm:pt modelId="{E44FDC5B-879B-B240-8400-154A6C354499}" type="pres">
      <dgm:prSet presAssocID="{F1CCDCCB-3E06-784E-8EFB-188BB7C7A027}" presName="rootConnector1" presStyleLbl="node1" presStyleIdx="0" presStyleCnt="0"/>
      <dgm:spPr/>
    </dgm:pt>
    <dgm:pt modelId="{BCA81306-4CA1-104D-9D2B-535303983C98}" type="pres">
      <dgm:prSet presAssocID="{F1CCDCCB-3E06-784E-8EFB-188BB7C7A027}" presName="hierChild2" presStyleCnt="0"/>
      <dgm:spPr/>
    </dgm:pt>
    <dgm:pt modelId="{F07A1157-695D-1C49-9333-971C1052CE2C}" type="pres">
      <dgm:prSet presAssocID="{F1CCDCCB-3E06-784E-8EFB-188BB7C7A027}" presName="hierChild3" presStyleCnt="0"/>
      <dgm:spPr/>
    </dgm:pt>
    <dgm:pt modelId="{AEEE2D0D-3460-B34D-B1C4-213981CB2321}" type="pres">
      <dgm:prSet presAssocID="{2CF511E6-9E4D-0E41-9795-22A1D630375C}" presName="Name111" presStyleLbl="parChTrans1D2" presStyleIdx="0" presStyleCnt="2"/>
      <dgm:spPr/>
    </dgm:pt>
    <dgm:pt modelId="{AC2FF1A2-4CE8-B446-8975-83DFF2EBE8DD}" type="pres">
      <dgm:prSet presAssocID="{B3AF21D4-5D5D-F347-AC5C-BD10F4A3D9DC}" presName="hierRoot3" presStyleCnt="0">
        <dgm:presLayoutVars>
          <dgm:hierBranch val="init"/>
        </dgm:presLayoutVars>
      </dgm:prSet>
      <dgm:spPr/>
    </dgm:pt>
    <dgm:pt modelId="{8AD70B6B-EA69-4448-A76F-E2F75AE39A4C}" type="pres">
      <dgm:prSet presAssocID="{B3AF21D4-5D5D-F347-AC5C-BD10F4A3D9DC}" presName="rootComposite3" presStyleCnt="0"/>
      <dgm:spPr/>
    </dgm:pt>
    <dgm:pt modelId="{1B22756A-F262-F246-ACD4-16579807E417}" type="pres">
      <dgm:prSet presAssocID="{B3AF21D4-5D5D-F347-AC5C-BD10F4A3D9DC}" presName="rootText3" presStyleLbl="asst1" presStyleIdx="0" presStyleCnt="2" custScaleX="87834" custScaleY="137799">
        <dgm:presLayoutVars>
          <dgm:chPref val="3"/>
        </dgm:presLayoutVars>
      </dgm:prSet>
      <dgm:spPr/>
    </dgm:pt>
    <dgm:pt modelId="{47544D58-CD7A-AE47-8B32-77CDC4748024}" type="pres">
      <dgm:prSet presAssocID="{B3AF21D4-5D5D-F347-AC5C-BD10F4A3D9DC}" presName="rootConnector3" presStyleLbl="asst1" presStyleIdx="0" presStyleCnt="2"/>
      <dgm:spPr/>
    </dgm:pt>
    <dgm:pt modelId="{604945C2-E4B5-2846-A252-37AB189C9E3B}" type="pres">
      <dgm:prSet presAssocID="{B3AF21D4-5D5D-F347-AC5C-BD10F4A3D9DC}" presName="hierChild6" presStyleCnt="0"/>
      <dgm:spPr/>
    </dgm:pt>
    <dgm:pt modelId="{AA4788A0-504F-6240-B94C-C198E809665D}" type="pres">
      <dgm:prSet presAssocID="{B3AF21D4-5D5D-F347-AC5C-BD10F4A3D9DC}" presName="hierChild7" presStyleCnt="0"/>
      <dgm:spPr/>
    </dgm:pt>
    <dgm:pt modelId="{91D07B7D-EB7B-4549-A831-E41FAC728A49}" type="pres">
      <dgm:prSet presAssocID="{EA9B1EF7-DDCA-F749-9E4B-78AB326930AC}" presName="Name111" presStyleLbl="parChTrans1D2" presStyleIdx="1" presStyleCnt="2"/>
      <dgm:spPr/>
    </dgm:pt>
    <dgm:pt modelId="{5BCB4117-F0A7-714E-894D-F44394A98B16}" type="pres">
      <dgm:prSet presAssocID="{8D19A83C-FFE8-8244-96CC-AE1113775E8E}" presName="hierRoot3" presStyleCnt="0">
        <dgm:presLayoutVars>
          <dgm:hierBranch val="init"/>
        </dgm:presLayoutVars>
      </dgm:prSet>
      <dgm:spPr/>
    </dgm:pt>
    <dgm:pt modelId="{454BBCD1-8B84-5E46-9AF0-88AEAF08C9C7}" type="pres">
      <dgm:prSet presAssocID="{8D19A83C-FFE8-8244-96CC-AE1113775E8E}" presName="rootComposite3" presStyleCnt="0"/>
      <dgm:spPr/>
    </dgm:pt>
    <dgm:pt modelId="{E9D433B8-446A-2E44-A3BE-99C708E9334B}" type="pres">
      <dgm:prSet presAssocID="{8D19A83C-FFE8-8244-96CC-AE1113775E8E}" presName="rootText3" presStyleLbl="asst1" presStyleIdx="1" presStyleCnt="2" custScaleX="93416" custScaleY="154224" custLinFactNeighborX="-9750" custLinFactNeighborY="15489">
        <dgm:presLayoutVars>
          <dgm:chPref val="3"/>
        </dgm:presLayoutVars>
      </dgm:prSet>
      <dgm:spPr/>
    </dgm:pt>
    <dgm:pt modelId="{79C7A1C2-6B03-E64C-B045-9612D71C4CE9}" type="pres">
      <dgm:prSet presAssocID="{8D19A83C-FFE8-8244-96CC-AE1113775E8E}" presName="rootConnector3" presStyleLbl="asst1" presStyleIdx="1" presStyleCnt="2"/>
      <dgm:spPr/>
    </dgm:pt>
    <dgm:pt modelId="{98F874FF-A0BC-DC40-ADB4-C8866927CF1A}" type="pres">
      <dgm:prSet presAssocID="{8D19A83C-FFE8-8244-96CC-AE1113775E8E}" presName="hierChild6" presStyleCnt="0"/>
      <dgm:spPr/>
    </dgm:pt>
    <dgm:pt modelId="{52A93469-E194-864B-9778-367002AF8F68}" type="pres">
      <dgm:prSet presAssocID="{8D19A83C-FFE8-8244-96CC-AE1113775E8E}" presName="hierChild7" presStyleCnt="0"/>
      <dgm:spPr/>
    </dgm:pt>
  </dgm:ptLst>
  <dgm:cxnLst>
    <dgm:cxn modelId="{87E44F00-7225-D441-96D6-9FFEC33B3F14}" type="presOf" srcId="{F1CCDCCB-3E06-784E-8EFB-188BB7C7A027}" destId="{E44FDC5B-879B-B240-8400-154A6C354499}" srcOrd="1" destOrd="0" presId="urn:microsoft.com/office/officeart/2005/8/layout/orgChart1"/>
    <dgm:cxn modelId="{22113964-D270-E04E-B923-CC85DC0A9D4E}" type="presOf" srcId="{2CF511E6-9E4D-0E41-9795-22A1D630375C}" destId="{AEEE2D0D-3460-B34D-B1C4-213981CB2321}" srcOrd="0" destOrd="0" presId="urn:microsoft.com/office/officeart/2005/8/layout/orgChart1"/>
    <dgm:cxn modelId="{1F92C767-EC2C-C64C-8ACF-22BD61ECD934}" srcId="{F1CCDCCB-3E06-784E-8EFB-188BB7C7A027}" destId="{B3AF21D4-5D5D-F347-AC5C-BD10F4A3D9DC}" srcOrd="0" destOrd="0" parTransId="{2CF511E6-9E4D-0E41-9795-22A1D630375C}" sibTransId="{0EB525AA-A7D3-C246-9A1C-5E561D1CB89B}"/>
    <dgm:cxn modelId="{AC0D8B96-8A84-F14A-943B-8F0DC75601D9}" srcId="{C0E2820F-24C3-7B4A-B917-A78443F2C2DE}" destId="{F1CCDCCB-3E06-784E-8EFB-188BB7C7A027}" srcOrd="0" destOrd="0" parTransId="{8B5B6586-9CBA-B44D-8107-C541FE3E8E6A}" sibTransId="{68976F14-E454-E845-9C10-9245B1540906}"/>
    <dgm:cxn modelId="{2EBD8FA0-0232-A644-AA23-0750E8942A7E}" type="presOf" srcId="{B3AF21D4-5D5D-F347-AC5C-BD10F4A3D9DC}" destId="{1B22756A-F262-F246-ACD4-16579807E417}" srcOrd="0" destOrd="0" presId="urn:microsoft.com/office/officeart/2005/8/layout/orgChart1"/>
    <dgm:cxn modelId="{EC9671A4-F58F-5641-9F9A-6BCAD760A487}" type="presOf" srcId="{C0E2820F-24C3-7B4A-B917-A78443F2C2DE}" destId="{80EB6744-11CD-2C4A-9CA5-3910A68B7613}" srcOrd="0" destOrd="0" presId="urn:microsoft.com/office/officeart/2005/8/layout/orgChart1"/>
    <dgm:cxn modelId="{DD771AAA-8D71-3241-93CD-954B0E89D713}" type="presOf" srcId="{B3AF21D4-5D5D-F347-AC5C-BD10F4A3D9DC}" destId="{47544D58-CD7A-AE47-8B32-77CDC4748024}" srcOrd="1" destOrd="0" presId="urn:microsoft.com/office/officeart/2005/8/layout/orgChart1"/>
    <dgm:cxn modelId="{5191A3BC-282E-EC42-8D84-381168FCA1F5}" srcId="{F1CCDCCB-3E06-784E-8EFB-188BB7C7A027}" destId="{8D19A83C-FFE8-8244-96CC-AE1113775E8E}" srcOrd="1" destOrd="0" parTransId="{EA9B1EF7-DDCA-F749-9E4B-78AB326930AC}" sibTransId="{A089F8BE-9AED-1A41-8E76-13A4CC736E22}"/>
    <dgm:cxn modelId="{10AD92C8-1DB5-DB49-B739-544C9F29F60C}" type="presOf" srcId="{8D19A83C-FFE8-8244-96CC-AE1113775E8E}" destId="{79C7A1C2-6B03-E64C-B045-9612D71C4CE9}" srcOrd="1" destOrd="0" presId="urn:microsoft.com/office/officeart/2005/8/layout/orgChart1"/>
    <dgm:cxn modelId="{2A6DA2D5-14EC-4E48-A221-D836F211D6F7}" type="presOf" srcId="{8D19A83C-FFE8-8244-96CC-AE1113775E8E}" destId="{E9D433B8-446A-2E44-A3BE-99C708E9334B}" srcOrd="0" destOrd="0" presId="urn:microsoft.com/office/officeart/2005/8/layout/orgChart1"/>
    <dgm:cxn modelId="{EA43E3E5-9FDB-094D-9192-097B5035BCA9}" type="presOf" srcId="{EA9B1EF7-DDCA-F749-9E4B-78AB326930AC}" destId="{91D07B7D-EB7B-4549-A831-E41FAC728A49}" srcOrd="0" destOrd="0" presId="urn:microsoft.com/office/officeart/2005/8/layout/orgChart1"/>
    <dgm:cxn modelId="{9EA3E4F8-D55E-CC46-B4B8-21B72AAB8684}" type="presOf" srcId="{F1CCDCCB-3E06-784E-8EFB-188BB7C7A027}" destId="{5A3C5624-626D-2F4F-959D-4CF3F60C04D8}" srcOrd="0" destOrd="0" presId="urn:microsoft.com/office/officeart/2005/8/layout/orgChart1"/>
    <dgm:cxn modelId="{B221356D-A527-CF44-8BCF-2DBA169F8C16}" type="presParOf" srcId="{80EB6744-11CD-2C4A-9CA5-3910A68B7613}" destId="{2A0FD54B-AE05-294C-9703-5C3AD8B0B4FD}" srcOrd="0" destOrd="0" presId="urn:microsoft.com/office/officeart/2005/8/layout/orgChart1"/>
    <dgm:cxn modelId="{FBE6F2ED-C82D-3D49-8841-9DC5BA801164}" type="presParOf" srcId="{2A0FD54B-AE05-294C-9703-5C3AD8B0B4FD}" destId="{218DD6C3-6A60-0748-A3D8-8CAB0834A50C}" srcOrd="0" destOrd="0" presId="urn:microsoft.com/office/officeart/2005/8/layout/orgChart1"/>
    <dgm:cxn modelId="{82163275-1A68-494A-84C3-6878177CF411}" type="presParOf" srcId="{218DD6C3-6A60-0748-A3D8-8CAB0834A50C}" destId="{5A3C5624-626D-2F4F-959D-4CF3F60C04D8}" srcOrd="0" destOrd="0" presId="urn:microsoft.com/office/officeart/2005/8/layout/orgChart1"/>
    <dgm:cxn modelId="{09C7F16F-6076-644A-88FD-4C38CA7F7FD8}" type="presParOf" srcId="{218DD6C3-6A60-0748-A3D8-8CAB0834A50C}" destId="{E44FDC5B-879B-B240-8400-154A6C354499}" srcOrd="1" destOrd="0" presId="urn:microsoft.com/office/officeart/2005/8/layout/orgChart1"/>
    <dgm:cxn modelId="{12659679-E8D3-B844-9C36-3B8F1E2E6B7B}" type="presParOf" srcId="{2A0FD54B-AE05-294C-9703-5C3AD8B0B4FD}" destId="{BCA81306-4CA1-104D-9D2B-535303983C98}" srcOrd="1" destOrd="0" presId="urn:microsoft.com/office/officeart/2005/8/layout/orgChart1"/>
    <dgm:cxn modelId="{39EB95A7-CFB5-8F43-8D7A-3E32D99DD2B6}" type="presParOf" srcId="{2A0FD54B-AE05-294C-9703-5C3AD8B0B4FD}" destId="{F07A1157-695D-1C49-9333-971C1052CE2C}" srcOrd="2" destOrd="0" presId="urn:microsoft.com/office/officeart/2005/8/layout/orgChart1"/>
    <dgm:cxn modelId="{1A240D6F-F3DA-924D-9BF5-0116D7E29C94}" type="presParOf" srcId="{F07A1157-695D-1C49-9333-971C1052CE2C}" destId="{AEEE2D0D-3460-B34D-B1C4-213981CB2321}" srcOrd="0" destOrd="0" presId="urn:microsoft.com/office/officeart/2005/8/layout/orgChart1"/>
    <dgm:cxn modelId="{D9910506-5559-6642-B8A1-5487F5DB98A4}" type="presParOf" srcId="{F07A1157-695D-1C49-9333-971C1052CE2C}" destId="{AC2FF1A2-4CE8-B446-8975-83DFF2EBE8DD}" srcOrd="1" destOrd="0" presId="urn:microsoft.com/office/officeart/2005/8/layout/orgChart1"/>
    <dgm:cxn modelId="{5B71D5EC-D905-1F4F-A9CB-C1CC84872B3F}" type="presParOf" srcId="{AC2FF1A2-4CE8-B446-8975-83DFF2EBE8DD}" destId="{8AD70B6B-EA69-4448-A76F-E2F75AE39A4C}" srcOrd="0" destOrd="0" presId="urn:microsoft.com/office/officeart/2005/8/layout/orgChart1"/>
    <dgm:cxn modelId="{EB28A523-5344-3646-8425-2B0D8B95CEE2}" type="presParOf" srcId="{8AD70B6B-EA69-4448-A76F-E2F75AE39A4C}" destId="{1B22756A-F262-F246-ACD4-16579807E417}" srcOrd="0" destOrd="0" presId="urn:microsoft.com/office/officeart/2005/8/layout/orgChart1"/>
    <dgm:cxn modelId="{1F8D173D-3414-7E4B-B70D-A17A03AB92CF}" type="presParOf" srcId="{8AD70B6B-EA69-4448-A76F-E2F75AE39A4C}" destId="{47544D58-CD7A-AE47-8B32-77CDC4748024}" srcOrd="1" destOrd="0" presId="urn:microsoft.com/office/officeart/2005/8/layout/orgChart1"/>
    <dgm:cxn modelId="{8C1BE7C7-5326-664A-AA04-5407CECAC115}" type="presParOf" srcId="{AC2FF1A2-4CE8-B446-8975-83DFF2EBE8DD}" destId="{604945C2-E4B5-2846-A252-37AB189C9E3B}" srcOrd="1" destOrd="0" presId="urn:microsoft.com/office/officeart/2005/8/layout/orgChart1"/>
    <dgm:cxn modelId="{E41C9D09-D1DF-F34E-95EF-C8DA3D818E06}" type="presParOf" srcId="{AC2FF1A2-4CE8-B446-8975-83DFF2EBE8DD}" destId="{AA4788A0-504F-6240-B94C-C198E809665D}" srcOrd="2" destOrd="0" presId="urn:microsoft.com/office/officeart/2005/8/layout/orgChart1"/>
    <dgm:cxn modelId="{F3748D06-3690-E94E-A72F-54DACB88040E}" type="presParOf" srcId="{F07A1157-695D-1C49-9333-971C1052CE2C}" destId="{91D07B7D-EB7B-4549-A831-E41FAC728A49}" srcOrd="2" destOrd="0" presId="urn:microsoft.com/office/officeart/2005/8/layout/orgChart1"/>
    <dgm:cxn modelId="{D5B83848-2996-F949-80FF-FEB47FE45840}" type="presParOf" srcId="{F07A1157-695D-1C49-9333-971C1052CE2C}" destId="{5BCB4117-F0A7-714E-894D-F44394A98B16}" srcOrd="3" destOrd="0" presId="urn:microsoft.com/office/officeart/2005/8/layout/orgChart1"/>
    <dgm:cxn modelId="{C00A8D3E-551D-A64B-994B-9B6584A7B0D0}" type="presParOf" srcId="{5BCB4117-F0A7-714E-894D-F44394A98B16}" destId="{454BBCD1-8B84-5E46-9AF0-88AEAF08C9C7}" srcOrd="0" destOrd="0" presId="urn:microsoft.com/office/officeart/2005/8/layout/orgChart1"/>
    <dgm:cxn modelId="{C7E25EB9-E72B-E742-8183-CF661CE00E8B}" type="presParOf" srcId="{454BBCD1-8B84-5E46-9AF0-88AEAF08C9C7}" destId="{E9D433B8-446A-2E44-A3BE-99C708E9334B}" srcOrd="0" destOrd="0" presId="urn:microsoft.com/office/officeart/2005/8/layout/orgChart1"/>
    <dgm:cxn modelId="{081B8CA2-C030-E244-9B91-9D7233DA85B4}" type="presParOf" srcId="{454BBCD1-8B84-5E46-9AF0-88AEAF08C9C7}" destId="{79C7A1C2-6B03-E64C-B045-9612D71C4CE9}" srcOrd="1" destOrd="0" presId="urn:microsoft.com/office/officeart/2005/8/layout/orgChart1"/>
    <dgm:cxn modelId="{09B0A08D-413E-7846-AC07-3C1AEC856263}" type="presParOf" srcId="{5BCB4117-F0A7-714E-894D-F44394A98B16}" destId="{98F874FF-A0BC-DC40-ADB4-C8866927CF1A}" srcOrd="1" destOrd="0" presId="urn:microsoft.com/office/officeart/2005/8/layout/orgChart1"/>
    <dgm:cxn modelId="{BD68ECAE-7B51-8F4F-B404-9E6692632705}" type="presParOf" srcId="{5BCB4117-F0A7-714E-894D-F44394A98B16}" destId="{52A93469-E194-864B-9778-367002AF8F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07B7D-EB7B-4549-A831-E41FAC728A49}">
      <dsp:nvSpPr>
        <dsp:cNvPr id="0" name=""/>
        <dsp:cNvSpPr/>
      </dsp:nvSpPr>
      <dsp:spPr>
        <a:xfrm>
          <a:off x="2903192" y="973571"/>
          <a:ext cx="112353" cy="1870722"/>
        </a:xfrm>
        <a:custGeom>
          <a:avLst/>
          <a:gdLst/>
          <a:ahLst/>
          <a:cxnLst/>
          <a:rect l="0" t="0" r="0" b="0"/>
          <a:pathLst>
            <a:path>
              <a:moveTo>
                <a:pt x="0" y="0"/>
              </a:moveTo>
              <a:lnTo>
                <a:pt x="0" y="1870722"/>
              </a:lnTo>
              <a:lnTo>
                <a:pt x="112353" y="187072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E2D0D-3460-B34D-B1C4-213981CB2321}">
      <dsp:nvSpPr>
        <dsp:cNvPr id="0" name=""/>
        <dsp:cNvSpPr/>
      </dsp:nvSpPr>
      <dsp:spPr>
        <a:xfrm>
          <a:off x="2611328" y="973571"/>
          <a:ext cx="291863" cy="1541312"/>
        </a:xfrm>
        <a:custGeom>
          <a:avLst/>
          <a:gdLst/>
          <a:ahLst/>
          <a:cxnLst/>
          <a:rect l="0" t="0" r="0" b="0"/>
          <a:pathLst>
            <a:path>
              <a:moveTo>
                <a:pt x="291863" y="0"/>
              </a:moveTo>
              <a:lnTo>
                <a:pt x="291863" y="1541312"/>
              </a:lnTo>
              <a:lnTo>
                <a:pt x="0" y="154131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C5624-626D-2F4F-959D-4CF3F60C04D8}">
      <dsp:nvSpPr>
        <dsp:cNvPr id="0" name=""/>
        <dsp:cNvSpPr/>
      </dsp:nvSpPr>
      <dsp:spPr>
        <a:xfrm>
          <a:off x="291135" y="317836"/>
          <a:ext cx="5224113" cy="655734"/>
        </a:xfrm>
        <a:prstGeom prst="rect">
          <a:avLst/>
        </a:prstGeom>
        <a:solidFill>
          <a:schemeClr val="bg1">
            <a:alpha val="8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Outcome: who does what &amp; who gets what</a:t>
          </a:r>
        </a:p>
      </dsp:txBody>
      <dsp:txXfrm>
        <a:off x="291135" y="317836"/>
        <a:ext cx="5224113" cy="655734"/>
      </dsp:txXfrm>
    </dsp:sp>
    <dsp:sp modelId="{1B22756A-F262-F246-ACD4-16579807E417}">
      <dsp:nvSpPr>
        <dsp:cNvPr id="0" name=""/>
        <dsp:cNvSpPr/>
      </dsp:nvSpPr>
      <dsp:spPr>
        <a:xfrm>
          <a:off x="169845" y="1557299"/>
          <a:ext cx="2441483" cy="1915169"/>
        </a:xfrm>
        <a:prstGeom prst="rect">
          <a:avLst/>
        </a:prstGeom>
        <a:solidFill>
          <a:schemeClr val="bg1">
            <a:alpha val="9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Is the outcome efficient? </a:t>
          </a:r>
          <a:r>
            <a:rPr lang="en-US" sz="2000" kern="1200" dirty="0">
              <a:solidFill>
                <a:schemeClr val="tx1"/>
              </a:solidFill>
            </a:rPr>
            <a:t>Could there be mutual gains from moving to some other allocation?</a:t>
          </a:r>
        </a:p>
      </dsp:txBody>
      <dsp:txXfrm>
        <a:off x="169845" y="1557299"/>
        <a:ext cx="2441483" cy="1915169"/>
      </dsp:txXfrm>
    </dsp:sp>
    <dsp:sp modelId="{E9D433B8-446A-2E44-A3BE-99C708E9334B}">
      <dsp:nvSpPr>
        <dsp:cNvPr id="0" name=""/>
        <dsp:cNvSpPr/>
      </dsp:nvSpPr>
      <dsp:spPr>
        <a:xfrm>
          <a:off x="3015546" y="1772569"/>
          <a:ext cx="2596643" cy="2143448"/>
        </a:xfrm>
        <a:prstGeom prst="rect">
          <a:avLst/>
        </a:prstGeom>
        <a:solidFill>
          <a:schemeClr val="bg1">
            <a:alpha val="9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Is the outcome fair? </a:t>
          </a:r>
          <a:r>
            <a:rPr lang="en-US" sz="2000" b="0" kern="1200" dirty="0">
              <a:solidFill>
                <a:schemeClr val="tx1"/>
              </a:solidFill>
            </a:rPr>
            <a:t>Is there some allocation that would be fairer? Are the rules of the game that produced the allocation fair?</a:t>
          </a:r>
          <a:endParaRPr lang="en-US" sz="2000" b="1" kern="1200" dirty="0">
            <a:solidFill>
              <a:schemeClr val="tx1"/>
            </a:solidFill>
          </a:endParaRPr>
        </a:p>
      </dsp:txBody>
      <dsp:txXfrm>
        <a:off x="3015546" y="1772569"/>
        <a:ext cx="2596643" cy="21434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ACF19-2AA7-4D25-BDF9-4B85BB580920}"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4A671-BE40-43EE-81FA-471973654FDB}" type="slidenum">
              <a:rPr lang="en-US" smtClean="0"/>
              <a:t>‹#›</a:t>
            </a:fld>
            <a:endParaRPr lang="en-US"/>
          </a:p>
        </p:txBody>
      </p:sp>
    </p:spTree>
    <p:extLst>
      <p:ext uri="{BB962C8B-B14F-4D97-AF65-F5344CB8AC3E}">
        <p14:creationId xmlns:p14="http://schemas.microsoft.com/office/powerpoint/2010/main" val="124802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The demand curve represents the willingness to pay on the part of riders. </a:t>
            </a:r>
          </a:p>
          <a:p>
            <a:r>
              <a:rPr lang="en-CA" sz="1200" dirty="0"/>
              <a:t>The supply curve represents the willingness to supply on the part of drivers.</a:t>
            </a:r>
          </a:p>
          <a:p>
            <a:r>
              <a:rPr lang="en-CA" sz="1200" dirty="0"/>
              <a:t>The price per hour of rides defines the vertical axis.</a:t>
            </a:r>
          </a:p>
          <a:p>
            <a:r>
              <a:rPr lang="en-CA" sz="1200" dirty="0"/>
              <a:t>Hours of rides in thousands are measured on the horizontal axis.</a:t>
            </a:r>
          </a:p>
          <a:p>
            <a:r>
              <a:rPr lang="en-CA" sz="1200" dirty="0"/>
              <a:t>The demand intercept of $90 says that the person who values the ride most highly is willing to pay $90 per hour.</a:t>
            </a:r>
          </a:p>
          <a:p>
            <a:r>
              <a:rPr lang="en-CA" sz="1200" dirty="0"/>
              <a:t>The downward slope of the demand curve states that other buyers are willing to pay less.</a:t>
            </a:r>
          </a:p>
          <a:p>
            <a:r>
              <a:rPr lang="en-CA" sz="1200" dirty="0"/>
              <a:t>On the supply side, no driver is willing to supply his time and vehicle unless he obtains at least $30 per hour</a:t>
            </a:r>
          </a:p>
          <a:p>
            <a:endParaRPr lang="en-US" dirty="0"/>
          </a:p>
        </p:txBody>
      </p:sp>
      <p:sp>
        <p:nvSpPr>
          <p:cNvPr id="4" name="Slide Number Placeholder 3"/>
          <p:cNvSpPr>
            <a:spLocks noGrp="1"/>
          </p:cNvSpPr>
          <p:nvPr>
            <p:ph type="sldNum" sz="quarter" idx="5"/>
          </p:nvPr>
        </p:nvSpPr>
        <p:spPr/>
        <p:txBody>
          <a:bodyPr/>
          <a:lstStyle/>
          <a:p>
            <a:fld id="{4A34A671-BE40-43EE-81FA-471973654FDB}" type="slidenum">
              <a:rPr lang="en-US" smtClean="0"/>
              <a:t>15</a:t>
            </a:fld>
            <a:endParaRPr lang="en-US"/>
          </a:p>
        </p:txBody>
      </p:sp>
    </p:spTree>
    <p:extLst>
      <p:ext uri="{BB962C8B-B14F-4D97-AF65-F5344CB8AC3E}">
        <p14:creationId xmlns:p14="http://schemas.microsoft.com/office/powerpoint/2010/main" val="402867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20</a:t>
            </a:fld>
            <a:endParaRPr lang="en-US"/>
          </a:p>
        </p:txBody>
      </p:sp>
    </p:spTree>
    <p:extLst>
      <p:ext uri="{BB962C8B-B14F-4D97-AF65-F5344CB8AC3E}">
        <p14:creationId xmlns:p14="http://schemas.microsoft.com/office/powerpoint/2010/main" val="60549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t>George Harrison objected to the taxman saying, in his words, ‘One for you, 19 for me,’ in the 1960s. </a:t>
            </a:r>
          </a:p>
          <a:p>
            <a:pPr marL="0" indent="0">
              <a:buNone/>
            </a:pPr>
            <a:endParaRPr lang="en-CA" sz="1200" dirty="0"/>
          </a:p>
          <a:p>
            <a:pPr marL="0" indent="0">
              <a:buNone/>
            </a:pPr>
            <a:r>
              <a:rPr lang="en-CA" sz="1200" dirty="0"/>
              <a:t>The Beatles hired an accountant who explained that if they formed a company, they would not have to pay the 95% marginal income tax, because company income was taxed at a lower rate than personal income. </a:t>
            </a:r>
            <a:endParaRPr lang="en-US" sz="1200" dirty="0"/>
          </a:p>
          <a:p>
            <a:endParaRPr lang="en-US" dirty="0"/>
          </a:p>
        </p:txBody>
      </p:sp>
      <p:sp>
        <p:nvSpPr>
          <p:cNvPr id="4" name="Slide Number Placeholder 3"/>
          <p:cNvSpPr>
            <a:spLocks noGrp="1"/>
          </p:cNvSpPr>
          <p:nvPr>
            <p:ph type="sldNum" sz="quarter" idx="5"/>
          </p:nvPr>
        </p:nvSpPr>
        <p:spPr/>
        <p:txBody>
          <a:bodyPr/>
          <a:lstStyle/>
          <a:p>
            <a:fld id="{4A34A671-BE40-43EE-81FA-471973654FDB}" type="slidenum">
              <a:rPr lang="en-US" smtClean="0"/>
              <a:t>21</a:t>
            </a:fld>
            <a:endParaRPr lang="en-US"/>
          </a:p>
        </p:txBody>
      </p:sp>
    </p:spTree>
    <p:extLst>
      <p:ext uri="{BB962C8B-B14F-4D97-AF65-F5344CB8AC3E}">
        <p14:creationId xmlns:p14="http://schemas.microsoft.com/office/powerpoint/2010/main" val="27901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Each player only has 2 choices, and </a:t>
            </a:r>
            <a:r>
              <a:rPr lang="en-CA" dirty="0"/>
              <a:t>the actions open to the Government are not the same as the actions open to a private citizen or the owner of the Firm:</a:t>
            </a:r>
            <a:endParaRPr lang="en-US" dirty="0"/>
          </a:p>
          <a:p>
            <a:pPr fontAlgn="base"/>
            <a:r>
              <a:rPr lang="en-CA" sz="1200" i="1" dirty="0"/>
              <a:t>The Government:</a:t>
            </a:r>
            <a:r>
              <a:rPr lang="en-CA" sz="1200" dirty="0"/>
              <a:t> May levy either moderate taxes or high taxes on the Firm owner’s profits.</a:t>
            </a:r>
          </a:p>
          <a:p>
            <a:pPr fontAlgn="base"/>
            <a:r>
              <a:rPr lang="en-CA" sz="1200" i="1" dirty="0"/>
              <a:t>The Firm:</a:t>
            </a:r>
            <a:r>
              <a:rPr lang="en-CA" sz="1200" dirty="0"/>
              <a:t> Can either pay taxes at the statutory (government-intended) rate, or hire tax lawyers to exploit loopholes in the tax laws—finding accounting methods that will allow the Firm to ‘earn’ its profits in some other lower tax country, for example—so as to minimize its tax obligations.</a:t>
            </a:r>
          </a:p>
          <a:p>
            <a:pPr marL="0" indent="0">
              <a:buNone/>
            </a:pPr>
            <a:endParaRPr lang="en-US" sz="800" dirty="0"/>
          </a:p>
          <a:p>
            <a:pPr marL="0" indent="0">
              <a:buNone/>
            </a:pPr>
            <a:r>
              <a:rPr lang="en-US" dirty="0"/>
              <a:t>Consider</a:t>
            </a:r>
            <a:r>
              <a:rPr lang="en-CA" dirty="0"/>
              <a:t> first what happens when the owner pays tax at the statutory rate:</a:t>
            </a:r>
          </a:p>
          <a:p>
            <a:pPr fontAlgn="base"/>
            <a:r>
              <a:rPr lang="en-CA" sz="1200" i="1" dirty="0"/>
              <a:t>When the tax rate is moderate:</a:t>
            </a:r>
            <a:r>
              <a:rPr lang="en-CA" sz="1200" dirty="0"/>
              <a:t> $100 million in tax is collected and the Firm’s profits are $500 million (the upper left cell, A).</a:t>
            </a:r>
          </a:p>
          <a:p>
            <a:pPr fontAlgn="base"/>
            <a:r>
              <a:rPr lang="en-CA" sz="1200" i="1" dirty="0"/>
              <a:t>At the higher tax rate:</a:t>
            </a:r>
            <a:r>
              <a:rPr lang="en-CA" sz="1200" dirty="0"/>
              <a:t> $150 million in tax is collected (lower left cell,</a:t>
            </a:r>
          </a:p>
          <a:p>
            <a:pPr marL="0" indent="0" fontAlgn="base">
              <a:buNone/>
            </a:pPr>
            <a:r>
              <a:rPr lang="en-CA" sz="1200" dirty="0"/>
              <a:t>      B) and profits fall to $450 million. This is what the finance minister </a:t>
            </a:r>
          </a:p>
          <a:p>
            <a:pPr marL="0" indent="0" fontAlgn="base">
              <a:buNone/>
            </a:pPr>
            <a:r>
              <a:rPr lang="en-CA" sz="1200" dirty="0"/>
              <a:t>      had expected to happen.</a:t>
            </a:r>
          </a:p>
          <a:p>
            <a:endParaRPr lang="en-US" dirty="0"/>
          </a:p>
        </p:txBody>
      </p:sp>
      <p:sp>
        <p:nvSpPr>
          <p:cNvPr id="4" name="Slide Number Placeholder 3"/>
          <p:cNvSpPr>
            <a:spLocks noGrp="1"/>
          </p:cNvSpPr>
          <p:nvPr>
            <p:ph type="sldNum" sz="quarter" idx="5"/>
          </p:nvPr>
        </p:nvSpPr>
        <p:spPr/>
        <p:txBody>
          <a:bodyPr/>
          <a:lstStyle/>
          <a:p>
            <a:fld id="{4A34A671-BE40-43EE-81FA-471973654FDB}" type="slidenum">
              <a:rPr lang="en-US" smtClean="0"/>
              <a:t>23</a:t>
            </a:fld>
            <a:endParaRPr lang="en-US"/>
          </a:p>
        </p:txBody>
      </p:sp>
    </p:spTree>
    <p:extLst>
      <p:ext uri="{BB962C8B-B14F-4D97-AF65-F5344CB8AC3E}">
        <p14:creationId xmlns:p14="http://schemas.microsoft.com/office/powerpoint/2010/main" val="205278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69F4-809B-45C5-B905-705C44909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796ED4-3758-4BA9-A52B-9A5FCE5C32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2CB7EF-2936-465B-8996-A823B7DEDCAF}"/>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5" name="Footer Placeholder 4">
            <a:extLst>
              <a:ext uri="{FF2B5EF4-FFF2-40B4-BE49-F238E27FC236}">
                <a16:creationId xmlns:a16="http://schemas.microsoft.com/office/drawing/2014/main" id="{5E2392D4-1A12-42D7-8222-B3D9B74EE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74295-0871-4204-BB6A-10B75D85F104}"/>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49663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470A-299C-4640-A840-CA6268156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877CD1-447B-4EFC-BB58-406344F56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C99DE-F84A-44BA-9003-BACC9A3D8720}"/>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5" name="Footer Placeholder 4">
            <a:extLst>
              <a:ext uri="{FF2B5EF4-FFF2-40B4-BE49-F238E27FC236}">
                <a16:creationId xmlns:a16="http://schemas.microsoft.com/office/drawing/2014/main" id="{192A4FBB-13C7-4470-A618-329F7EA79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AD7AF-A4FA-4883-8445-B478C09E4680}"/>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192777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3978BC-D5CF-48C2-87E6-60D3C5642F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3E0A3-40C5-4F5F-8B06-EB359AD93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1B915-6CA8-4B22-BAFB-F8E7F6EF8257}"/>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5" name="Footer Placeholder 4">
            <a:extLst>
              <a:ext uri="{FF2B5EF4-FFF2-40B4-BE49-F238E27FC236}">
                <a16:creationId xmlns:a16="http://schemas.microsoft.com/office/drawing/2014/main" id="{64AEE8CA-1758-4A48-9704-6CD860A35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DE14B-FF5F-46BA-B3A0-74326D494B87}"/>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258464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790D-9620-4244-9E9D-05823F900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B684F-99DF-4604-BC9C-0D342624A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17363-CB54-4AD3-9E43-47B0477ED406}"/>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5" name="Footer Placeholder 4">
            <a:extLst>
              <a:ext uri="{FF2B5EF4-FFF2-40B4-BE49-F238E27FC236}">
                <a16:creationId xmlns:a16="http://schemas.microsoft.com/office/drawing/2014/main" id="{3075A65B-1D9B-44EA-BDF1-88951AB51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6BA76-6E2D-4EC0-B4D4-0C3EF2E7518D}"/>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382907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9057-B052-43FD-9250-10050C919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FFDC6E-6A3F-4EDB-A290-C05582CDFF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58261-C107-4AB0-A024-FCBA5D6A292E}"/>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5" name="Footer Placeholder 4">
            <a:extLst>
              <a:ext uri="{FF2B5EF4-FFF2-40B4-BE49-F238E27FC236}">
                <a16:creationId xmlns:a16="http://schemas.microsoft.com/office/drawing/2014/main" id="{B43AF950-3972-4E7A-9863-F45DD0178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0E7A1-3CBC-4ADD-9C44-B83C81101590}"/>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33488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B43-FB28-49A1-9C08-315815402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4130B-4E02-4E13-B8D4-1AD929E82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47C656-C770-452D-92BE-F58AE84F4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72570E-ACD7-4CCB-9756-221D67F56BCF}"/>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6" name="Footer Placeholder 5">
            <a:extLst>
              <a:ext uri="{FF2B5EF4-FFF2-40B4-BE49-F238E27FC236}">
                <a16:creationId xmlns:a16="http://schemas.microsoft.com/office/drawing/2014/main" id="{EA8531D8-7042-4499-977A-8BB521E47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D4226-1686-47B7-BBF4-0615AF95AA6A}"/>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44302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8334-FD1F-480A-89E8-AAEFC94F44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0D25A-2266-4109-BD36-0F21D5C70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E87EAB-2049-4A79-A122-93A42276E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7408D-2988-4147-9235-BD6650E94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63609E-6FF5-49A4-A54D-E5F35A7802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4AD2F-392C-4913-AA10-62DF1C1FB721}"/>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8" name="Footer Placeholder 7">
            <a:extLst>
              <a:ext uri="{FF2B5EF4-FFF2-40B4-BE49-F238E27FC236}">
                <a16:creationId xmlns:a16="http://schemas.microsoft.com/office/drawing/2014/main" id="{4157CD2D-80B4-48F2-9CFC-6DAD8AD324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334411-D4DB-4C99-A3B3-02F137B45F05}"/>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185798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BEF1-6827-413C-A7D3-9AB879C47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B75D51-8DCA-44E1-8687-AB75A2055460}"/>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4" name="Footer Placeholder 3">
            <a:extLst>
              <a:ext uri="{FF2B5EF4-FFF2-40B4-BE49-F238E27FC236}">
                <a16:creationId xmlns:a16="http://schemas.microsoft.com/office/drawing/2014/main" id="{5A036E4F-7D9B-4690-BF4A-229275766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ACC5B-FD43-4690-BFE6-0E9D9CCD6278}"/>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157841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AE7F4-5A77-48CF-95FC-796074B3960A}"/>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3" name="Footer Placeholder 2">
            <a:extLst>
              <a:ext uri="{FF2B5EF4-FFF2-40B4-BE49-F238E27FC236}">
                <a16:creationId xmlns:a16="http://schemas.microsoft.com/office/drawing/2014/main" id="{0E68CE52-1FD1-4761-92F7-5320C8907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750AFB-BFEC-4C63-9194-3A7BA5B004D7}"/>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306527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7E14-F3D9-4D3D-9F98-CEB5F2D06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36749-8DAF-47E9-AD09-4DE9F38DE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37E21-13DB-44FA-8EB9-839899C9C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0D07F-93F0-4F4A-8230-D82B3E78BC9B}"/>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6" name="Footer Placeholder 5">
            <a:extLst>
              <a:ext uri="{FF2B5EF4-FFF2-40B4-BE49-F238E27FC236}">
                <a16:creationId xmlns:a16="http://schemas.microsoft.com/office/drawing/2014/main" id="{B0AC44A5-3D33-4120-BFB9-8C6871E22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A1514-5AED-497A-A980-9B60FD718455}"/>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217867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75ED-F8A0-455F-B042-A44F75DDE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20DD09-8C4B-4400-92CA-35B40EDD4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F64F0B-E478-4CAB-B809-05965EABB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F8111-B10D-4B28-B777-089654F66746}"/>
              </a:ext>
            </a:extLst>
          </p:cNvPr>
          <p:cNvSpPr>
            <a:spLocks noGrp="1"/>
          </p:cNvSpPr>
          <p:nvPr>
            <p:ph type="dt" sz="half" idx="10"/>
          </p:nvPr>
        </p:nvSpPr>
        <p:spPr/>
        <p:txBody>
          <a:bodyPr/>
          <a:lstStyle/>
          <a:p>
            <a:fld id="{BB53D9C5-2C2E-465D-9E07-79DE01D2B7E6}" type="datetimeFigureOut">
              <a:rPr lang="en-US" smtClean="0"/>
              <a:t>5/7/2021</a:t>
            </a:fld>
            <a:endParaRPr lang="en-US"/>
          </a:p>
        </p:txBody>
      </p:sp>
      <p:sp>
        <p:nvSpPr>
          <p:cNvPr id="6" name="Footer Placeholder 5">
            <a:extLst>
              <a:ext uri="{FF2B5EF4-FFF2-40B4-BE49-F238E27FC236}">
                <a16:creationId xmlns:a16="http://schemas.microsoft.com/office/drawing/2014/main" id="{2D89CE90-F76E-4369-B5F3-EA97B6D22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F1DDA-1C1C-425F-B2E3-1725D995BA77}"/>
              </a:ext>
            </a:extLst>
          </p:cNvPr>
          <p:cNvSpPr>
            <a:spLocks noGrp="1"/>
          </p:cNvSpPr>
          <p:nvPr>
            <p:ph type="sldNum" sz="quarter" idx="12"/>
          </p:nvPr>
        </p:nvSpPr>
        <p:spPr/>
        <p:txBody>
          <a:bodyPr/>
          <a:lstStyle/>
          <a:p>
            <a:fld id="{F28502D6-2D65-482B-8907-AA697EC06BB0}" type="slidenum">
              <a:rPr lang="en-US" smtClean="0"/>
              <a:t>‹#›</a:t>
            </a:fld>
            <a:endParaRPr lang="en-US"/>
          </a:p>
        </p:txBody>
      </p:sp>
    </p:spTree>
    <p:extLst>
      <p:ext uri="{BB962C8B-B14F-4D97-AF65-F5344CB8AC3E}">
        <p14:creationId xmlns:p14="http://schemas.microsoft.com/office/powerpoint/2010/main" val="153000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0AC29-2848-467C-9AE1-C8D048080E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DE65E8-36F9-433D-A6C9-02A76F4C1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56294-65F9-4109-A34D-9A45D2113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3D9C5-2C2E-465D-9E07-79DE01D2B7E6}" type="datetimeFigureOut">
              <a:rPr lang="en-US" smtClean="0"/>
              <a:t>5/7/2021</a:t>
            </a:fld>
            <a:endParaRPr lang="en-US"/>
          </a:p>
        </p:txBody>
      </p:sp>
      <p:sp>
        <p:nvSpPr>
          <p:cNvPr id="5" name="Footer Placeholder 4">
            <a:extLst>
              <a:ext uri="{FF2B5EF4-FFF2-40B4-BE49-F238E27FC236}">
                <a16:creationId xmlns:a16="http://schemas.microsoft.com/office/drawing/2014/main" id="{559D7C14-9C2E-464A-AA37-60E4AC96A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177919-5CF5-4EE4-98F3-072F106D9F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502D6-2D65-482B-8907-AA697EC06BB0}" type="slidenum">
              <a:rPr lang="en-US" smtClean="0"/>
              <a:t>‹#›</a:t>
            </a:fld>
            <a:endParaRPr lang="en-US"/>
          </a:p>
        </p:txBody>
      </p:sp>
    </p:spTree>
    <p:extLst>
      <p:ext uri="{BB962C8B-B14F-4D97-AF65-F5344CB8AC3E}">
        <p14:creationId xmlns:p14="http://schemas.microsoft.com/office/powerpoint/2010/main" val="296894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5DEEA-A64A-4576-8C1A-0DDF577C773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Public Policy for Fairness and Efficiency </a:t>
            </a:r>
          </a:p>
        </p:txBody>
      </p:sp>
      <p:cxnSp>
        <p:nvCxnSpPr>
          <p:cNvPr id="201" name="Straight Connector 20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Press Release | 12/11/2017 | Cannabis Control Commission Commences Public Policy  Discussion | Mass.gov">
            <a:extLst>
              <a:ext uri="{FF2B5EF4-FFF2-40B4-BE49-F238E27FC236}">
                <a16:creationId xmlns:a16="http://schemas.microsoft.com/office/drawing/2014/main" id="{5E2B8FD1-EF40-469B-A3D6-2B10BE9FAC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965" y="2710839"/>
            <a:ext cx="5455916" cy="3429593"/>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Straight Connector 20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0" name="Picture 2" descr="Market Efficiency and Fairness: Finding the Right Balance - Markets Media">
            <a:extLst>
              <a:ext uri="{FF2B5EF4-FFF2-40B4-BE49-F238E27FC236}">
                <a16:creationId xmlns:a16="http://schemas.microsoft.com/office/drawing/2014/main" id="{814ED1C4-2ED0-4816-B047-A346645B96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710839"/>
            <a:ext cx="5455917" cy="342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A530-9E2E-1948-9585-0ED8F29ACC37}"/>
              </a:ext>
            </a:extLst>
          </p:cNvPr>
          <p:cNvSpPr>
            <a:spLocks noGrp="1"/>
          </p:cNvSpPr>
          <p:nvPr>
            <p:ph type="title"/>
          </p:nvPr>
        </p:nvSpPr>
        <p:spPr>
          <a:xfrm>
            <a:off x="838200" y="480282"/>
            <a:ext cx="8229600" cy="1143000"/>
          </a:xfrm>
        </p:spPr>
        <p:txBody>
          <a:bodyPr/>
          <a:lstStyle/>
          <a:p>
            <a:r>
              <a:rPr lang="en-US" b="1" dirty="0">
                <a:solidFill>
                  <a:srgbClr val="0070C0"/>
                </a:solidFill>
              </a:rPr>
              <a:t>Evaluating an Outcome: Is it Fair?</a:t>
            </a:r>
          </a:p>
        </p:txBody>
      </p:sp>
      <p:sp>
        <p:nvSpPr>
          <p:cNvPr id="3" name="Content Placeholder 2">
            <a:extLst>
              <a:ext uri="{FF2B5EF4-FFF2-40B4-BE49-F238E27FC236}">
                <a16:creationId xmlns:a16="http://schemas.microsoft.com/office/drawing/2014/main" id="{C6A45390-2920-F64A-91A3-A2E48B30F8E6}"/>
              </a:ext>
            </a:extLst>
          </p:cNvPr>
          <p:cNvSpPr>
            <a:spLocks noGrp="1"/>
          </p:cNvSpPr>
          <p:nvPr>
            <p:ph idx="1"/>
          </p:nvPr>
        </p:nvSpPr>
        <p:spPr/>
        <p:txBody>
          <a:bodyPr>
            <a:normAutofit fontScale="77500" lnSpcReduction="20000"/>
          </a:bodyPr>
          <a:lstStyle/>
          <a:p>
            <a:pPr marL="0" indent="0">
              <a:buNone/>
            </a:pPr>
            <a:r>
              <a:rPr lang="en-CA" sz="3500" b="1" i="1" dirty="0"/>
              <a:t>Too much inequality?</a:t>
            </a:r>
          </a:p>
          <a:p>
            <a:pPr marL="0" indent="0">
              <a:buNone/>
            </a:pPr>
            <a:r>
              <a:rPr lang="en-US" dirty="0"/>
              <a:t>With too much inequality, many see it as a problem.</a:t>
            </a:r>
          </a:p>
          <a:p>
            <a:pPr marL="0" indent="0">
              <a:buNone/>
            </a:pPr>
            <a:endParaRPr lang="en-US" sz="1600" dirty="0"/>
          </a:p>
          <a:p>
            <a:pPr marL="0" indent="0">
              <a:buNone/>
            </a:pPr>
            <a:r>
              <a:rPr lang="en-US" sz="3500" dirty="0"/>
              <a:t>Distribution of wealth in the US – example</a:t>
            </a:r>
          </a:p>
          <a:p>
            <a:pPr marL="0" indent="0">
              <a:buNone/>
            </a:pPr>
            <a:r>
              <a:rPr lang="en-US" sz="3100" dirty="0"/>
              <a:t>Michael Norton and Dan </a:t>
            </a:r>
            <a:r>
              <a:rPr lang="en-US" sz="3100" dirty="0" err="1"/>
              <a:t>Ariely</a:t>
            </a:r>
            <a:r>
              <a:rPr lang="en-US" sz="3100" dirty="0"/>
              <a:t> performed a study asking a large number of Americans what fraction of wealth should go to the wealthiest 20% and to estimate what they thought the distribution of wealth actually was.</a:t>
            </a:r>
          </a:p>
          <a:p>
            <a:pPr marL="0" indent="0">
              <a:buNone/>
            </a:pPr>
            <a:endParaRPr lang="en-US" sz="1600" dirty="0"/>
          </a:p>
          <a:p>
            <a:pPr marL="0" indent="0">
              <a:buNone/>
            </a:pPr>
            <a:r>
              <a:rPr lang="en-US" sz="3500" dirty="0"/>
              <a:t>Results: </a:t>
            </a:r>
          </a:p>
          <a:p>
            <a:r>
              <a:rPr lang="en-US" b="1" dirty="0"/>
              <a:t>Ideal</a:t>
            </a:r>
            <a:r>
              <a:rPr lang="en-US" dirty="0"/>
              <a:t>: The richest 20% should own a little more than 30% of total wealth – some inequality was desirable, but not a lot.</a:t>
            </a:r>
          </a:p>
          <a:p>
            <a:r>
              <a:rPr lang="en-US" b="1" dirty="0"/>
              <a:t>Estimated: </a:t>
            </a:r>
            <a:r>
              <a:rPr lang="en-US" dirty="0"/>
              <a:t>Americans thought the top 20% owned about 60% of wealth</a:t>
            </a:r>
          </a:p>
          <a:p>
            <a:r>
              <a:rPr lang="en-US" b="1" dirty="0"/>
              <a:t>Actual: </a:t>
            </a:r>
            <a:r>
              <a:rPr lang="en-US" dirty="0"/>
              <a:t>The top 20% own 85% of wealth.</a:t>
            </a:r>
            <a:endParaRPr lang="en-US" b="1" dirty="0"/>
          </a:p>
        </p:txBody>
      </p:sp>
      <p:sp>
        <p:nvSpPr>
          <p:cNvPr id="5" name="Rectangle 4">
            <a:extLst>
              <a:ext uri="{FF2B5EF4-FFF2-40B4-BE49-F238E27FC236}">
                <a16:creationId xmlns:a16="http://schemas.microsoft.com/office/drawing/2014/main" id="{EE3A7E46-B375-2B4F-B6ED-6021739E6C17}"/>
              </a:ext>
            </a:extLst>
          </p:cNvPr>
          <p:cNvSpPr/>
          <p:nvPr/>
        </p:nvSpPr>
        <p:spPr>
          <a:xfrm>
            <a:off x="838200" y="1375219"/>
            <a:ext cx="964427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AD0B41-09CF-B543-802E-D0339DC59A5B}"/>
              </a:ext>
            </a:extLst>
          </p:cNvPr>
          <p:cNvPicPr>
            <a:picLocks noChangeAspect="1"/>
          </p:cNvPicPr>
          <p:nvPr/>
        </p:nvPicPr>
        <p:blipFill>
          <a:blip r:embed="rId2"/>
          <a:stretch>
            <a:fillRect/>
          </a:stretch>
        </p:blipFill>
        <p:spPr>
          <a:xfrm>
            <a:off x="7543800" y="5205016"/>
            <a:ext cx="2159000" cy="1652984"/>
          </a:xfrm>
          <a:prstGeom prst="rect">
            <a:avLst/>
          </a:prstGeom>
        </p:spPr>
      </p:pic>
    </p:spTree>
    <p:extLst>
      <p:ext uri="{BB962C8B-B14F-4D97-AF65-F5344CB8AC3E}">
        <p14:creationId xmlns:p14="http://schemas.microsoft.com/office/powerpoint/2010/main" val="114171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077A-BEF5-3543-9F8C-9F7E0F04094F}"/>
              </a:ext>
            </a:extLst>
          </p:cNvPr>
          <p:cNvSpPr>
            <a:spLocks noGrp="1"/>
          </p:cNvSpPr>
          <p:nvPr>
            <p:ph type="title"/>
          </p:nvPr>
        </p:nvSpPr>
        <p:spPr/>
        <p:txBody>
          <a:bodyPr/>
          <a:lstStyle/>
          <a:p>
            <a:r>
              <a:rPr lang="en-US" b="1" dirty="0">
                <a:solidFill>
                  <a:srgbClr val="0070C0"/>
                </a:solidFill>
              </a:rPr>
              <a:t>Evaluating an Outcome: Is it Fair?</a:t>
            </a:r>
          </a:p>
        </p:txBody>
      </p:sp>
      <p:sp>
        <p:nvSpPr>
          <p:cNvPr id="3" name="Content Placeholder 2">
            <a:extLst>
              <a:ext uri="{FF2B5EF4-FFF2-40B4-BE49-F238E27FC236}">
                <a16:creationId xmlns:a16="http://schemas.microsoft.com/office/drawing/2014/main" id="{3E2D3DE0-BA85-C34B-829D-966268A0A3CE}"/>
              </a:ext>
            </a:extLst>
          </p:cNvPr>
          <p:cNvSpPr>
            <a:spLocks noGrp="1"/>
          </p:cNvSpPr>
          <p:nvPr>
            <p:ph idx="1"/>
          </p:nvPr>
        </p:nvSpPr>
        <p:spPr>
          <a:xfrm>
            <a:off x="965751" y="1591098"/>
            <a:ext cx="10515600" cy="4351338"/>
          </a:xfrm>
        </p:spPr>
        <p:txBody>
          <a:bodyPr>
            <a:normAutofit fontScale="92500"/>
          </a:bodyPr>
          <a:lstStyle/>
          <a:p>
            <a:pPr marL="0" indent="0">
              <a:buNone/>
            </a:pPr>
            <a:r>
              <a:rPr lang="en-CA" sz="2400" b="1" i="1" dirty="0"/>
              <a:t>Inequality or a tilted playing field?</a:t>
            </a:r>
          </a:p>
          <a:p>
            <a:pPr marL="0" indent="0">
              <a:buNone/>
            </a:pPr>
            <a:endParaRPr lang="en-CA" sz="2400" b="1" i="1" dirty="0"/>
          </a:p>
          <a:p>
            <a:pPr marL="0" indent="0">
              <a:buNone/>
            </a:pPr>
            <a:r>
              <a:rPr lang="en-US" sz="2400" dirty="0"/>
              <a:t>Not all economic inequalities are unfair: Consider two twin brothers, one is a poet and part time primary school teacher, the other is an engineer who works 60 hours a week. Both had opportunities for good education:</a:t>
            </a:r>
          </a:p>
          <a:p>
            <a:r>
              <a:rPr lang="en-US" sz="2400" dirty="0"/>
              <a:t>The poet dropped out after 2 years</a:t>
            </a:r>
          </a:p>
          <a:p>
            <a:r>
              <a:rPr lang="en-US" sz="2400" dirty="0"/>
              <a:t>The engineer earned a post graduate degree and earns 3 times more than the poet.</a:t>
            </a:r>
          </a:p>
          <a:p>
            <a:r>
              <a:rPr lang="en-US" sz="2400" dirty="0"/>
              <a:t>Very few people would think the difference in income is unfair.</a:t>
            </a:r>
          </a:p>
          <a:p>
            <a:pPr marL="0" indent="0">
              <a:buNone/>
            </a:pPr>
            <a:endParaRPr lang="en-US" sz="2400" dirty="0"/>
          </a:p>
          <a:p>
            <a:pPr marL="0" indent="0">
              <a:buNone/>
            </a:pPr>
            <a:r>
              <a:rPr lang="en-US" sz="2400" dirty="0"/>
              <a:t>Comparing the brothers highlights the role of </a:t>
            </a:r>
            <a:r>
              <a:rPr lang="en-US" sz="2400" i="1" dirty="0"/>
              <a:t>choices </a:t>
            </a:r>
            <a:r>
              <a:rPr lang="en-US" sz="2400" dirty="0"/>
              <a:t>made by individuals who started on a level playing field.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4560A3D1-A34E-D540-B45F-3947B5981E00}"/>
              </a:ext>
            </a:extLst>
          </p:cNvPr>
          <p:cNvSpPr/>
          <p:nvPr/>
        </p:nvSpPr>
        <p:spPr>
          <a:xfrm>
            <a:off x="965751" y="1386353"/>
            <a:ext cx="893362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ADD3B7-D701-AC40-B273-86B588485A90}"/>
              </a:ext>
            </a:extLst>
          </p:cNvPr>
          <p:cNvPicPr>
            <a:picLocks noChangeAspect="1"/>
          </p:cNvPicPr>
          <p:nvPr/>
        </p:nvPicPr>
        <p:blipFill>
          <a:blip r:embed="rId2"/>
          <a:stretch>
            <a:fillRect/>
          </a:stretch>
        </p:blipFill>
        <p:spPr>
          <a:xfrm>
            <a:off x="9017000" y="5600700"/>
            <a:ext cx="1651000" cy="1219200"/>
          </a:xfrm>
          <a:prstGeom prst="rect">
            <a:avLst/>
          </a:prstGeom>
        </p:spPr>
      </p:pic>
    </p:spTree>
    <p:extLst>
      <p:ext uri="{BB962C8B-B14F-4D97-AF65-F5344CB8AC3E}">
        <p14:creationId xmlns:p14="http://schemas.microsoft.com/office/powerpoint/2010/main" val="382617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F343-CE09-2340-809B-F57103312449}"/>
              </a:ext>
            </a:extLst>
          </p:cNvPr>
          <p:cNvSpPr>
            <a:spLocks noGrp="1"/>
          </p:cNvSpPr>
          <p:nvPr>
            <p:ph type="title"/>
          </p:nvPr>
        </p:nvSpPr>
        <p:spPr/>
        <p:txBody>
          <a:bodyPr/>
          <a:lstStyle/>
          <a:p>
            <a:r>
              <a:rPr lang="en-US" b="1" dirty="0">
                <a:solidFill>
                  <a:srgbClr val="0070C0"/>
                </a:solidFill>
              </a:rPr>
              <a:t>Evaluating an Outcome: Is it Fair?</a:t>
            </a:r>
          </a:p>
        </p:txBody>
      </p:sp>
      <p:sp>
        <p:nvSpPr>
          <p:cNvPr id="3" name="Content Placeholder 2">
            <a:extLst>
              <a:ext uri="{FF2B5EF4-FFF2-40B4-BE49-F238E27FC236}">
                <a16:creationId xmlns:a16="http://schemas.microsoft.com/office/drawing/2014/main" id="{2A4DC1B6-6F89-B14F-9964-73EB0BA20920}"/>
              </a:ext>
            </a:extLst>
          </p:cNvPr>
          <p:cNvSpPr>
            <a:spLocks noGrp="1"/>
          </p:cNvSpPr>
          <p:nvPr>
            <p:ph idx="1"/>
          </p:nvPr>
        </p:nvSpPr>
        <p:spPr/>
        <p:txBody>
          <a:bodyPr>
            <a:normAutofit/>
          </a:bodyPr>
          <a:lstStyle/>
          <a:p>
            <a:pPr marL="0" indent="0">
              <a:buNone/>
            </a:pPr>
            <a:r>
              <a:rPr lang="en-US" sz="2400" dirty="0"/>
              <a:t>Different choices yield different incomes:</a:t>
            </a:r>
          </a:p>
          <a:p>
            <a:r>
              <a:rPr lang="en-US" sz="2400" i="1" dirty="0"/>
              <a:t>We can accept the data that the inequality between the two twins is not unfair</a:t>
            </a:r>
            <a:r>
              <a:rPr lang="en-US" sz="2400" dirty="0"/>
              <a:t>: They were a product of the same parents, upbringing, schooling opportunities, and genetic code – the same would prove with twin sisters.</a:t>
            </a:r>
          </a:p>
          <a:p>
            <a:r>
              <a:rPr lang="en-US" sz="2400" dirty="0"/>
              <a:t>The inequality between brother and sister twins however could be deemed unfair as differences in come could be a result of gender discrimination.</a:t>
            </a:r>
          </a:p>
          <a:p>
            <a:pPr marL="0" indent="0">
              <a:buNone/>
            </a:pPr>
            <a:endParaRPr lang="en-US" sz="1400" dirty="0"/>
          </a:p>
          <a:p>
            <a:pPr marL="0" indent="0">
              <a:buNone/>
            </a:pPr>
            <a:endParaRPr lang="en-US" sz="2000" b="1" dirty="0"/>
          </a:p>
        </p:txBody>
      </p:sp>
      <p:sp>
        <p:nvSpPr>
          <p:cNvPr id="4" name="Rectangle 3">
            <a:extLst>
              <a:ext uri="{FF2B5EF4-FFF2-40B4-BE49-F238E27FC236}">
                <a16:creationId xmlns:a16="http://schemas.microsoft.com/office/drawing/2014/main" id="{08AEBD78-71F5-1243-B7C1-12562E52F679}"/>
              </a:ext>
            </a:extLst>
          </p:cNvPr>
          <p:cNvSpPr/>
          <p:nvPr/>
        </p:nvSpPr>
        <p:spPr>
          <a:xfrm>
            <a:off x="838200" y="1492371"/>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67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F9A1-DAF6-3C4D-9368-25B2168AB805}"/>
              </a:ext>
            </a:extLst>
          </p:cNvPr>
          <p:cNvSpPr>
            <a:spLocks noGrp="1"/>
          </p:cNvSpPr>
          <p:nvPr>
            <p:ph type="title"/>
          </p:nvPr>
        </p:nvSpPr>
        <p:spPr/>
        <p:txBody>
          <a:bodyPr/>
          <a:lstStyle/>
          <a:p>
            <a:r>
              <a:rPr lang="en-US" b="1" dirty="0">
                <a:solidFill>
                  <a:srgbClr val="0070C0"/>
                </a:solidFill>
              </a:rPr>
              <a:t>Evaluating an Outcome: Is it Fair?</a:t>
            </a:r>
          </a:p>
        </p:txBody>
      </p:sp>
      <p:sp>
        <p:nvSpPr>
          <p:cNvPr id="3" name="Content Placeholder 2">
            <a:extLst>
              <a:ext uri="{FF2B5EF4-FFF2-40B4-BE49-F238E27FC236}">
                <a16:creationId xmlns:a16="http://schemas.microsoft.com/office/drawing/2014/main" id="{B66298C4-81AB-054F-9CE5-9A03587692E5}"/>
              </a:ext>
            </a:extLst>
          </p:cNvPr>
          <p:cNvSpPr>
            <a:spLocks noGrp="1"/>
          </p:cNvSpPr>
          <p:nvPr>
            <p:ph idx="1"/>
          </p:nvPr>
        </p:nvSpPr>
        <p:spPr>
          <a:xfrm>
            <a:off x="838200" y="1690688"/>
            <a:ext cx="10515600" cy="4486275"/>
          </a:xfrm>
        </p:spPr>
        <p:txBody>
          <a:bodyPr>
            <a:normAutofit/>
          </a:bodyPr>
          <a:lstStyle/>
          <a:p>
            <a:pPr marL="0" indent="0">
              <a:buNone/>
            </a:pPr>
            <a:r>
              <a:rPr lang="en-US" sz="1900" b="1" dirty="0"/>
              <a:t>Study:</a:t>
            </a:r>
          </a:p>
          <a:p>
            <a:pPr marL="0" indent="0">
              <a:buNone/>
            </a:pPr>
            <a:r>
              <a:rPr lang="en-CA" sz="1900" dirty="0"/>
              <a:t>Christina Fong, an economist, wanted to know how people in the US think when it comes to their political support or opposition to policies to raise the incomes of the poor, financed by general taxation. </a:t>
            </a:r>
          </a:p>
          <a:p>
            <a:pPr marL="0" indent="0">
              <a:buNone/>
            </a:pPr>
            <a:r>
              <a:rPr lang="en-CA" sz="1900" dirty="0"/>
              <a:t>During a survey in 1998, respondents were asked the usual questions about their economic situation, and their opinion about why some people get ahead in life while others do not, and whether the government should introduce considerable taxes to redistribute income to the poor.</a:t>
            </a:r>
            <a:endParaRPr lang="en-US" sz="1900" b="1" dirty="0"/>
          </a:p>
          <a:p>
            <a:pPr marL="0" indent="0">
              <a:buNone/>
            </a:pPr>
            <a:r>
              <a:rPr lang="en-US" sz="1900" b="1" dirty="0"/>
              <a:t>Results:</a:t>
            </a:r>
          </a:p>
          <a:p>
            <a:r>
              <a:rPr lang="en-CA" sz="1900" dirty="0"/>
              <a:t>A person who thinks that hard work and risk-taking are essential to economic success is much less likely to support redistribution to the poor than a person who thinks the key to success is inheritance, being white, your connections, or who your parents are.</a:t>
            </a:r>
          </a:p>
          <a:p>
            <a:r>
              <a:rPr lang="en-CA" sz="1900" dirty="0"/>
              <a:t>White people who think that being white is important to getting ahead strongly support redistribution to the poor—evidently because they think that the process that determines economic success is unfair.</a:t>
            </a:r>
          </a:p>
          <a:p>
            <a:endParaRPr lang="en-US" dirty="0"/>
          </a:p>
        </p:txBody>
      </p:sp>
      <p:sp>
        <p:nvSpPr>
          <p:cNvPr id="4" name="Rectangle 3">
            <a:extLst>
              <a:ext uri="{FF2B5EF4-FFF2-40B4-BE49-F238E27FC236}">
                <a16:creationId xmlns:a16="http://schemas.microsoft.com/office/drawing/2014/main" id="{7B59EFBD-EADA-5145-ABD8-0D86C987378F}"/>
              </a:ext>
            </a:extLst>
          </p:cNvPr>
          <p:cNvSpPr/>
          <p:nvPr/>
        </p:nvSpPr>
        <p:spPr>
          <a:xfrm>
            <a:off x="838200" y="1452615"/>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9AB275-03FB-CB41-B8AD-83273235776A}"/>
              </a:ext>
            </a:extLst>
          </p:cNvPr>
          <p:cNvPicPr>
            <a:picLocks noChangeAspect="1"/>
          </p:cNvPicPr>
          <p:nvPr/>
        </p:nvPicPr>
        <p:blipFill>
          <a:blip r:embed="rId2"/>
          <a:stretch>
            <a:fillRect/>
          </a:stretch>
        </p:blipFill>
        <p:spPr>
          <a:xfrm>
            <a:off x="6921113" y="5466344"/>
            <a:ext cx="4091443" cy="1421238"/>
          </a:xfrm>
          <a:prstGeom prst="rect">
            <a:avLst/>
          </a:prstGeom>
        </p:spPr>
      </p:pic>
    </p:spTree>
    <p:extLst>
      <p:ext uri="{BB962C8B-B14F-4D97-AF65-F5344CB8AC3E}">
        <p14:creationId xmlns:p14="http://schemas.microsoft.com/office/powerpoint/2010/main" val="349323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C04F-5C31-7643-A7EE-010CD53C3687}"/>
              </a:ext>
            </a:extLst>
          </p:cNvPr>
          <p:cNvSpPr>
            <a:spLocks noGrp="1"/>
          </p:cNvSpPr>
          <p:nvPr>
            <p:ph type="title"/>
          </p:nvPr>
        </p:nvSpPr>
        <p:spPr/>
        <p:txBody>
          <a:bodyPr>
            <a:normAutofit/>
          </a:bodyPr>
          <a:lstStyle/>
          <a:p>
            <a:r>
              <a:rPr lang="en-CA" b="1" dirty="0">
                <a:solidFill>
                  <a:srgbClr val="0070C0"/>
                </a:solidFill>
              </a:rPr>
              <a:t>Consumer Surplus and Producer Surplus</a:t>
            </a:r>
            <a:endParaRPr lang="en-US" b="1" dirty="0">
              <a:solidFill>
                <a:srgbClr val="0070C0"/>
              </a:solidFill>
            </a:endParaRPr>
          </a:p>
        </p:txBody>
      </p:sp>
      <p:sp>
        <p:nvSpPr>
          <p:cNvPr id="3" name="Content Placeholder 2">
            <a:extLst>
              <a:ext uri="{FF2B5EF4-FFF2-40B4-BE49-F238E27FC236}">
                <a16:creationId xmlns:a16="http://schemas.microsoft.com/office/drawing/2014/main" id="{6123C6CD-D24F-F94F-B493-52F3196EC27E}"/>
              </a:ext>
            </a:extLst>
          </p:cNvPr>
          <p:cNvSpPr>
            <a:spLocks noGrp="1"/>
          </p:cNvSpPr>
          <p:nvPr>
            <p:ph idx="1"/>
          </p:nvPr>
        </p:nvSpPr>
        <p:spPr>
          <a:xfrm>
            <a:off x="838200" y="1690688"/>
            <a:ext cx="10515600" cy="4351338"/>
          </a:xfrm>
        </p:spPr>
        <p:txBody>
          <a:bodyPr>
            <a:normAutofit/>
          </a:bodyPr>
          <a:lstStyle/>
          <a:p>
            <a:pPr marL="0" indent="0">
              <a:buNone/>
            </a:pPr>
            <a:r>
              <a:rPr lang="en-CA" sz="2200" dirty="0"/>
              <a:t>An understanding of efficiency is based on two related measures: </a:t>
            </a:r>
          </a:p>
          <a:p>
            <a:r>
              <a:rPr lang="en-CA" sz="2000" dirty="0"/>
              <a:t>Consumer surplus: relates to the demand side of the market.</a:t>
            </a:r>
          </a:p>
          <a:p>
            <a:r>
              <a:rPr lang="en-CA" sz="2000" dirty="0"/>
              <a:t>Producer surplus: relates to the supply side.</a:t>
            </a:r>
          </a:p>
          <a:p>
            <a:pPr marL="0" indent="0">
              <a:buNone/>
            </a:pPr>
            <a:endParaRPr lang="en-CA" sz="2000" dirty="0"/>
          </a:p>
          <a:p>
            <a:endParaRPr lang="en-CA" dirty="0"/>
          </a:p>
          <a:p>
            <a:pPr marL="0" indent="0">
              <a:buNone/>
            </a:pPr>
            <a:endParaRPr lang="en-CA" dirty="0"/>
          </a:p>
          <a:p>
            <a:pPr marL="0" indent="0">
              <a:buNone/>
            </a:pPr>
            <a:endParaRPr lang="en-US" dirty="0"/>
          </a:p>
        </p:txBody>
      </p:sp>
      <p:sp>
        <p:nvSpPr>
          <p:cNvPr id="4" name="Rectangle 3">
            <a:extLst>
              <a:ext uri="{FF2B5EF4-FFF2-40B4-BE49-F238E27FC236}">
                <a16:creationId xmlns:a16="http://schemas.microsoft.com/office/drawing/2014/main" id="{42DC0F6B-83A0-734F-95D3-BE8D87EAB459}"/>
              </a:ext>
            </a:extLst>
          </p:cNvPr>
          <p:cNvSpPr/>
          <p:nvPr/>
        </p:nvSpPr>
        <p:spPr>
          <a:xfrm flipV="1">
            <a:off x="1018760" y="1393643"/>
            <a:ext cx="906614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2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0A1D-1E03-4247-B0E0-069CECBDDE00}"/>
              </a:ext>
            </a:extLst>
          </p:cNvPr>
          <p:cNvSpPr>
            <a:spLocks noGrp="1"/>
          </p:cNvSpPr>
          <p:nvPr>
            <p:ph type="title"/>
          </p:nvPr>
        </p:nvSpPr>
        <p:spPr/>
        <p:txBody>
          <a:bodyPr/>
          <a:lstStyle/>
          <a:p>
            <a:r>
              <a:rPr lang="en-CA" b="1" dirty="0">
                <a:solidFill>
                  <a:srgbClr val="0070C0"/>
                </a:solidFill>
              </a:rPr>
              <a:t>Taxi Market: Consumer and Producer Surplus</a:t>
            </a:r>
            <a:endParaRPr lang="en-US" b="1" dirty="0">
              <a:solidFill>
                <a:srgbClr val="0070C0"/>
              </a:solidFill>
            </a:endParaRPr>
          </a:p>
        </p:txBody>
      </p:sp>
      <p:sp>
        <p:nvSpPr>
          <p:cNvPr id="3" name="Content Placeholder 2">
            <a:extLst>
              <a:ext uri="{FF2B5EF4-FFF2-40B4-BE49-F238E27FC236}">
                <a16:creationId xmlns:a16="http://schemas.microsoft.com/office/drawing/2014/main" id="{D74DC3B7-3A01-7A4E-BE96-9F7C2A32AF3D}"/>
              </a:ext>
            </a:extLst>
          </p:cNvPr>
          <p:cNvSpPr>
            <a:spLocks noGrp="1"/>
          </p:cNvSpPr>
          <p:nvPr>
            <p:ph idx="1"/>
          </p:nvPr>
        </p:nvSpPr>
        <p:spPr>
          <a:xfrm>
            <a:off x="838200" y="1760323"/>
            <a:ext cx="10515600" cy="4351338"/>
          </a:xfrm>
        </p:spPr>
        <p:txBody>
          <a:bodyPr/>
          <a:lstStyle/>
          <a:p>
            <a:pPr marL="0" indent="0">
              <a:buNone/>
            </a:pPr>
            <a:endParaRPr lang="en-CA" dirty="0"/>
          </a:p>
        </p:txBody>
      </p:sp>
      <p:sp>
        <p:nvSpPr>
          <p:cNvPr id="6" name="Rectangle 5">
            <a:extLst>
              <a:ext uri="{FF2B5EF4-FFF2-40B4-BE49-F238E27FC236}">
                <a16:creationId xmlns:a16="http://schemas.microsoft.com/office/drawing/2014/main" id="{D80F3B6C-BE81-9248-B065-F0C1D66C2A4F}"/>
              </a:ext>
            </a:extLst>
          </p:cNvPr>
          <p:cNvSpPr/>
          <p:nvPr/>
        </p:nvSpPr>
        <p:spPr>
          <a:xfrm>
            <a:off x="838200" y="1426110"/>
            <a:ext cx="1022736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F0762AB-4C15-9241-8BB6-1AF942A38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60323"/>
            <a:ext cx="5464593" cy="4220734"/>
          </a:xfrm>
          <a:prstGeom prst="rect">
            <a:avLst/>
          </a:prstGeom>
        </p:spPr>
      </p:pic>
      <p:pic>
        <p:nvPicPr>
          <p:cNvPr id="11" name="Picture 10">
            <a:extLst>
              <a:ext uri="{FF2B5EF4-FFF2-40B4-BE49-F238E27FC236}">
                <a16:creationId xmlns:a16="http://schemas.microsoft.com/office/drawing/2014/main" id="{6ACAFE98-C1B4-A54C-AD53-7EF1D8DA4297}"/>
              </a:ext>
            </a:extLst>
          </p:cNvPr>
          <p:cNvPicPr>
            <a:picLocks noChangeAspect="1"/>
          </p:cNvPicPr>
          <p:nvPr/>
        </p:nvPicPr>
        <p:blipFill>
          <a:blip r:embed="rId4"/>
          <a:stretch>
            <a:fillRect/>
          </a:stretch>
        </p:blipFill>
        <p:spPr>
          <a:xfrm>
            <a:off x="8459577" y="5146675"/>
            <a:ext cx="1968500" cy="1028700"/>
          </a:xfrm>
          <a:prstGeom prst="rect">
            <a:avLst/>
          </a:prstGeom>
        </p:spPr>
      </p:pic>
      <p:sp>
        <p:nvSpPr>
          <p:cNvPr id="4" name="TextBox 3">
            <a:extLst>
              <a:ext uri="{FF2B5EF4-FFF2-40B4-BE49-F238E27FC236}">
                <a16:creationId xmlns:a16="http://schemas.microsoft.com/office/drawing/2014/main" id="{E0D658D5-93FA-4A66-82FF-4C0D08FF7841}"/>
              </a:ext>
            </a:extLst>
          </p:cNvPr>
          <p:cNvSpPr txBox="1"/>
          <p:nvPr/>
        </p:nvSpPr>
        <p:spPr>
          <a:xfrm>
            <a:off x="8256105" y="2334032"/>
            <a:ext cx="1916102" cy="584775"/>
          </a:xfrm>
          <a:prstGeom prst="rect">
            <a:avLst/>
          </a:prstGeom>
          <a:noFill/>
        </p:spPr>
        <p:txBody>
          <a:bodyPr wrap="none" rtlCol="0">
            <a:spAutoFit/>
          </a:bodyPr>
          <a:lstStyle/>
          <a:p>
            <a:r>
              <a:rPr lang="en-CA" sz="3200" dirty="0">
                <a:solidFill>
                  <a:srgbClr val="002060"/>
                </a:solidFill>
              </a:rPr>
              <a:t>Let’s draw</a:t>
            </a:r>
            <a:endParaRPr lang="en-US" sz="3200" dirty="0">
              <a:solidFill>
                <a:srgbClr val="002060"/>
              </a:solidFill>
            </a:endParaRPr>
          </a:p>
        </p:txBody>
      </p:sp>
    </p:spTree>
    <p:extLst>
      <p:ext uri="{BB962C8B-B14F-4D97-AF65-F5344CB8AC3E}">
        <p14:creationId xmlns:p14="http://schemas.microsoft.com/office/powerpoint/2010/main" val="267589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247D-ED15-6942-B8DB-2D3B3080732B}"/>
              </a:ext>
            </a:extLst>
          </p:cNvPr>
          <p:cNvSpPr>
            <a:spLocks noGrp="1"/>
          </p:cNvSpPr>
          <p:nvPr>
            <p:ph type="title"/>
          </p:nvPr>
        </p:nvSpPr>
        <p:spPr/>
        <p:txBody>
          <a:bodyPr>
            <a:normAutofit/>
          </a:bodyPr>
          <a:lstStyle/>
          <a:p>
            <a:r>
              <a:rPr lang="en-US" sz="4000" b="1" dirty="0">
                <a:solidFill>
                  <a:srgbClr val="0070C0"/>
                </a:solidFill>
              </a:rPr>
              <a:t>Fairness and Efficiency in the Ultimatum Game </a:t>
            </a:r>
          </a:p>
        </p:txBody>
      </p:sp>
      <p:sp>
        <p:nvSpPr>
          <p:cNvPr id="3" name="Content Placeholder 2">
            <a:extLst>
              <a:ext uri="{FF2B5EF4-FFF2-40B4-BE49-F238E27FC236}">
                <a16:creationId xmlns:a16="http://schemas.microsoft.com/office/drawing/2014/main" id="{9C2810B4-26C2-3B4C-991B-55597789EC4F}"/>
              </a:ext>
            </a:extLst>
          </p:cNvPr>
          <p:cNvSpPr>
            <a:spLocks noGrp="1"/>
          </p:cNvSpPr>
          <p:nvPr>
            <p:ph idx="1"/>
          </p:nvPr>
        </p:nvSpPr>
        <p:spPr>
          <a:xfrm>
            <a:off x="939247" y="1605585"/>
            <a:ext cx="10515600" cy="4351338"/>
          </a:xfrm>
        </p:spPr>
        <p:txBody>
          <a:bodyPr>
            <a:normAutofit/>
          </a:bodyPr>
          <a:lstStyle/>
          <a:p>
            <a:r>
              <a:rPr lang="en-CA" sz="2000" dirty="0"/>
              <a:t>The ultimatum game is a setting for observing social interactions</a:t>
            </a:r>
          </a:p>
          <a:p>
            <a:r>
              <a:rPr lang="en-CA" sz="2000" dirty="0"/>
              <a:t>We can use the ultimatum game to study how efficiency and fairness interact</a:t>
            </a:r>
          </a:p>
          <a:p>
            <a:r>
              <a:rPr lang="en-CA" sz="2000" dirty="0"/>
              <a:t>Subjects of the experiment play a game in which they will win money. How much they win, however, will depend on how they and the others in the game play.</a:t>
            </a:r>
          </a:p>
          <a:p>
            <a:pPr marL="0" indent="0">
              <a:buNone/>
            </a:pPr>
            <a:endParaRPr lang="en-CA" sz="2000" dirty="0"/>
          </a:p>
          <a:p>
            <a:pPr marL="0" indent="0">
              <a:buNone/>
            </a:pPr>
            <a:r>
              <a:rPr lang="en-CA" sz="2000" b="1" dirty="0"/>
              <a:t>Watch a video entitled </a:t>
            </a:r>
            <a:r>
              <a:rPr lang="en-CA" sz="2000" b="1" dirty="0">
                <a:solidFill>
                  <a:srgbClr val="002060"/>
                </a:solidFill>
              </a:rPr>
              <a:t>“The Ultimatum Game” </a:t>
            </a:r>
            <a:r>
              <a:rPr lang="en-CA" sz="2000" b="1" dirty="0"/>
              <a:t>posted on UR courses</a:t>
            </a:r>
          </a:p>
          <a:p>
            <a:r>
              <a:rPr lang="en-CA" sz="2000" dirty="0"/>
              <a:t>The video provides a detailed explanation of the ultimatum game</a:t>
            </a:r>
          </a:p>
          <a:p>
            <a:r>
              <a:rPr lang="en-CA" sz="2000" dirty="0"/>
              <a:t>The video relates this game to government policy</a:t>
            </a:r>
            <a:endParaRPr lang="en-US" sz="1800" dirty="0"/>
          </a:p>
          <a:p>
            <a:pPr marL="0" indent="0">
              <a:buNone/>
            </a:pPr>
            <a:endParaRPr lang="en-CA" sz="2000" dirty="0"/>
          </a:p>
          <a:p>
            <a:endParaRPr lang="en-CA" sz="2000" dirty="0"/>
          </a:p>
        </p:txBody>
      </p:sp>
      <p:sp>
        <p:nvSpPr>
          <p:cNvPr id="4" name="Rectangle 3">
            <a:extLst>
              <a:ext uri="{FF2B5EF4-FFF2-40B4-BE49-F238E27FC236}">
                <a16:creationId xmlns:a16="http://schemas.microsoft.com/office/drawing/2014/main" id="{12E983D3-9003-5B4C-96DB-DD882DFB520C}"/>
              </a:ext>
            </a:extLst>
          </p:cNvPr>
          <p:cNvSpPr/>
          <p:nvPr/>
        </p:nvSpPr>
        <p:spPr>
          <a:xfrm flipV="1">
            <a:off x="939247" y="1338470"/>
            <a:ext cx="9765611" cy="47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A83EFEA5-C4D8-41D5-8245-8C7A43E77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745" y="4657517"/>
            <a:ext cx="2647950" cy="1724025"/>
          </a:xfrm>
          <a:prstGeom prst="rect">
            <a:avLst/>
          </a:prstGeom>
        </p:spPr>
      </p:pic>
    </p:spTree>
    <p:extLst>
      <p:ext uri="{BB962C8B-B14F-4D97-AF65-F5344CB8AC3E}">
        <p14:creationId xmlns:p14="http://schemas.microsoft.com/office/powerpoint/2010/main" val="127044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A1CE-1D43-C84D-ABBA-2BCDFF7BC981}"/>
              </a:ext>
            </a:extLst>
          </p:cNvPr>
          <p:cNvSpPr>
            <a:spLocks noGrp="1"/>
          </p:cNvSpPr>
          <p:nvPr>
            <p:ph type="title"/>
          </p:nvPr>
        </p:nvSpPr>
        <p:spPr/>
        <p:txBody>
          <a:bodyPr>
            <a:normAutofit/>
          </a:bodyPr>
          <a:lstStyle/>
          <a:p>
            <a:r>
              <a:rPr lang="en-US" sz="4000" b="1" dirty="0">
                <a:solidFill>
                  <a:srgbClr val="0070C0"/>
                </a:solidFill>
              </a:rPr>
              <a:t>Reflecting on the Ultimatum Game</a:t>
            </a:r>
          </a:p>
        </p:txBody>
      </p:sp>
      <p:sp>
        <p:nvSpPr>
          <p:cNvPr id="3" name="Content Placeholder 2">
            <a:extLst>
              <a:ext uri="{FF2B5EF4-FFF2-40B4-BE49-F238E27FC236}">
                <a16:creationId xmlns:a16="http://schemas.microsoft.com/office/drawing/2014/main" id="{C9D2BEE1-EAD7-AB47-8812-64077E38AB36}"/>
              </a:ext>
            </a:extLst>
          </p:cNvPr>
          <p:cNvSpPr>
            <a:spLocks noGrp="1"/>
          </p:cNvSpPr>
          <p:nvPr>
            <p:ph idx="1"/>
          </p:nvPr>
        </p:nvSpPr>
        <p:spPr>
          <a:xfrm>
            <a:off x="838200" y="1690688"/>
            <a:ext cx="10515600" cy="4351338"/>
          </a:xfrm>
        </p:spPr>
        <p:txBody>
          <a:bodyPr>
            <a:normAutofit/>
          </a:bodyPr>
          <a:lstStyle/>
          <a:p>
            <a:pPr fontAlgn="base"/>
            <a:r>
              <a:rPr lang="en-CA" sz="2200" dirty="0"/>
              <a:t>Dividing something of value in equal shares (the 50–50 rule) is a social norm in many communities, as is giving gifts on birthdays to close family members and friends. Social norms are common to an entire group of people and tell a person what they should do in the eyes of most people in the community.</a:t>
            </a:r>
          </a:p>
          <a:p>
            <a:pPr marL="0" indent="0" fontAlgn="base">
              <a:buNone/>
            </a:pPr>
            <a:endParaRPr lang="en-CA" sz="2200" dirty="0"/>
          </a:p>
          <a:p>
            <a:pPr fontAlgn="base"/>
            <a:r>
              <a:rPr lang="en-CA" sz="2200" dirty="0"/>
              <a:t>A Responder who thinks that the Proposer’s offer has violated a social norm of fairness, or that the offer is insultingly low for some other reason, might be willing to sacrifice their own payoff to punish the Proposer.</a:t>
            </a:r>
          </a:p>
          <a:p>
            <a:pPr marL="0" indent="0">
              <a:buNone/>
            </a:pPr>
            <a:endParaRPr lang="en-US" dirty="0"/>
          </a:p>
        </p:txBody>
      </p:sp>
      <p:sp>
        <p:nvSpPr>
          <p:cNvPr id="4" name="Rectangle 3">
            <a:extLst>
              <a:ext uri="{FF2B5EF4-FFF2-40B4-BE49-F238E27FC236}">
                <a16:creationId xmlns:a16="http://schemas.microsoft.com/office/drawing/2014/main" id="{76DE1356-7257-094B-9921-3B81A9421C2B}"/>
              </a:ext>
            </a:extLst>
          </p:cNvPr>
          <p:cNvSpPr/>
          <p:nvPr/>
        </p:nvSpPr>
        <p:spPr>
          <a:xfrm flipV="1">
            <a:off x="838200" y="1404729"/>
            <a:ext cx="9816548" cy="49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28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494E-A354-7946-BC61-9A6C88EC09D8}"/>
              </a:ext>
            </a:extLst>
          </p:cNvPr>
          <p:cNvSpPr>
            <a:spLocks noGrp="1"/>
          </p:cNvSpPr>
          <p:nvPr>
            <p:ph type="title"/>
          </p:nvPr>
        </p:nvSpPr>
        <p:spPr/>
        <p:txBody>
          <a:bodyPr>
            <a:normAutofit/>
          </a:bodyPr>
          <a:lstStyle/>
          <a:p>
            <a:r>
              <a:rPr lang="en-US" sz="4000" b="1" dirty="0">
                <a:solidFill>
                  <a:srgbClr val="0070C0"/>
                </a:solidFill>
              </a:rPr>
              <a:t>The Ultimatum Game and efficiency considerations</a:t>
            </a:r>
          </a:p>
        </p:txBody>
      </p:sp>
      <p:sp>
        <p:nvSpPr>
          <p:cNvPr id="3" name="Content Placeholder 2">
            <a:extLst>
              <a:ext uri="{FF2B5EF4-FFF2-40B4-BE49-F238E27FC236}">
                <a16:creationId xmlns:a16="http://schemas.microsoft.com/office/drawing/2014/main" id="{EFE751A3-DAB3-A34F-9EA9-9DE9099CF4EA}"/>
              </a:ext>
            </a:extLst>
          </p:cNvPr>
          <p:cNvSpPr>
            <a:spLocks noGrp="1"/>
          </p:cNvSpPr>
          <p:nvPr>
            <p:ph idx="1"/>
          </p:nvPr>
        </p:nvSpPr>
        <p:spPr/>
        <p:txBody>
          <a:bodyPr>
            <a:normAutofit/>
          </a:bodyPr>
          <a:lstStyle/>
          <a:p>
            <a:r>
              <a:rPr lang="en-CA" sz="2200" dirty="0"/>
              <a:t>If you were a Responder who cared only about your own payoffs, you would accept any positive offer, because something is better than nothing. </a:t>
            </a:r>
          </a:p>
          <a:p>
            <a:r>
              <a:rPr lang="en-CA" sz="2200" dirty="0"/>
              <a:t>If you cared about fairness too, and the Proposer made you a low offer that you considered unfair, you might reject the offer. Neither you nor the Proposer would receive anything. This outcome cannot be efficient.</a:t>
            </a:r>
          </a:p>
          <a:p>
            <a:r>
              <a:rPr lang="en-CA" sz="2200" dirty="0"/>
              <a:t>How can the inefficiency be eliminated? Change the rules of the game so that a Responder, even one who cared very much about fairness, could not reject any offer. Dictator game – acting out of self-interest. Would this be fair?</a:t>
            </a:r>
          </a:p>
        </p:txBody>
      </p:sp>
      <p:sp>
        <p:nvSpPr>
          <p:cNvPr id="4" name="Rectangle 3">
            <a:extLst>
              <a:ext uri="{FF2B5EF4-FFF2-40B4-BE49-F238E27FC236}">
                <a16:creationId xmlns:a16="http://schemas.microsoft.com/office/drawing/2014/main" id="{C8D9C63A-CB61-F441-AAC7-4EE71F036211}"/>
              </a:ext>
            </a:extLst>
          </p:cNvPr>
          <p:cNvSpPr/>
          <p:nvPr/>
        </p:nvSpPr>
        <p:spPr>
          <a:xfrm flipV="1">
            <a:off x="838200" y="1473155"/>
            <a:ext cx="1041289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FDD706-9974-F64A-ABE7-AA8B45D55D47}"/>
              </a:ext>
            </a:extLst>
          </p:cNvPr>
          <p:cNvPicPr>
            <a:picLocks noChangeAspect="1"/>
          </p:cNvPicPr>
          <p:nvPr/>
        </p:nvPicPr>
        <p:blipFill>
          <a:blip r:embed="rId2"/>
          <a:stretch>
            <a:fillRect/>
          </a:stretch>
        </p:blipFill>
        <p:spPr>
          <a:xfrm>
            <a:off x="8385867" y="5591724"/>
            <a:ext cx="1801743" cy="1166596"/>
          </a:xfrm>
          <a:prstGeom prst="rect">
            <a:avLst/>
          </a:prstGeom>
        </p:spPr>
      </p:pic>
    </p:spTree>
    <p:extLst>
      <p:ext uri="{BB962C8B-B14F-4D97-AF65-F5344CB8AC3E}">
        <p14:creationId xmlns:p14="http://schemas.microsoft.com/office/powerpoint/2010/main" val="83960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08B2-A1E0-E240-B6B9-9EA26C45542F}"/>
              </a:ext>
            </a:extLst>
          </p:cNvPr>
          <p:cNvSpPr>
            <a:spLocks noGrp="1"/>
          </p:cNvSpPr>
          <p:nvPr>
            <p:ph type="title"/>
          </p:nvPr>
        </p:nvSpPr>
        <p:spPr/>
        <p:txBody>
          <a:bodyPr/>
          <a:lstStyle/>
          <a:p>
            <a:r>
              <a:rPr lang="en-US" b="1" dirty="0">
                <a:solidFill>
                  <a:srgbClr val="0070C0"/>
                </a:solidFill>
              </a:rPr>
              <a:t>Implementing Public Policies</a:t>
            </a:r>
          </a:p>
        </p:txBody>
      </p:sp>
      <p:sp>
        <p:nvSpPr>
          <p:cNvPr id="3" name="Content Placeholder 2">
            <a:extLst>
              <a:ext uri="{FF2B5EF4-FFF2-40B4-BE49-F238E27FC236}">
                <a16:creationId xmlns:a16="http://schemas.microsoft.com/office/drawing/2014/main" id="{29A7E975-0265-CA46-B7AB-6AB9CD2BF6C1}"/>
              </a:ext>
            </a:extLst>
          </p:cNvPr>
          <p:cNvSpPr>
            <a:spLocks noGrp="1"/>
          </p:cNvSpPr>
          <p:nvPr>
            <p:ph idx="1"/>
          </p:nvPr>
        </p:nvSpPr>
        <p:spPr/>
        <p:txBody>
          <a:bodyPr>
            <a:normAutofit fontScale="77500" lnSpcReduction="20000"/>
          </a:bodyPr>
          <a:lstStyle/>
          <a:p>
            <a:pPr marL="0" indent="0">
              <a:buNone/>
            </a:pPr>
            <a:r>
              <a:rPr lang="en-CA" dirty="0"/>
              <a:t>Giving women the vote reduced child deaths in the US. </a:t>
            </a:r>
          </a:p>
          <a:p>
            <a:pPr marL="0" indent="0">
              <a:buNone/>
            </a:pPr>
            <a:endParaRPr lang="en-CA" sz="1400" dirty="0"/>
          </a:p>
          <a:p>
            <a:pPr marL="0" indent="0">
              <a:buNone/>
            </a:pPr>
            <a:r>
              <a:rPr lang="en-CA" dirty="0"/>
              <a:t>Requiring randomly selected Indian villages to be headed by women changed spending priorities in ways that benefited women.</a:t>
            </a:r>
          </a:p>
          <a:p>
            <a:pPr marL="0" indent="0">
              <a:buNone/>
            </a:pPr>
            <a:endParaRPr lang="en-CA" sz="2900" dirty="0"/>
          </a:p>
          <a:p>
            <a:pPr marL="0" indent="0" fontAlgn="base">
              <a:buNone/>
            </a:pPr>
            <a:r>
              <a:rPr lang="en-CA" i="1" dirty="0"/>
              <a:t>Governments implement policies through some combination of:</a:t>
            </a:r>
          </a:p>
          <a:p>
            <a:pPr fontAlgn="base"/>
            <a:r>
              <a:rPr lang="en-CA" b="1" i="1" dirty="0"/>
              <a:t>Prohibitions and directives</a:t>
            </a:r>
            <a:r>
              <a:rPr lang="en-CA" dirty="0"/>
              <a:t>: Some actions can be simply directed by the government (sending your children to school) or prohibited (using leaded fuel for your car).</a:t>
            </a:r>
          </a:p>
          <a:p>
            <a:pPr fontAlgn="base"/>
            <a:r>
              <a:rPr lang="en-CA" b="1" i="1" dirty="0"/>
              <a:t>Incentives</a:t>
            </a:r>
            <a:r>
              <a:rPr lang="en-CA" dirty="0"/>
              <a:t>: A policy changes the benefits or costs of alternative courses of action open to the individual.</a:t>
            </a:r>
          </a:p>
          <a:p>
            <a:pPr fontAlgn="base"/>
            <a:r>
              <a:rPr lang="en-CA" b="1" i="1" dirty="0"/>
              <a:t>Making information available</a:t>
            </a:r>
            <a:r>
              <a:rPr lang="en-CA" dirty="0"/>
              <a:t>: People can use this information when they make decisions about which actions to take</a:t>
            </a:r>
            <a:br>
              <a:rPr lang="en-CA" dirty="0"/>
            </a:br>
            <a:endParaRPr lang="en-CA" dirty="0"/>
          </a:p>
          <a:p>
            <a:pPr marL="0" indent="0">
              <a:buNone/>
            </a:pPr>
            <a:endParaRPr lang="en-US" dirty="0"/>
          </a:p>
        </p:txBody>
      </p:sp>
      <p:sp>
        <p:nvSpPr>
          <p:cNvPr id="4" name="Rectangle 3">
            <a:extLst>
              <a:ext uri="{FF2B5EF4-FFF2-40B4-BE49-F238E27FC236}">
                <a16:creationId xmlns:a16="http://schemas.microsoft.com/office/drawing/2014/main" id="{7A9EA678-B977-ED4D-BD58-942279187B9D}"/>
              </a:ext>
            </a:extLst>
          </p:cNvPr>
          <p:cNvSpPr/>
          <p:nvPr/>
        </p:nvSpPr>
        <p:spPr>
          <a:xfrm>
            <a:off x="838200" y="1426110"/>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48E454-83BA-5944-A886-388194DA5938}"/>
              </a:ext>
            </a:extLst>
          </p:cNvPr>
          <p:cNvPicPr>
            <a:picLocks noChangeAspect="1"/>
          </p:cNvPicPr>
          <p:nvPr/>
        </p:nvPicPr>
        <p:blipFill>
          <a:blip r:embed="rId2"/>
          <a:stretch>
            <a:fillRect/>
          </a:stretch>
        </p:blipFill>
        <p:spPr>
          <a:xfrm>
            <a:off x="9448800" y="5715000"/>
            <a:ext cx="965200" cy="965200"/>
          </a:xfrm>
          <a:prstGeom prst="rect">
            <a:avLst/>
          </a:prstGeom>
        </p:spPr>
      </p:pic>
    </p:spTree>
    <p:extLst>
      <p:ext uri="{BB962C8B-B14F-4D97-AF65-F5344CB8AC3E}">
        <p14:creationId xmlns:p14="http://schemas.microsoft.com/office/powerpoint/2010/main" val="77481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2918-946A-5D44-AF5E-117CD41BABE4}"/>
              </a:ext>
            </a:extLst>
          </p:cNvPr>
          <p:cNvSpPr>
            <a:spLocks noGrp="1"/>
          </p:cNvSpPr>
          <p:nvPr>
            <p:ph type="title"/>
          </p:nvPr>
        </p:nvSpPr>
        <p:spPr/>
        <p:txBody>
          <a:bodyPr>
            <a:normAutofit/>
          </a:bodyPr>
          <a:lstStyle/>
          <a:p>
            <a:r>
              <a:rPr lang="en-CA" sz="4000" b="1" dirty="0">
                <a:solidFill>
                  <a:srgbClr val="0070C0"/>
                </a:solidFill>
              </a:rPr>
              <a:t>Objectives for this session</a:t>
            </a:r>
            <a:endParaRPr lang="en-US" sz="4000" b="1" dirty="0">
              <a:solidFill>
                <a:srgbClr val="0070C0"/>
              </a:solidFill>
            </a:endParaRPr>
          </a:p>
        </p:txBody>
      </p:sp>
      <p:sp>
        <p:nvSpPr>
          <p:cNvPr id="3" name="Content Placeholder 2">
            <a:extLst>
              <a:ext uri="{FF2B5EF4-FFF2-40B4-BE49-F238E27FC236}">
                <a16:creationId xmlns:a16="http://schemas.microsoft.com/office/drawing/2014/main" id="{04740EBA-C8C7-A245-96F8-09073058307E}"/>
              </a:ext>
            </a:extLst>
          </p:cNvPr>
          <p:cNvSpPr>
            <a:spLocks noGrp="1"/>
          </p:cNvSpPr>
          <p:nvPr>
            <p:ph idx="1"/>
          </p:nvPr>
        </p:nvSpPr>
        <p:spPr>
          <a:xfrm>
            <a:off x="838200" y="1690688"/>
            <a:ext cx="10515600" cy="4486275"/>
          </a:xfrm>
        </p:spPr>
        <p:txBody>
          <a:bodyPr>
            <a:noAutofit/>
          </a:bodyPr>
          <a:lstStyle/>
          <a:p>
            <a:pPr fontAlgn="base"/>
            <a:r>
              <a:rPr lang="en-US" sz="2400" dirty="0">
                <a:solidFill>
                  <a:srgbClr val="000000"/>
                </a:solidFill>
                <a:effectLst/>
                <a:ea typeface="Calibri" panose="020F0502020204030204" pitchFamily="34" charset="0"/>
                <a:cs typeface="Calibri" panose="020F0502020204030204" pitchFamily="34" charset="0"/>
              </a:rPr>
              <a:t>Economists stress that there are always trade-offs. A key trade-off in policy is the one between efficiency and fairness. And policies are evaluated based on whether their intended outcomes are efficient and fair.</a:t>
            </a:r>
          </a:p>
          <a:p>
            <a:pPr fontAlgn="base"/>
            <a:r>
              <a:rPr lang="en-US" sz="2400" dirty="0">
                <a:solidFill>
                  <a:srgbClr val="000000"/>
                </a:solidFill>
                <a:effectLst/>
                <a:ea typeface="Calibri" panose="020F0502020204030204" pitchFamily="34" charset="0"/>
                <a:cs typeface="Calibri" panose="020F0502020204030204" pitchFamily="34" charset="0"/>
              </a:rPr>
              <a:t>The objectives </a:t>
            </a:r>
            <a:r>
              <a:rPr lang="en-US" sz="2400">
                <a:solidFill>
                  <a:srgbClr val="000000"/>
                </a:solidFill>
                <a:effectLst/>
                <a:ea typeface="Calibri" panose="020F0502020204030204" pitchFamily="34" charset="0"/>
                <a:cs typeface="Calibri" panose="020F0502020204030204" pitchFamily="34" charset="0"/>
              </a:rPr>
              <a:t>is to tackle </a:t>
            </a:r>
            <a:r>
              <a:rPr lang="en-US" sz="2400" dirty="0">
                <a:solidFill>
                  <a:srgbClr val="000000"/>
                </a:solidFill>
                <a:effectLst/>
                <a:ea typeface="Calibri" panose="020F0502020204030204" pitchFamily="34" charset="0"/>
                <a:cs typeface="Calibri" panose="020F0502020204030204" pitchFamily="34" charset="0"/>
              </a:rPr>
              <a:t>the following questions:</a:t>
            </a:r>
          </a:p>
          <a:p>
            <a:pPr lvl="1" fontAlgn="base"/>
            <a:r>
              <a:rPr lang="en-US" i="1" dirty="0">
                <a:solidFill>
                  <a:srgbClr val="000000"/>
                </a:solidFill>
                <a:cs typeface="Calibri" panose="020F0502020204030204" pitchFamily="34" charset="0"/>
              </a:rPr>
              <a:t>What are the goals of public policy?</a:t>
            </a:r>
          </a:p>
          <a:p>
            <a:pPr lvl="1" fontAlgn="base"/>
            <a:r>
              <a:rPr lang="en-US" i="1" dirty="0">
                <a:solidFill>
                  <a:srgbClr val="000000"/>
                </a:solidFill>
                <a:cs typeface="Calibri" panose="020F0502020204030204" pitchFamily="34" charset="0"/>
              </a:rPr>
              <a:t>What constitutes an efficient outcome? A fair outcome?</a:t>
            </a:r>
          </a:p>
          <a:p>
            <a:pPr lvl="1" fontAlgn="base"/>
            <a:r>
              <a:rPr lang="en-US" i="1" dirty="0">
                <a:solidFill>
                  <a:srgbClr val="000000"/>
                </a:solidFill>
                <a:cs typeface="Calibri" panose="020F0502020204030204" pitchFamily="34" charset="0"/>
              </a:rPr>
              <a:t>How can game theory address the trade-off between efficiency and fairness?</a:t>
            </a:r>
          </a:p>
          <a:p>
            <a:pPr fontAlgn="base"/>
            <a:r>
              <a:rPr lang="en-CA" sz="2400" dirty="0"/>
              <a:t>A major challenge for economists and policy makers is understanding people’s responses to policies so these responses can inform policy-making.  </a:t>
            </a:r>
            <a:endParaRPr lang="en-CA" sz="2000" dirty="0"/>
          </a:p>
        </p:txBody>
      </p:sp>
      <p:sp>
        <p:nvSpPr>
          <p:cNvPr id="4" name="Rectangle 3">
            <a:extLst>
              <a:ext uri="{FF2B5EF4-FFF2-40B4-BE49-F238E27FC236}">
                <a16:creationId xmlns:a16="http://schemas.microsoft.com/office/drawing/2014/main" id="{6C0C2C52-60E1-894F-ABBF-4B0FE1A01D55}"/>
              </a:ext>
            </a:extLst>
          </p:cNvPr>
          <p:cNvSpPr/>
          <p:nvPr/>
        </p:nvSpPr>
        <p:spPr>
          <a:xfrm>
            <a:off x="967409" y="1427159"/>
            <a:ext cx="9052889" cy="53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83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4BD6-81E0-8744-B999-54B35E5C6E5A}"/>
              </a:ext>
            </a:extLst>
          </p:cNvPr>
          <p:cNvSpPr>
            <a:spLocks noGrp="1"/>
          </p:cNvSpPr>
          <p:nvPr>
            <p:ph type="title"/>
          </p:nvPr>
        </p:nvSpPr>
        <p:spPr/>
        <p:txBody>
          <a:bodyPr/>
          <a:lstStyle/>
          <a:p>
            <a:r>
              <a:rPr lang="en-US" b="1" dirty="0">
                <a:solidFill>
                  <a:srgbClr val="0070C0"/>
                </a:solidFill>
              </a:rPr>
              <a:t>Implementing Public Policies</a:t>
            </a:r>
          </a:p>
        </p:txBody>
      </p:sp>
      <p:sp>
        <p:nvSpPr>
          <p:cNvPr id="3" name="Content Placeholder 2">
            <a:extLst>
              <a:ext uri="{FF2B5EF4-FFF2-40B4-BE49-F238E27FC236}">
                <a16:creationId xmlns:a16="http://schemas.microsoft.com/office/drawing/2014/main" id="{B644F773-9A59-6E4E-B1D9-1DF5ABE47868}"/>
              </a:ext>
            </a:extLst>
          </p:cNvPr>
          <p:cNvSpPr>
            <a:spLocks noGrp="1"/>
          </p:cNvSpPr>
          <p:nvPr>
            <p:ph idx="1"/>
          </p:nvPr>
        </p:nvSpPr>
        <p:spPr>
          <a:xfrm>
            <a:off x="838199" y="1690688"/>
            <a:ext cx="10094843" cy="4525963"/>
          </a:xfrm>
        </p:spPr>
        <p:txBody>
          <a:bodyPr>
            <a:normAutofit fontScale="70000" lnSpcReduction="20000"/>
          </a:bodyPr>
          <a:lstStyle/>
          <a:p>
            <a:pPr marL="0" indent="0">
              <a:buNone/>
            </a:pPr>
            <a:r>
              <a:rPr lang="en-US" sz="3100" dirty="0"/>
              <a:t>There are limitations to policy making:</a:t>
            </a:r>
          </a:p>
          <a:p>
            <a:r>
              <a:rPr lang="en-US" sz="2900" dirty="0"/>
              <a:t>Imposing a speed limit on a highway does not always prevent people from driving fast. </a:t>
            </a:r>
          </a:p>
          <a:p>
            <a:r>
              <a:rPr lang="en-US" sz="2900" dirty="0"/>
              <a:t>It simply changes the environment in which driver’s decisions about how fast to drive occurs.</a:t>
            </a:r>
          </a:p>
          <a:p>
            <a:r>
              <a:rPr lang="en-US" sz="2900" dirty="0"/>
              <a:t>The outcome is not something the government can dictate.</a:t>
            </a:r>
          </a:p>
          <a:p>
            <a:r>
              <a:rPr lang="en-US" sz="2900" dirty="0"/>
              <a:t>It is the result of an interaction between the government’s actions (via a policy) and the privately chosen actions of those affected. </a:t>
            </a:r>
          </a:p>
          <a:p>
            <a:pPr marL="0" indent="0">
              <a:buNone/>
            </a:pPr>
            <a:endParaRPr lang="en-US" sz="1400" dirty="0"/>
          </a:p>
          <a:p>
            <a:pPr marL="0" indent="0">
              <a:buNone/>
            </a:pPr>
            <a:r>
              <a:rPr lang="en-US" b="1" dirty="0"/>
              <a:t>Nash Equilibrium: </a:t>
            </a:r>
            <a:r>
              <a:rPr lang="en-US" dirty="0"/>
              <a:t>Explains how government policies can change economic outcomes by changing what actions people decide to take. </a:t>
            </a:r>
          </a:p>
          <a:p>
            <a:r>
              <a:rPr lang="en-US" sz="2900" dirty="0"/>
              <a:t>It is a set of strategies adopted by players </a:t>
            </a:r>
            <a:r>
              <a:rPr lang="en-CA" sz="2900" dirty="0"/>
              <a:t>such that each is a best response to the others, so that none of the players have an incentive to change their strategy.</a:t>
            </a:r>
          </a:p>
          <a:p>
            <a:r>
              <a:rPr lang="en-CA" sz="2900" dirty="0"/>
              <a:t>Similar to Pareto Efficiency, it is a concept used in public policy analysis, but refers to an entirely different aspect of social interaction.</a:t>
            </a:r>
          </a:p>
        </p:txBody>
      </p:sp>
      <p:sp>
        <p:nvSpPr>
          <p:cNvPr id="4" name="Rectangle 3">
            <a:extLst>
              <a:ext uri="{FF2B5EF4-FFF2-40B4-BE49-F238E27FC236}">
                <a16:creationId xmlns:a16="http://schemas.microsoft.com/office/drawing/2014/main" id="{0A13EB04-55BF-054A-82EC-8B8A7C8DAA0D}"/>
              </a:ext>
            </a:extLst>
          </p:cNvPr>
          <p:cNvSpPr/>
          <p:nvPr/>
        </p:nvSpPr>
        <p:spPr>
          <a:xfrm>
            <a:off x="838200" y="1452614"/>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AEB2AF-E9B3-DC40-B581-F299B86336D7}"/>
              </a:ext>
            </a:extLst>
          </p:cNvPr>
          <p:cNvPicPr>
            <a:picLocks noChangeAspect="1"/>
          </p:cNvPicPr>
          <p:nvPr/>
        </p:nvPicPr>
        <p:blipFill>
          <a:blip r:embed="rId3"/>
          <a:stretch>
            <a:fillRect/>
          </a:stretch>
        </p:blipFill>
        <p:spPr>
          <a:xfrm>
            <a:off x="10707756" y="5527675"/>
            <a:ext cx="965200" cy="965200"/>
          </a:xfrm>
          <a:prstGeom prst="rect">
            <a:avLst/>
          </a:prstGeom>
        </p:spPr>
      </p:pic>
    </p:spTree>
    <p:extLst>
      <p:ext uri="{BB962C8B-B14F-4D97-AF65-F5344CB8AC3E}">
        <p14:creationId xmlns:p14="http://schemas.microsoft.com/office/powerpoint/2010/main" val="139380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75E8-2C14-164C-A4E5-EA5C8CC9AC3B}"/>
              </a:ext>
            </a:extLst>
          </p:cNvPr>
          <p:cNvSpPr>
            <a:spLocks noGrp="1"/>
          </p:cNvSpPr>
          <p:nvPr>
            <p:ph type="title"/>
          </p:nvPr>
        </p:nvSpPr>
        <p:spPr>
          <a:xfrm>
            <a:off x="838200" y="134662"/>
            <a:ext cx="10515600" cy="1325563"/>
          </a:xfrm>
        </p:spPr>
        <p:txBody>
          <a:bodyPr>
            <a:noAutofit/>
          </a:bodyPr>
          <a:lstStyle/>
          <a:p>
            <a:r>
              <a:rPr lang="en-US" sz="4000" b="1" dirty="0">
                <a:solidFill>
                  <a:srgbClr val="0070C0"/>
                </a:solidFill>
              </a:rPr>
              <a:t>Unintended consequence of a redistributive tax</a:t>
            </a:r>
          </a:p>
        </p:txBody>
      </p:sp>
      <p:sp>
        <p:nvSpPr>
          <p:cNvPr id="3" name="Content Placeholder 2">
            <a:extLst>
              <a:ext uri="{FF2B5EF4-FFF2-40B4-BE49-F238E27FC236}">
                <a16:creationId xmlns:a16="http://schemas.microsoft.com/office/drawing/2014/main" id="{54AC69D8-89BA-7E4C-94AD-DD5C0A713152}"/>
              </a:ext>
            </a:extLst>
          </p:cNvPr>
          <p:cNvSpPr>
            <a:spLocks noGrp="1"/>
          </p:cNvSpPr>
          <p:nvPr>
            <p:ph idx="1"/>
          </p:nvPr>
        </p:nvSpPr>
        <p:spPr>
          <a:xfrm>
            <a:off x="838200" y="1460225"/>
            <a:ext cx="10515600" cy="4351338"/>
          </a:xfrm>
        </p:spPr>
        <p:txBody>
          <a:bodyPr>
            <a:normAutofit/>
          </a:bodyPr>
          <a:lstStyle/>
          <a:p>
            <a:pPr marL="0" indent="0">
              <a:buNone/>
            </a:pPr>
            <a:r>
              <a:rPr lang="en-US" sz="2200" dirty="0"/>
              <a:t>Governments raise taxes on profits of firms to fund new social programs that benefit the middle and lower class.</a:t>
            </a:r>
          </a:p>
          <a:p>
            <a:pPr marL="0" indent="0">
              <a:buNone/>
            </a:pPr>
            <a:endParaRPr lang="en-US" sz="1000" dirty="0"/>
          </a:p>
          <a:p>
            <a:pPr marL="0" indent="0">
              <a:buNone/>
            </a:pPr>
            <a:r>
              <a:rPr lang="en-US" sz="2200" dirty="0"/>
              <a:t>Say </a:t>
            </a:r>
            <a:r>
              <a:rPr lang="en-CA" sz="2200" dirty="0"/>
              <a:t>the new finance minister introduces a higher tax rate that will raise revenue by 50%:</a:t>
            </a:r>
          </a:p>
          <a:p>
            <a:r>
              <a:rPr lang="en-US" sz="2000" dirty="0"/>
              <a:t>He plans to spend the additional tax revenue on improvements in pre-primary schooling.</a:t>
            </a:r>
          </a:p>
          <a:p>
            <a:r>
              <a:rPr lang="en-US" sz="2000" dirty="0"/>
              <a:t>Owners of the firm protest against the new tax rate. </a:t>
            </a:r>
          </a:p>
          <a:p>
            <a:r>
              <a:rPr lang="en-US" sz="2000" dirty="0"/>
              <a:t>He learns that tax revenue is falling – 10% lower than last year.</a:t>
            </a:r>
          </a:p>
          <a:p>
            <a:r>
              <a:rPr lang="en-US" sz="2000" dirty="0"/>
              <a:t>When tax rates increased, firms hired tax lawyers to exploit loopholes in tax law. </a:t>
            </a:r>
          </a:p>
          <a:p>
            <a:r>
              <a:rPr lang="en-US" sz="2000" dirty="0"/>
              <a:t>When the government changed their tax regime, firms changes their strategies too. </a:t>
            </a:r>
          </a:p>
        </p:txBody>
      </p:sp>
      <p:sp>
        <p:nvSpPr>
          <p:cNvPr id="4" name="Rectangle 3">
            <a:extLst>
              <a:ext uri="{FF2B5EF4-FFF2-40B4-BE49-F238E27FC236}">
                <a16:creationId xmlns:a16="http://schemas.microsoft.com/office/drawing/2014/main" id="{BDBA30FE-8F53-4948-8E10-81F256611075}"/>
              </a:ext>
            </a:extLst>
          </p:cNvPr>
          <p:cNvSpPr/>
          <p:nvPr/>
        </p:nvSpPr>
        <p:spPr>
          <a:xfrm>
            <a:off x="838200" y="1114882"/>
            <a:ext cx="980439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1549A85-DB07-3B46-9C98-4A48435468D5}"/>
              </a:ext>
            </a:extLst>
          </p:cNvPr>
          <p:cNvPicPr>
            <a:picLocks noChangeAspect="1"/>
          </p:cNvPicPr>
          <p:nvPr/>
        </p:nvPicPr>
        <p:blipFill>
          <a:blip r:embed="rId3"/>
          <a:stretch>
            <a:fillRect/>
          </a:stretch>
        </p:blipFill>
        <p:spPr>
          <a:xfrm>
            <a:off x="9397997" y="5105400"/>
            <a:ext cx="1244600" cy="1625600"/>
          </a:xfrm>
          <a:prstGeom prst="rect">
            <a:avLst/>
          </a:prstGeom>
        </p:spPr>
      </p:pic>
    </p:spTree>
    <p:extLst>
      <p:ext uri="{BB962C8B-B14F-4D97-AF65-F5344CB8AC3E}">
        <p14:creationId xmlns:p14="http://schemas.microsoft.com/office/powerpoint/2010/main" val="338058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954D-B8D7-2F45-ACF0-0B0EF9648D0B}"/>
              </a:ext>
            </a:extLst>
          </p:cNvPr>
          <p:cNvSpPr>
            <a:spLocks noGrp="1"/>
          </p:cNvSpPr>
          <p:nvPr>
            <p:ph type="title"/>
          </p:nvPr>
        </p:nvSpPr>
        <p:spPr/>
        <p:txBody>
          <a:bodyPr/>
          <a:lstStyle/>
          <a:p>
            <a:r>
              <a:rPr lang="en-US" b="1" dirty="0">
                <a:solidFill>
                  <a:srgbClr val="0070C0"/>
                </a:solidFill>
              </a:rPr>
              <a:t>Why Firms Hire Tax Lawyers?</a:t>
            </a:r>
          </a:p>
        </p:txBody>
      </p:sp>
      <p:sp>
        <p:nvSpPr>
          <p:cNvPr id="3" name="Content Placeholder 2">
            <a:extLst>
              <a:ext uri="{FF2B5EF4-FFF2-40B4-BE49-F238E27FC236}">
                <a16:creationId xmlns:a16="http://schemas.microsoft.com/office/drawing/2014/main" id="{DD153D82-0322-964D-B20A-9F50C3FEC2C5}"/>
              </a:ext>
            </a:extLst>
          </p:cNvPr>
          <p:cNvSpPr>
            <a:spLocks noGrp="1"/>
          </p:cNvSpPr>
          <p:nvPr>
            <p:ph idx="1"/>
          </p:nvPr>
        </p:nvSpPr>
        <p:spPr/>
        <p:txBody>
          <a:bodyPr>
            <a:normAutofit/>
          </a:bodyPr>
          <a:lstStyle/>
          <a:p>
            <a:pPr marL="0" indent="0">
              <a:buNone/>
            </a:pPr>
            <a:r>
              <a:rPr lang="en-CA" sz="2200" dirty="0"/>
              <a:t>The interaction between government policy and the firms is called the </a:t>
            </a:r>
            <a:r>
              <a:rPr lang="en-CA" sz="2200" i="1" dirty="0"/>
              <a:t>tax avoidance game:</a:t>
            </a:r>
          </a:p>
          <a:p>
            <a:r>
              <a:rPr lang="en-US" sz="2000" dirty="0"/>
              <a:t>It is played by the Government who will levy</a:t>
            </a:r>
            <a:r>
              <a:rPr lang="en-CA" sz="2000" dirty="0"/>
              <a:t> taxes and direct their uses</a:t>
            </a:r>
          </a:p>
          <a:p>
            <a:r>
              <a:rPr lang="en-CA" sz="2000" dirty="0"/>
              <a:t>And the ‘Firm owner’ who will pay taxes on the profits accruing to the firm.</a:t>
            </a:r>
          </a:p>
          <a:p>
            <a:r>
              <a:rPr lang="en-CA" sz="2000" dirty="0"/>
              <a:t>The Government would like taxes to be greater.</a:t>
            </a:r>
          </a:p>
          <a:p>
            <a:r>
              <a:rPr lang="en-CA" sz="2000" dirty="0"/>
              <a:t>The firm would like profits after the payment of taxes to be greater.</a:t>
            </a:r>
          </a:p>
          <a:p>
            <a:endParaRPr lang="en-US" sz="2000" dirty="0"/>
          </a:p>
        </p:txBody>
      </p:sp>
      <p:sp>
        <p:nvSpPr>
          <p:cNvPr id="4" name="Rectangle 3">
            <a:extLst>
              <a:ext uri="{FF2B5EF4-FFF2-40B4-BE49-F238E27FC236}">
                <a16:creationId xmlns:a16="http://schemas.microsoft.com/office/drawing/2014/main" id="{FCBCC558-67D9-1C46-B10A-EC9FAA766007}"/>
              </a:ext>
            </a:extLst>
          </p:cNvPr>
          <p:cNvSpPr/>
          <p:nvPr/>
        </p:nvSpPr>
        <p:spPr>
          <a:xfrm>
            <a:off x="965751" y="1452615"/>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98977A-94B2-3842-92BD-A94BB9C18046}"/>
              </a:ext>
            </a:extLst>
          </p:cNvPr>
          <p:cNvPicPr>
            <a:picLocks noChangeAspect="1"/>
          </p:cNvPicPr>
          <p:nvPr/>
        </p:nvPicPr>
        <p:blipFill>
          <a:blip r:embed="rId2"/>
          <a:stretch>
            <a:fillRect/>
          </a:stretch>
        </p:blipFill>
        <p:spPr>
          <a:xfrm>
            <a:off x="9252223" y="3700669"/>
            <a:ext cx="1244600" cy="1625600"/>
          </a:xfrm>
          <a:prstGeom prst="rect">
            <a:avLst/>
          </a:prstGeom>
        </p:spPr>
      </p:pic>
    </p:spTree>
    <p:extLst>
      <p:ext uri="{BB962C8B-B14F-4D97-AF65-F5344CB8AC3E}">
        <p14:creationId xmlns:p14="http://schemas.microsoft.com/office/powerpoint/2010/main" val="29993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3438-4984-1D46-9D44-475A8BFA3F9B}"/>
              </a:ext>
            </a:extLst>
          </p:cNvPr>
          <p:cNvSpPr>
            <a:spLocks noGrp="1"/>
          </p:cNvSpPr>
          <p:nvPr>
            <p:ph type="title"/>
          </p:nvPr>
        </p:nvSpPr>
        <p:spPr/>
        <p:txBody>
          <a:bodyPr/>
          <a:lstStyle/>
          <a:p>
            <a:r>
              <a:rPr lang="en-US" b="1" dirty="0">
                <a:solidFill>
                  <a:srgbClr val="0070C0"/>
                </a:solidFill>
              </a:rPr>
              <a:t>Why Firms Hire Tax Lawyers?</a:t>
            </a:r>
          </a:p>
        </p:txBody>
      </p:sp>
      <p:pic>
        <p:nvPicPr>
          <p:cNvPr id="6" name="Content Placeholder 5">
            <a:extLst>
              <a:ext uri="{FF2B5EF4-FFF2-40B4-BE49-F238E27FC236}">
                <a16:creationId xmlns:a16="http://schemas.microsoft.com/office/drawing/2014/main" id="{CC667A81-E9F3-A142-9DC4-93ACC0C4CF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3292" y="1275352"/>
            <a:ext cx="4787334" cy="5019199"/>
          </a:xfrm>
        </p:spPr>
      </p:pic>
      <p:sp>
        <p:nvSpPr>
          <p:cNvPr id="4" name="Rectangle 3">
            <a:extLst>
              <a:ext uri="{FF2B5EF4-FFF2-40B4-BE49-F238E27FC236}">
                <a16:creationId xmlns:a16="http://schemas.microsoft.com/office/drawing/2014/main" id="{77893EBD-D8AC-6D4F-AA47-86166C49F966}"/>
              </a:ext>
            </a:extLst>
          </p:cNvPr>
          <p:cNvSpPr/>
          <p:nvPr/>
        </p:nvSpPr>
        <p:spPr>
          <a:xfrm>
            <a:off x="838200" y="1433987"/>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FC105F-7EDF-6940-A596-CA8788DD3565}"/>
              </a:ext>
            </a:extLst>
          </p:cNvPr>
          <p:cNvSpPr txBox="1"/>
          <p:nvPr/>
        </p:nvSpPr>
        <p:spPr>
          <a:xfrm>
            <a:off x="6389823" y="1938290"/>
            <a:ext cx="4787334" cy="2831544"/>
          </a:xfrm>
          <a:prstGeom prst="rect">
            <a:avLst/>
          </a:prstGeom>
          <a:noFill/>
        </p:spPr>
        <p:txBody>
          <a:bodyPr wrap="square" rtlCol="0">
            <a:spAutoFit/>
          </a:bodyPr>
          <a:lstStyle/>
          <a:p>
            <a:r>
              <a:rPr lang="en-CA" sz="2000" b="1" dirty="0"/>
              <a:t>Nash equilibrium: Avoid taxes when the rate is high (case D)</a:t>
            </a:r>
          </a:p>
          <a:p>
            <a:endParaRPr lang="en-CA" sz="2000" b="1" dirty="0"/>
          </a:p>
          <a:p>
            <a:r>
              <a:rPr lang="en-CA" sz="2000" dirty="0"/>
              <a:t>At the higher tax rate, lawyers could reduce the Firm’s tax bill by $60 million—it falls from $150 million to $90 million. The profits would therefore be $490 million rather than $450 million.</a:t>
            </a:r>
          </a:p>
          <a:p>
            <a:endParaRPr lang="en-US" dirty="0"/>
          </a:p>
        </p:txBody>
      </p:sp>
    </p:spTree>
    <p:extLst>
      <p:ext uri="{BB962C8B-B14F-4D97-AF65-F5344CB8AC3E}">
        <p14:creationId xmlns:p14="http://schemas.microsoft.com/office/powerpoint/2010/main" val="259999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7277-C33C-DE45-B3A1-3DD340E3C599}"/>
              </a:ext>
            </a:extLst>
          </p:cNvPr>
          <p:cNvSpPr>
            <a:spLocks noGrp="1"/>
          </p:cNvSpPr>
          <p:nvPr>
            <p:ph type="title"/>
          </p:nvPr>
        </p:nvSpPr>
        <p:spPr/>
        <p:txBody>
          <a:bodyPr/>
          <a:lstStyle/>
          <a:p>
            <a:r>
              <a:rPr lang="en-US" b="1" dirty="0">
                <a:solidFill>
                  <a:srgbClr val="0070C0"/>
                </a:solidFill>
              </a:rPr>
              <a:t>Why Firms Hire Tax Lawyers?</a:t>
            </a:r>
          </a:p>
        </p:txBody>
      </p:sp>
      <p:sp>
        <p:nvSpPr>
          <p:cNvPr id="3" name="Content Placeholder 2">
            <a:extLst>
              <a:ext uri="{FF2B5EF4-FFF2-40B4-BE49-F238E27FC236}">
                <a16:creationId xmlns:a16="http://schemas.microsoft.com/office/drawing/2014/main" id="{8F119BE3-57A4-8D4C-91E7-CAF991E3FEAC}"/>
              </a:ext>
            </a:extLst>
          </p:cNvPr>
          <p:cNvSpPr>
            <a:spLocks noGrp="1"/>
          </p:cNvSpPr>
          <p:nvPr>
            <p:ph idx="1"/>
          </p:nvPr>
        </p:nvSpPr>
        <p:spPr>
          <a:xfrm>
            <a:off x="647698" y="1690688"/>
            <a:ext cx="9874935" cy="4724400"/>
          </a:xfrm>
        </p:spPr>
        <p:txBody>
          <a:bodyPr vert="horz" lIns="90000" tIns="45720" rIns="91440" bIns="45720" rtlCol="0">
            <a:noAutofit/>
          </a:bodyPr>
          <a:lstStyle/>
          <a:p>
            <a:r>
              <a:rPr lang="en-CA" sz="2000" dirty="0"/>
              <a:t>Point D is dominated by point A. </a:t>
            </a:r>
          </a:p>
          <a:p>
            <a:r>
              <a:rPr lang="en-CA" sz="2000" dirty="0"/>
              <a:t>Sadly, both players are worse off at the Nash equilibrium D than they would have been if they had remained at A, with moderate taxes and no lawyers. </a:t>
            </a:r>
          </a:p>
          <a:p>
            <a:r>
              <a:rPr lang="en-CA" sz="2000" dirty="0"/>
              <a:t>Because of their decisions, after-tax profits are lower and tax revenues are lower too.</a:t>
            </a:r>
          </a:p>
          <a:p>
            <a:pPr marL="0" indent="0">
              <a:buNone/>
            </a:pPr>
            <a:endParaRPr lang="en-CA" sz="2000" dirty="0"/>
          </a:p>
          <a:p>
            <a:pPr marL="0" indent="0">
              <a:buNone/>
            </a:pPr>
            <a:r>
              <a:rPr lang="en-CA" sz="2400" dirty="0"/>
              <a:t>Watch a video entitled “The Nath Equilibrium” posted on UR courses.</a:t>
            </a:r>
          </a:p>
          <a:p>
            <a:pPr marL="0" indent="0">
              <a:buNone/>
            </a:pPr>
            <a:endParaRPr lang="en-CA" sz="2400" dirty="0"/>
          </a:p>
          <a:p>
            <a:pPr marL="0" indent="0">
              <a:buNone/>
            </a:pPr>
            <a:r>
              <a:rPr lang="en-CA" sz="2200" b="1" i="1" dirty="0"/>
              <a:t>A successful policy must be a Nash equilibrium</a:t>
            </a:r>
          </a:p>
          <a:p>
            <a:pPr>
              <a:spcBef>
                <a:spcPts val="0"/>
              </a:spcBef>
            </a:pPr>
            <a:r>
              <a:rPr lang="en-CA" sz="2000" dirty="0"/>
              <a:t>The outcomes of policies are determined by the decisions of private actors as well as those government officials.</a:t>
            </a:r>
          </a:p>
          <a:p>
            <a:pPr>
              <a:spcBef>
                <a:spcPts val="0"/>
              </a:spcBef>
            </a:pPr>
            <a:r>
              <a:rPr lang="en-CA" sz="2000" dirty="0"/>
              <a:t>The outcome that the government wants must be a Nash equilibrium. Otherwise, it will not last.</a:t>
            </a:r>
          </a:p>
          <a:p>
            <a:pPr marL="0" indent="0">
              <a:buNone/>
            </a:pPr>
            <a:endParaRPr lang="en-CA" sz="2000" dirty="0"/>
          </a:p>
        </p:txBody>
      </p:sp>
      <p:sp>
        <p:nvSpPr>
          <p:cNvPr id="4" name="Rectangle 3">
            <a:extLst>
              <a:ext uri="{FF2B5EF4-FFF2-40B4-BE49-F238E27FC236}">
                <a16:creationId xmlns:a16="http://schemas.microsoft.com/office/drawing/2014/main" id="{E45C45FC-BD0E-EB44-A2F5-C30FF142114C}"/>
              </a:ext>
            </a:extLst>
          </p:cNvPr>
          <p:cNvSpPr/>
          <p:nvPr/>
        </p:nvSpPr>
        <p:spPr>
          <a:xfrm>
            <a:off x="838200" y="1554481"/>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987A06-27A8-4442-BA4A-E72664BD25D9}"/>
              </a:ext>
            </a:extLst>
          </p:cNvPr>
          <p:cNvPicPr>
            <a:picLocks noChangeAspect="1"/>
          </p:cNvPicPr>
          <p:nvPr/>
        </p:nvPicPr>
        <p:blipFill>
          <a:blip r:embed="rId2"/>
          <a:stretch>
            <a:fillRect/>
          </a:stretch>
        </p:blipFill>
        <p:spPr>
          <a:xfrm>
            <a:off x="10731500" y="4867275"/>
            <a:ext cx="1244600" cy="1625600"/>
          </a:xfrm>
          <a:prstGeom prst="rect">
            <a:avLst/>
          </a:prstGeom>
        </p:spPr>
      </p:pic>
    </p:spTree>
    <p:extLst>
      <p:ext uri="{BB962C8B-B14F-4D97-AF65-F5344CB8AC3E}">
        <p14:creationId xmlns:p14="http://schemas.microsoft.com/office/powerpoint/2010/main" val="211947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565B-3AC1-A94E-8FF1-8A62DF631E36}"/>
              </a:ext>
            </a:extLst>
          </p:cNvPr>
          <p:cNvSpPr>
            <a:spLocks noGrp="1"/>
          </p:cNvSpPr>
          <p:nvPr>
            <p:ph type="title"/>
          </p:nvPr>
        </p:nvSpPr>
        <p:spPr/>
        <p:txBody>
          <a:bodyPr/>
          <a:lstStyle/>
          <a:p>
            <a:r>
              <a:rPr lang="en-US" b="1" dirty="0">
                <a:solidFill>
                  <a:srgbClr val="0070C0"/>
                </a:solidFill>
              </a:rPr>
              <a:t>Real-World Policy Design Problem</a:t>
            </a:r>
          </a:p>
        </p:txBody>
      </p:sp>
      <p:sp>
        <p:nvSpPr>
          <p:cNvPr id="3" name="Content Placeholder 2">
            <a:extLst>
              <a:ext uri="{FF2B5EF4-FFF2-40B4-BE49-F238E27FC236}">
                <a16:creationId xmlns:a16="http://schemas.microsoft.com/office/drawing/2014/main" id="{7C398509-83AB-F448-B421-5BE74602DB91}"/>
              </a:ext>
            </a:extLst>
          </p:cNvPr>
          <p:cNvSpPr>
            <a:spLocks noGrp="1"/>
          </p:cNvSpPr>
          <p:nvPr>
            <p:ph idx="1"/>
          </p:nvPr>
        </p:nvSpPr>
        <p:spPr/>
        <p:txBody>
          <a:bodyPr>
            <a:normAutofit/>
          </a:bodyPr>
          <a:lstStyle/>
          <a:p>
            <a:pPr marL="0" indent="0">
              <a:buNone/>
            </a:pPr>
            <a:r>
              <a:rPr lang="en-CA" sz="2200" i="1" dirty="0">
                <a:solidFill>
                  <a:srgbClr val="002060"/>
                </a:solidFill>
              </a:rPr>
              <a:t>The question is: How do we work out the effect of a policy on outcomes? </a:t>
            </a:r>
          </a:p>
          <a:p>
            <a:r>
              <a:rPr lang="en-CA" sz="2000" dirty="0"/>
              <a:t>So far, we assume that policymakers know the possible futures with certainty—how the policy will shift the Nash equilibrium, and what the outcome will be. </a:t>
            </a:r>
          </a:p>
          <a:p>
            <a:r>
              <a:rPr lang="en-CA" sz="2000" dirty="0"/>
              <a:t>This meant we could fill in the payoffs in the payoff matrix.</a:t>
            </a:r>
          </a:p>
          <a:p>
            <a:pPr marL="0" indent="0">
              <a:buNone/>
            </a:pPr>
            <a:endParaRPr lang="en-CA" sz="2000" dirty="0"/>
          </a:p>
          <a:p>
            <a:pPr marL="0" indent="0">
              <a:buNone/>
            </a:pPr>
            <a:r>
              <a:rPr lang="en-CA" sz="2200" dirty="0"/>
              <a:t>However, the connection between the policy and the effect is rarely simple.</a:t>
            </a:r>
          </a:p>
          <a:p>
            <a:r>
              <a:rPr lang="en-CA" sz="2000" dirty="0"/>
              <a:t>If the policy makes something illegal, such as banning the use of lead in petrol, we can assume it will be obeyed. </a:t>
            </a:r>
          </a:p>
          <a:p>
            <a:r>
              <a:rPr lang="en-CA" sz="2000" dirty="0"/>
              <a:t>In most cases, </a:t>
            </a:r>
            <a:r>
              <a:rPr lang="en-CA" sz="2000" b="1" u="sng" dirty="0"/>
              <a:t>we do not know with this level of precision what the impact of a policy would be</a:t>
            </a:r>
            <a:r>
              <a:rPr lang="en-CA" sz="2000" dirty="0"/>
              <a:t>.</a:t>
            </a:r>
          </a:p>
          <a:p>
            <a:endParaRPr lang="en-CA" sz="2000" dirty="0"/>
          </a:p>
          <a:p>
            <a:pPr marL="0" indent="0">
              <a:buNone/>
            </a:pPr>
            <a:endParaRPr lang="en-US" sz="2000" dirty="0"/>
          </a:p>
        </p:txBody>
      </p:sp>
      <p:sp>
        <p:nvSpPr>
          <p:cNvPr id="4" name="Rectangle 3">
            <a:extLst>
              <a:ext uri="{FF2B5EF4-FFF2-40B4-BE49-F238E27FC236}">
                <a16:creationId xmlns:a16="http://schemas.microsoft.com/office/drawing/2014/main" id="{DABAC9A3-245D-7D4F-8150-6A39CAD67766}"/>
              </a:ext>
            </a:extLst>
          </p:cNvPr>
          <p:cNvSpPr/>
          <p:nvPr/>
        </p:nvSpPr>
        <p:spPr>
          <a:xfrm>
            <a:off x="939801" y="1477488"/>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F2A3D4-AB4F-EA4D-B6C6-FD4C4448D93D}"/>
              </a:ext>
            </a:extLst>
          </p:cNvPr>
          <p:cNvPicPr>
            <a:picLocks noChangeAspect="1"/>
          </p:cNvPicPr>
          <p:nvPr/>
        </p:nvPicPr>
        <p:blipFill>
          <a:blip r:embed="rId2"/>
          <a:stretch>
            <a:fillRect/>
          </a:stretch>
        </p:blipFill>
        <p:spPr>
          <a:xfrm>
            <a:off x="8788400" y="5463822"/>
            <a:ext cx="1422400" cy="1422400"/>
          </a:xfrm>
          <a:prstGeom prst="rect">
            <a:avLst/>
          </a:prstGeom>
        </p:spPr>
      </p:pic>
    </p:spTree>
    <p:extLst>
      <p:ext uri="{BB962C8B-B14F-4D97-AF65-F5344CB8AC3E}">
        <p14:creationId xmlns:p14="http://schemas.microsoft.com/office/powerpoint/2010/main" val="10908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506F-FB4A-DA45-81BE-02F6180D3707}"/>
              </a:ext>
            </a:extLst>
          </p:cNvPr>
          <p:cNvSpPr>
            <a:spLocks noGrp="1"/>
          </p:cNvSpPr>
          <p:nvPr>
            <p:ph type="title"/>
          </p:nvPr>
        </p:nvSpPr>
        <p:spPr/>
        <p:txBody>
          <a:bodyPr/>
          <a:lstStyle/>
          <a:p>
            <a:r>
              <a:rPr lang="en-US" b="1" dirty="0">
                <a:solidFill>
                  <a:srgbClr val="0070C0"/>
                </a:solidFill>
              </a:rPr>
              <a:t>Will the Policy Work?</a:t>
            </a:r>
          </a:p>
        </p:txBody>
      </p:sp>
      <p:sp>
        <p:nvSpPr>
          <p:cNvPr id="3" name="Content Placeholder 2">
            <a:extLst>
              <a:ext uri="{FF2B5EF4-FFF2-40B4-BE49-F238E27FC236}">
                <a16:creationId xmlns:a16="http://schemas.microsoft.com/office/drawing/2014/main" id="{FDE14DC8-E850-4B4C-8F9D-A91195CABDBE}"/>
              </a:ext>
            </a:extLst>
          </p:cNvPr>
          <p:cNvSpPr>
            <a:spLocks noGrp="1"/>
          </p:cNvSpPr>
          <p:nvPr>
            <p:ph idx="1"/>
          </p:nvPr>
        </p:nvSpPr>
        <p:spPr>
          <a:xfrm>
            <a:off x="838200" y="1690688"/>
            <a:ext cx="8229600" cy="4114800"/>
          </a:xfrm>
        </p:spPr>
        <p:txBody>
          <a:bodyPr>
            <a:normAutofit/>
          </a:bodyPr>
          <a:lstStyle/>
          <a:p>
            <a:pPr marL="0" indent="0">
              <a:buNone/>
            </a:pPr>
            <a:r>
              <a:rPr lang="en-US" sz="2200" dirty="0"/>
              <a:t>It is hard to achieve precision of the impact:</a:t>
            </a:r>
          </a:p>
          <a:p>
            <a:r>
              <a:rPr lang="en-CA" sz="2000" dirty="0"/>
              <a:t>If a tax is imposed on sugary drinks to discourage obesity and prevent diabetes, how do we know if people will drink tomato juice instead, or just switch to eating more chocolate to get their sugar? </a:t>
            </a:r>
          </a:p>
          <a:p>
            <a:r>
              <a:rPr lang="en-CA" sz="2000" dirty="0"/>
              <a:t>We also do not know how the effect might differ among, say, the rich and poor.</a:t>
            </a:r>
          </a:p>
          <a:p>
            <a:pPr marL="0" indent="0">
              <a:buNone/>
            </a:pPr>
            <a:endParaRPr lang="en-CA" sz="1000" dirty="0"/>
          </a:p>
          <a:p>
            <a:pPr marL="0" indent="0">
              <a:buNone/>
            </a:pPr>
            <a:r>
              <a:rPr lang="en-CA" sz="2200" dirty="0"/>
              <a:t>The effect of a policy often depends on the actions taken by millions of people</a:t>
            </a:r>
            <a:r>
              <a:rPr lang="en-CA" sz="2000" dirty="0"/>
              <a:t>. </a:t>
            </a:r>
          </a:p>
          <a:p>
            <a:r>
              <a:rPr lang="en-CA" sz="2000" dirty="0"/>
              <a:t>We could ask each of them, ‘If a soft drink were to cost you an additional euro per can, how would that change the amount you drink in a week?’  </a:t>
            </a:r>
          </a:p>
          <a:p>
            <a:r>
              <a:rPr lang="en-CA" sz="2000" dirty="0"/>
              <a:t>We should not be confident that we would get a reliable answer.</a:t>
            </a:r>
          </a:p>
          <a:p>
            <a:endParaRPr lang="en-US" sz="2000" dirty="0"/>
          </a:p>
        </p:txBody>
      </p:sp>
      <p:sp>
        <p:nvSpPr>
          <p:cNvPr id="4" name="Rectangle 3">
            <a:extLst>
              <a:ext uri="{FF2B5EF4-FFF2-40B4-BE49-F238E27FC236}">
                <a16:creationId xmlns:a16="http://schemas.microsoft.com/office/drawing/2014/main" id="{1D383415-BC30-8C44-8191-98235D7FF427}"/>
              </a:ext>
            </a:extLst>
          </p:cNvPr>
          <p:cNvSpPr/>
          <p:nvPr/>
        </p:nvSpPr>
        <p:spPr>
          <a:xfrm>
            <a:off x="838200" y="1399606"/>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Question Is What Happened to the Question Mark? - Proof That Blog">
            <a:extLst>
              <a:ext uri="{FF2B5EF4-FFF2-40B4-BE49-F238E27FC236}">
                <a16:creationId xmlns:a16="http://schemas.microsoft.com/office/drawing/2014/main" id="{920D0B47-2084-4C42-819C-EDF4DFD02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2021531"/>
            <a:ext cx="2819400" cy="360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37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377B-F04A-A549-99D5-8FFB6AA4151F}"/>
              </a:ext>
            </a:extLst>
          </p:cNvPr>
          <p:cNvSpPr>
            <a:spLocks noGrp="1"/>
          </p:cNvSpPr>
          <p:nvPr>
            <p:ph type="title"/>
          </p:nvPr>
        </p:nvSpPr>
        <p:spPr/>
        <p:txBody>
          <a:bodyPr>
            <a:normAutofit/>
          </a:bodyPr>
          <a:lstStyle/>
          <a:p>
            <a:r>
              <a:rPr lang="en-CA" b="1" dirty="0">
                <a:solidFill>
                  <a:srgbClr val="0070C0"/>
                </a:solidFill>
              </a:rPr>
              <a:t>Policy Evaluation</a:t>
            </a:r>
            <a:endParaRPr lang="en-US" b="1" dirty="0">
              <a:solidFill>
                <a:srgbClr val="0070C0"/>
              </a:solidFill>
            </a:endParaRPr>
          </a:p>
        </p:txBody>
      </p:sp>
      <p:sp>
        <p:nvSpPr>
          <p:cNvPr id="3" name="Content Placeholder 2">
            <a:extLst>
              <a:ext uri="{FF2B5EF4-FFF2-40B4-BE49-F238E27FC236}">
                <a16:creationId xmlns:a16="http://schemas.microsoft.com/office/drawing/2014/main" id="{F9CF161D-9AF4-DD4A-83E2-868AAD560A2D}"/>
              </a:ext>
            </a:extLst>
          </p:cNvPr>
          <p:cNvSpPr>
            <a:spLocks noGrp="1"/>
          </p:cNvSpPr>
          <p:nvPr>
            <p:ph idx="1"/>
          </p:nvPr>
        </p:nvSpPr>
        <p:spPr/>
        <p:txBody>
          <a:bodyPr>
            <a:normAutofit/>
          </a:bodyPr>
          <a:lstStyle/>
          <a:p>
            <a:pPr marL="514350" indent="-514350">
              <a:buAutoNum type="arabicPeriod"/>
            </a:pPr>
            <a:r>
              <a:rPr lang="en-US" sz="2400" dirty="0"/>
              <a:t>It is difficult to distinguish between the effects of the policy under consideration and the effects of other things that happened to take place at the same time.</a:t>
            </a:r>
          </a:p>
          <a:p>
            <a:pPr marL="514350" indent="-514350">
              <a:buAutoNum type="arabicPeriod"/>
            </a:pPr>
            <a:r>
              <a:rPr lang="en-US" sz="2400" dirty="0"/>
              <a:t>Goal is to identify causes than simply finding correlations</a:t>
            </a:r>
          </a:p>
          <a:p>
            <a:pPr marL="514350" indent="-514350">
              <a:buAutoNum type="arabicPeriod"/>
            </a:pPr>
            <a:r>
              <a:rPr lang="en-US" sz="2400" dirty="0"/>
              <a:t>To narrow the range of uncertainty, </a:t>
            </a:r>
            <a:r>
              <a:rPr lang="en-CA" sz="2400" dirty="0"/>
              <a:t>economists typically look at what people do. We can examine the effects of similar policies adopted in the past, or by other bodies. </a:t>
            </a:r>
          </a:p>
          <a:p>
            <a:pPr marL="0" indent="0">
              <a:buNone/>
            </a:pPr>
            <a:endParaRPr lang="en-US" dirty="0"/>
          </a:p>
        </p:txBody>
      </p:sp>
      <p:sp>
        <p:nvSpPr>
          <p:cNvPr id="4" name="Rectangle 3">
            <a:extLst>
              <a:ext uri="{FF2B5EF4-FFF2-40B4-BE49-F238E27FC236}">
                <a16:creationId xmlns:a16="http://schemas.microsoft.com/office/drawing/2014/main" id="{F595EEF3-F66B-D640-A022-CE7A8B973C7E}"/>
              </a:ext>
            </a:extLst>
          </p:cNvPr>
          <p:cNvSpPr/>
          <p:nvPr/>
        </p:nvSpPr>
        <p:spPr>
          <a:xfrm>
            <a:off x="838200" y="1465867"/>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58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13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EB2918-946A-5D44-AF5E-117CD41BABE4}"/>
              </a:ext>
            </a:extLst>
          </p:cNvPr>
          <p:cNvSpPr>
            <a:spLocks noGrp="1"/>
          </p:cNvSpPr>
          <p:nvPr>
            <p:ph type="title"/>
          </p:nvPr>
        </p:nvSpPr>
        <p:spPr>
          <a:xfrm>
            <a:off x="6090176" y="633396"/>
            <a:ext cx="4977976" cy="1454051"/>
          </a:xfrm>
        </p:spPr>
        <p:txBody>
          <a:bodyPr>
            <a:normAutofit/>
          </a:bodyPr>
          <a:lstStyle/>
          <a:p>
            <a:r>
              <a:rPr lang="en-CA" b="1" dirty="0">
                <a:solidFill>
                  <a:srgbClr val="0070C0"/>
                </a:solidFill>
              </a:rPr>
              <a:t>Public Policy Goals</a:t>
            </a:r>
            <a:endParaRPr lang="en-US" b="1" dirty="0">
              <a:solidFill>
                <a:srgbClr val="0070C0"/>
              </a:solidFill>
            </a:endParaRPr>
          </a:p>
        </p:txBody>
      </p:sp>
      <p:sp>
        <p:nvSpPr>
          <p:cNvPr id="14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Science Says Only 8 Percent of People Actually Achieve Their Goals. Here  Are 7 Things They Do Differently | Inc.com">
            <a:extLst>
              <a:ext uri="{FF2B5EF4-FFF2-40B4-BE49-F238E27FC236}">
                <a16:creationId xmlns:a16="http://schemas.microsoft.com/office/drawing/2014/main" id="{2ED8748D-0E16-4F1D-B90E-44DEE10DF9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501" r="35995"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740EBA-C8C7-A245-96F8-09073058307E}"/>
              </a:ext>
            </a:extLst>
          </p:cNvPr>
          <p:cNvSpPr>
            <a:spLocks noGrp="1"/>
          </p:cNvSpPr>
          <p:nvPr>
            <p:ph idx="1"/>
          </p:nvPr>
        </p:nvSpPr>
        <p:spPr>
          <a:xfrm>
            <a:off x="6090574" y="2421682"/>
            <a:ext cx="4977578" cy="3639289"/>
          </a:xfrm>
        </p:spPr>
        <p:txBody>
          <a:bodyPr anchor="ctr">
            <a:normAutofit/>
          </a:bodyPr>
          <a:lstStyle/>
          <a:p>
            <a:pPr marL="457200" indent="-457200">
              <a:buAutoNum type="arabicPeriod"/>
            </a:pPr>
            <a:r>
              <a:rPr lang="en-CA" sz="2400" b="1" dirty="0">
                <a:solidFill>
                  <a:srgbClr val="000000"/>
                </a:solidFill>
              </a:rPr>
              <a:t>Promoting gains for all</a:t>
            </a:r>
          </a:p>
          <a:p>
            <a:pPr marL="457200" indent="-457200">
              <a:buAutoNum type="arabicPeriod"/>
            </a:pPr>
            <a:r>
              <a:rPr lang="en-CA" sz="2400" b="1" dirty="0">
                <a:solidFill>
                  <a:srgbClr val="000000"/>
                </a:solidFill>
              </a:rPr>
              <a:t>Correcting unfairness</a:t>
            </a:r>
            <a:endParaRPr lang="en-CA" sz="2400" dirty="0">
              <a:solidFill>
                <a:srgbClr val="000000"/>
              </a:solidFill>
            </a:endParaRPr>
          </a:p>
        </p:txBody>
      </p:sp>
      <p:sp>
        <p:nvSpPr>
          <p:cNvPr id="4" name="Rectangle 3">
            <a:extLst>
              <a:ext uri="{FF2B5EF4-FFF2-40B4-BE49-F238E27FC236}">
                <a16:creationId xmlns:a16="http://schemas.microsoft.com/office/drawing/2014/main" id="{6C0C2C52-60E1-894F-ABBF-4B0FE1A01D55}"/>
              </a:ext>
            </a:extLst>
          </p:cNvPr>
          <p:cNvSpPr/>
          <p:nvPr/>
        </p:nvSpPr>
        <p:spPr>
          <a:xfrm>
            <a:off x="4935342" y="1707494"/>
            <a:ext cx="703014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23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CBF7-7049-41AD-8D98-CC2D935DF0D1}"/>
              </a:ext>
            </a:extLst>
          </p:cNvPr>
          <p:cNvSpPr>
            <a:spLocks noGrp="1"/>
          </p:cNvSpPr>
          <p:nvPr>
            <p:ph type="title"/>
          </p:nvPr>
        </p:nvSpPr>
        <p:spPr/>
        <p:txBody>
          <a:bodyPr/>
          <a:lstStyle/>
          <a:p>
            <a:r>
              <a:rPr lang="en-CA" sz="4400" b="1" dirty="0">
                <a:solidFill>
                  <a:srgbClr val="0070C0"/>
                </a:solidFill>
              </a:rPr>
              <a:t>What is efficient? What is fair?</a:t>
            </a:r>
            <a:endParaRPr lang="en-US" b="1" dirty="0">
              <a:solidFill>
                <a:srgbClr val="0070C0"/>
              </a:solidFill>
            </a:endParaRPr>
          </a:p>
        </p:txBody>
      </p:sp>
      <p:sp>
        <p:nvSpPr>
          <p:cNvPr id="3" name="Content Placeholder 2">
            <a:extLst>
              <a:ext uri="{FF2B5EF4-FFF2-40B4-BE49-F238E27FC236}">
                <a16:creationId xmlns:a16="http://schemas.microsoft.com/office/drawing/2014/main" id="{F4C0C4ED-3DE1-4133-9A9E-90FE1C79EEBA}"/>
              </a:ext>
            </a:extLst>
          </p:cNvPr>
          <p:cNvSpPr>
            <a:spLocks noGrp="1"/>
          </p:cNvSpPr>
          <p:nvPr>
            <p:ph sz="half" idx="1"/>
          </p:nvPr>
        </p:nvSpPr>
        <p:spPr/>
        <p:txBody>
          <a:bodyPr/>
          <a:lstStyle/>
          <a:p>
            <a:r>
              <a:rPr lang="en-CA" sz="2800" b="1" i="0" u="none" strike="noStrike" baseline="0" dirty="0"/>
              <a:t>Efficiency</a:t>
            </a:r>
            <a:r>
              <a:rPr lang="en-CA" sz="2800" b="0" i="0" u="none" strike="noStrike" baseline="0" dirty="0"/>
              <a:t> addresses the question of how well the economy’s resources are used and allocated. </a:t>
            </a:r>
          </a:p>
          <a:p>
            <a:r>
              <a:rPr lang="en-CA" sz="2800" b="1" i="0" u="none" strike="noStrike" baseline="0" dirty="0"/>
              <a:t>Fairness</a:t>
            </a:r>
            <a:r>
              <a:rPr lang="en-CA" sz="2800" b="0" i="0" u="none" strike="noStrike" baseline="0" dirty="0"/>
              <a:t> deals with how society’s goods and rewards are, and should be, distributed among its different members, and how the associated costs should be apportioned.</a:t>
            </a:r>
            <a:endParaRPr lang="en-CA" sz="2800" dirty="0"/>
          </a:p>
          <a:p>
            <a:endParaRPr lang="en-US" dirty="0"/>
          </a:p>
        </p:txBody>
      </p:sp>
      <p:sp>
        <p:nvSpPr>
          <p:cNvPr id="5" name="Rectangle 4">
            <a:extLst>
              <a:ext uri="{FF2B5EF4-FFF2-40B4-BE49-F238E27FC236}">
                <a16:creationId xmlns:a16="http://schemas.microsoft.com/office/drawing/2014/main" id="{82EEFD09-0534-4817-A80C-8C8E5EA27437}"/>
              </a:ext>
            </a:extLst>
          </p:cNvPr>
          <p:cNvSpPr/>
          <p:nvPr/>
        </p:nvSpPr>
        <p:spPr>
          <a:xfrm>
            <a:off x="940904" y="1446222"/>
            <a:ext cx="703014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3D5E92DC-8EF8-4D65-B8F2-752EB3DBA971}"/>
              </a:ext>
            </a:extLst>
          </p:cNvPr>
          <p:cNvGraphicFramePr>
            <a:graphicFrameLocks noGrp="1"/>
          </p:cNvGraphicFramePr>
          <p:nvPr>
            <p:ph sz="half" idx="2"/>
            <p:extLst>
              <p:ext uri="{D42A27DB-BD31-4B8C-83A1-F6EECF244321}">
                <p14:modId xmlns:p14="http://schemas.microsoft.com/office/powerpoint/2010/main" val="1552514555"/>
              </p:ext>
            </p:extLst>
          </p:nvPr>
        </p:nvGraphicFramePr>
        <p:xfrm>
          <a:off x="6095999" y="1825625"/>
          <a:ext cx="5883965" cy="401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56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CBF7-7049-41AD-8D98-CC2D935DF0D1}"/>
              </a:ext>
            </a:extLst>
          </p:cNvPr>
          <p:cNvSpPr>
            <a:spLocks noGrp="1"/>
          </p:cNvSpPr>
          <p:nvPr>
            <p:ph type="title"/>
          </p:nvPr>
        </p:nvSpPr>
        <p:spPr/>
        <p:txBody>
          <a:bodyPr/>
          <a:lstStyle/>
          <a:p>
            <a:r>
              <a:rPr lang="en-CA" sz="4400" b="1" dirty="0">
                <a:solidFill>
                  <a:srgbClr val="0070C0"/>
                </a:solidFill>
              </a:rPr>
              <a:t>Side note: What else do we value?</a:t>
            </a:r>
            <a:endParaRPr lang="en-US" b="1" dirty="0">
              <a:solidFill>
                <a:srgbClr val="0070C0"/>
              </a:solidFill>
            </a:endParaRPr>
          </a:p>
        </p:txBody>
      </p:sp>
      <p:sp>
        <p:nvSpPr>
          <p:cNvPr id="3" name="Content Placeholder 2">
            <a:extLst>
              <a:ext uri="{FF2B5EF4-FFF2-40B4-BE49-F238E27FC236}">
                <a16:creationId xmlns:a16="http://schemas.microsoft.com/office/drawing/2014/main" id="{F4C0C4ED-3DE1-4133-9A9E-90FE1C79EEBA}"/>
              </a:ext>
            </a:extLst>
          </p:cNvPr>
          <p:cNvSpPr>
            <a:spLocks noGrp="1"/>
          </p:cNvSpPr>
          <p:nvPr>
            <p:ph sz="half" idx="1"/>
          </p:nvPr>
        </p:nvSpPr>
        <p:spPr>
          <a:xfrm>
            <a:off x="838200" y="1825625"/>
            <a:ext cx="9220200" cy="3422236"/>
          </a:xfrm>
        </p:spPr>
        <p:txBody>
          <a:bodyPr>
            <a:normAutofit/>
          </a:bodyPr>
          <a:lstStyle/>
          <a:p>
            <a:r>
              <a:rPr lang="en-CA" dirty="0"/>
              <a:t>As a society, we place great value on fairness and efficiency, and evaluate policies according to these two values</a:t>
            </a:r>
          </a:p>
          <a:p>
            <a:r>
              <a:rPr lang="en-CA" dirty="0"/>
              <a:t>However, other values can be used to evaluate an economic outcome:</a:t>
            </a:r>
          </a:p>
          <a:p>
            <a:pPr lvl="1">
              <a:buFont typeface="Courier New" panose="02070309020205020404" pitchFamily="49" charset="0"/>
              <a:buChar char="o"/>
            </a:pPr>
            <a:r>
              <a:rPr lang="en-CA" dirty="0"/>
              <a:t>Individual dignity</a:t>
            </a:r>
          </a:p>
          <a:p>
            <a:pPr lvl="1">
              <a:buFont typeface="Courier New" panose="02070309020205020404" pitchFamily="49" charset="0"/>
              <a:buChar char="o"/>
            </a:pPr>
            <a:r>
              <a:rPr lang="en-US" dirty="0"/>
              <a:t>Freedom</a:t>
            </a:r>
          </a:p>
          <a:p>
            <a:pPr lvl="1">
              <a:buFont typeface="Courier New" panose="02070309020205020404" pitchFamily="49" charset="0"/>
              <a:buChar char="o"/>
            </a:pPr>
            <a:r>
              <a:rPr lang="en-US" dirty="0"/>
              <a:t>Diversity</a:t>
            </a:r>
          </a:p>
          <a:p>
            <a:pPr lvl="1">
              <a:buFont typeface="Courier New" panose="02070309020205020404" pitchFamily="49" charset="0"/>
              <a:buChar char="o"/>
            </a:pPr>
            <a:r>
              <a:rPr lang="en-US" dirty="0"/>
              <a:t>Religion/ Values</a:t>
            </a:r>
            <a:endParaRPr lang="en-CA" dirty="0"/>
          </a:p>
          <a:p>
            <a:endParaRPr lang="en-CA" dirty="0"/>
          </a:p>
          <a:p>
            <a:endParaRPr lang="en-CA" sz="2800" dirty="0"/>
          </a:p>
          <a:p>
            <a:endParaRPr lang="en-US" dirty="0"/>
          </a:p>
        </p:txBody>
      </p:sp>
      <p:sp>
        <p:nvSpPr>
          <p:cNvPr id="5" name="Rectangle 4">
            <a:extLst>
              <a:ext uri="{FF2B5EF4-FFF2-40B4-BE49-F238E27FC236}">
                <a16:creationId xmlns:a16="http://schemas.microsoft.com/office/drawing/2014/main" id="{82EEFD09-0534-4817-A80C-8C8E5EA27437}"/>
              </a:ext>
            </a:extLst>
          </p:cNvPr>
          <p:cNvSpPr/>
          <p:nvPr/>
        </p:nvSpPr>
        <p:spPr>
          <a:xfrm flipV="1">
            <a:off x="940904" y="1400503"/>
            <a:ext cx="796455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82A56F8-3922-4CC9-9237-BC522738EE22}"/>
              </a:ext>
            </a:extLst>
          </p:cNvPr>
          <p:cNvPicPr>
            <a:picLocks noChangeAspect="1"/>
          </p:cNvPicPr>
          <p:nvPr/>
        </p:nvPicPr>
        <p:blipFill>
          <a:blip r:embed="rId2"/>
          <a:stretch>
            <a:fillRect/>
          </a:stretch>
        </p:blipFill>
        <p:spPr>
          <a:xfrm>
            <a:off x="7520458" y="3759717"/>
            <a:ext cx="3406907" cy="2262982"/>
          </a:xfrm>
          <a:prstGeom prst="rect">
            <a:avLst/>
          </a:prstGeom>
        </p:spPr>
      </p:pic>
    </p:spTree>
    <p:extLst>
      <p:ext uri="{BB962C8B-B14F-4D97-AF65-F5344CB8AC3E}">
        <p14:creationId xmlns:p14="http://schemas.microsoft.com/office/powerpoint/2010/main" val="91972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4B64-564D-634E-9B29-401D1306FA4A}"/>
              </a:ext>
            </a:extLst>
          </p:cNvPr>
          <p:cNvSpPr>
            <a:spLocks noGrp="1"/>
          </p:cNvSpPr>
          <p:nvPr>
            <p:ph type="title"/>
          </p:nvPr>
        </p:nvSpPr>
        <p:spPr/>
        <p:txBody>
          <a:bodyPr>
            <a:normAutofit/>
          </a:bodyPr>
          <a:lstStyle/>
          <a:p>
            <a:r>
              <a:rPr lang="en-US" b="1" dirty="0">
                <a:solidFill>
                  <a:srgbClr val="0070C0"/>
                </a:solidFill>
              </a:rPr>
              <a:t>Taking a closer look at efficiency</a:t>
            </a:r>
          </a:p>
        </p:txBody>
      </p:sp>
      <p:sp>
        <p:nvSpPr>
          <p:cNvPr id="3" name="Content Placeholder 2">
            <a:extLst>
              <a:ext uri="{FF2B5EF4-FFF2-40B4-BE49-F238E27FC236}">
                <a16:creationId xmlns:a16="http://schemas.microsoft.com/office/drawing/2014/main" id="{343D88B3-F301-B248-938F-8CD64A2DE157}"/>
              </a:ext>
            </a:extLst>
          </p:cNvPr>
          <p:cNvSpPr>
            <a:spLocks noGrp="1"/>
          </p:cNvSpPr>
          <p:nvPr>
            <p:ph idx="1"/>
          </p:nvPr>
        </p:nvSpPr>
        <p:spPr>
          <a:xfrm>
            <a:off x="838200" y="1690688"/>
            <a:ext cx="10515600" cy="4351338"/>
          </a:xfrm>
        </p:spPr>
        <p:txBody>
          <a:bodyPr/>
          <a:lstStyle/>
          <a:p>
            <a:pPr marL="0" indent="0">
              <a:buNone/>
            </a:pPr>
            <a:endParaRPr lang="en-CA" sz="1000" b="1" i="1" dirty="0"/>
          </a:p>
          <a:p>
            <a:pPr marL="0" indent="0">
              <a:buNone/>
            </a:pPr>
            <a:r>
              <a:rPr lang="en-CA" sz="2200" b="1" dirty="0"/>
              <a:t>Efficiency </a:t>
            </a:r>
            <a:r>
              <a:rPr lang="en-CA" sz="2200" dirty="0"/>
              <a:t>describes the absence of waste or the appropriate use of resources to accomplish something.</a:t>
            </a:r>
          </a:p>
          <a:p>
            <a:r>
              <a:rPr lang="en-CA" sz="2000" dirty="0"/>
              <a:t>For example, a society would not be using its water resources efficiently if the water was wasted through leaky pipes.</a:t>
            </a:r>
          </a:p>
          <a:p>
            <a:r>
              <a:rPr lang="en-CA" sz="2000" dirty="0"/>
              <a:t>A community would be operating inefficiently if some people did not have access to clean drinking water, while others had well-watered golf courses.</a:t>
            </a:r>
          </a:p>
          <a:p>
            <a:pPr marL="0" indent="0">
              <a:buNone/>
            </a:pPr>
            <a:endParaRPr lang="en-CA" dirty="0"/>
          </a:p>
          <a:p>
            <a:endParaRPr lang="en-CA" dirty="0"/>
          </a:p>
          <a:p>
            <a:pPr marL="0" indent="0">
              <a:buNone/>
            </a:pPr>
            <a:endParaRPr lang="en-CA" sz="2200" b="1" i="1" dirty="0"/>
          </a:p>
        </p:txBody>
      </p:sp>
      <p:sp>
        <p:nvSpPr>
          <p:cNvPr id="5" name="Rectangle 4">
            <a:extLst>
              <a:ext uri="{FF2B5EF4-FFF2-40B4-BE49-F238E27FC236}">
                <a16:creationId xmlns:a16="http://schemas.microsoft.com/office/drawing/2014/main" id="{17284CA6-46F4-BE45-81DA-16BFFF952155}"/>
              </a:ext>
            </a:extLst>
          </p:cNvPr>
          <p:cNvSpPr/>
          <p:nvPr/>
        </p:nvSpPr>
        <p:spPr>
          <a:xfrm flipV="1">
            <a:off x="838200" y="1420148"/>
            <a:ext cx="903467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3C649F8-D88F-8C48-9D2D-52663BD6D2CE}"/>
              </a:ext>
            </a:extLst>
          </p:cNvPr>
          <p:cNvPicPr>
            <a:picLocks noChangeAspect="1"/>
          </p:cNvPicPr>
          <p:nvPr/>
        </p:nvPicPr>
        <p:blipFill>
          <a:blip r:embed="rId2"/>
          <a:stretch>
            <a:fillRect/>
          </a:stretch>
        </p:blipFill>
        <p:spPr>
          <a:xfrm>
            <a:off x="8199783" y="3898089"/>
            <a:ext cx="2639220" cy="1477963"/>
          </a:xfrm>
          <a:prstGeom prst="rect">
            <a:avLst/>
          </a:prstGeom>
        </p:spPr>
      </p:pic>
    </p:spTree>
    <p:extLst>
      <p:ext uri="{BB962C8B-B14F-4D97-AF65-F5344CB8AC3E}">
        <p14:creationId xmlns:p14="http://schemas.microsoft.com/office/powerpoint/2010/main" val="1240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2EBA-5151-0248-B817-97F78084F22A}"/>
              </a:ext>
            </a:extLst>
          </p:cNvPr>
          <p:cNvSpPr>
            <a:spLocks noGrp="1"/>
          </p:cNvSpPr>
          <p:nvPr>
            <p:ph type="title"/>
          </p:nvPr>
        </p:nvSpPr>
        <p:spPr/>
        <p:txBody>
          <a:bodyPr>
            <a:normAutofit/>
          </a:bodyPr>
          <a:lstStyle/>
          <a:p>
            <a:r>
              <a:rPr lang="en-CA" b="1" dirty="0">
                <a:solidFill>
                  <a:srgbClr val="0070C0"/>
                </a:solidFill>
              </a:rPr>
              <a:t>P</a:t>
            </a:r>
            <a:r>
              <a:rPr lang="en-US" b="1" dirty="0" err="1">
                <a:solidFill>
                  <a:srgbClr val="0070C0"/>
                </a:solidFill>
              </a:rPr>
              <a:t>areto</a:t>
            </a:r>
            <a:r>
              <a:rPr lang="en-US" b="1" dirty="0">
                <a:solidFill>
                  <a:srgbClr val="0070C0"/>
                </a:solidFill>
              </a:rPr>
              <a:t> efficiency</a:t>
            </a:r>
          </a:p>
        </p:txBody>
      </p:sp>
      <p:sp>
        <p:nvSpPr>
          <p:cNvPr id="3" name="Content Placeholder 2">
            <a:extLst>
              <a:ext uri="{FF2B5EF4-FFF2-40B4-BE49-F238E27FC236}">
                <a16:creationId xmlns:a16="http://schemas.microsoft.com/office/drawing/2014/main" id="{49594816-5BEE-7843-85FF-FF2A4C16F216}"/>
              </a:ext>
            </a:extLst>
          </p:cNvPr>
          <p:cNvSpPr>
            <a:spLocks noGrp="1"/>
          </p:cNvSpPr>
          <p:nvPr>
            <p:ph idx="1"/>
          </p:nvPr>
        </p:nvSpPr>
        <p:spPr/>
        <p:txBody>
          <a:bodyPr>
            <a:normAutofit/>
          </a:bodyPr>
          <a:lstStyle/>
          <a:p>
            <a:pPr marL="0" indent="0">
              <a:buNone/>
            </a:pPr>
            <a:r>
              <a:rPr lang="en-US" sz="2200" b="1" dirty="0"/>
              <a:t>Economics language:</a:t>
            </a:r>
          </a:p>
          <a:p>
            <a:pPr marL="0" indent="0">
              <a:buNone/>
            </a:pPr>
            <a:r>
              <a:rPr lang="en-US" sz="2200" dirty="0"/>
              <a:t>An outcome is </a:t>
            </a:r>
            <a:r>
              <a:rPr lang="en-US" sz="2200" i="1" dirty="0"/>
              <a:t>Pareto efficient </a:t>
            </a:r>
            <a:r>
              <a:rPr lang="en-US" sz="2200" dirty="0"/>
              <a:t>if there is no other outcome that would be preferred by everyone affected.</a:t>
            </a:r>
          </a:p>
          <a:p>
            <a:pPr marL="0" indent="0">
              <a:buNone/>
            </a:pPr>
            <a:endParaRPr lang="en-US" sz="1000" dirty="0"/>
          </a:p>
          <a:p>
            <a:pPr marL="0" indent="0">
              <a:buNone/>
            </a:pPr>
            <a:r>
              <a:rPr lang="en-US" sz="2200" b="1" dirty="0"/>
              <a:t>Everyday language (example):</a:t>
            </a:r>
            <a:r>
              <a:rPr lang="en-US" sz="2200" dirty="0"/>
              <a:t> </a:t>
            </a:r>
          </a:p>
          <a:p>
            <a:pPr marL="0" indent="0">
              <a:buNone/>
            </a:pPr>
            <a:r>
              <a:rPr lang="en-US" sz="2200" dirty="0"/>
              <a:t>“This is not a sensible way to utilize scarce water – it is inefficient”</a:t>
            </a:r>
          </a:p>
          <a:p>
            <a:pPr marL="0" indent="0">
              <a:buNone/>
            </a:pPr>
            <a:endParaRPr lang="en-US" sz="1000" b="1" dirty="0"/>
          </a:p>
          <a:p>
            <a:pPr marL="0" indent="0">
              <a:buNone/>
            </a:pPr>
            <a:r>
              <a:rPr lang="en-US" sz="2200" b="1" dirty="0"/>
              <a:t>Synonyms: </a:t>
            </a:r>
            <a:r>
              <a:rPr lang="en-US" sz="2200" dirty="0"/>
              <a:t>deadweight loss, waste, throw away</a:t>
            </a:r>
            <a:endParaRPr lang="en-US" sz="1100" b="1" dirty="0"/>
          </a:p>
          <a:p>
            <a:pPr marL="0" indent="0">
              <a:buNone/>
            </a:pPr>
            <a:endParaRPr lang="en-US" sz="2200" i="1" dirty="0"/>
          </a:p>
          <a:p>
            <a:pPr marL="0" indent="0">
              <a:buNone/>
            </a:pPr>
            <a:r>
              <a:rPr lang="en-US" sz="2200" i="1" dirty="0"/>
              <a:t>Does efficiency say anything about fairness?</a:t>
            </a:r>
          </a:p>
        </p:txBody>
      </p:sp>
      <p:sp>
        <p:nvSpPr>
          <p:cNvPr id="4" name="Rectangle 3">
            <a:extLst>
              <a:ext uri="{FF2B5EF4-FFF2-40B4-BE49-F238E27FC236}">
                <a16:creationId xmlns:a16="http://schemas.microsoft.com/office/drawing/2014/main" id="{FC91C38E-1930-DE4A-8F0D-A3AC2D702FFE}"/>
              </a:ext>
            </a:extLst>
          </p:cNvPr>
          <p:cNvSpPr/>
          <p:nvPr/>
        </p:nvSpPr>
        <p:spPr>
          <a:xfrm>
            <a:off x="991377" y="1405370"/>
            <a:ext cx="87754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46DA-A8A9-BB45-89F2-F66E143FF7B8}"/>
              </a:ext>
            </a:extLst>
          </p:cNvPr>
          <p:cNvSpPr>
            <a:spLocks noGrp="1"/>
          </p:cNvSpPr>
          <p:nvPr>
            <p:ph type="title"/>
          </p:nvPr>
        </p:nvSpPr>
        <p:spPr/>
        <p:txBody>
          <a:bodyPr>
            <a:normAutofit/>
          </a:bodyPr>
          <a:lstStyle/>
          <a:p>
            <a:r>
              <a:rPr lang="en-US" b="1" dirty="0">
                <a:solidFill>
                  <a:srgbClr val="0070C0"/>
                </a:solidFill>
              </a:rPr>
              <a:t>Taking a closer look at fairness</a:t>
            </a:r>
          </a:p>
        </p:txBody>
      </p:sp>
      <p:sp>
        <p:nvSpPr>
          <p:cNvPr id="3" name="Content Placeholder 2">
            <a:extLst>
              <a:ext uri="{FF2B5EF4-FFF2-40B4-BE49-F238E27FC236}">
                <a16:creationId xmlns:a16="http://schemas.microsoft.com/office/drawing/2014/main" id="{A04DBB4A-2072-BE43-8CB0-DADA3B45804D}"/>
              </a:ext>
            </a:extLst>
          </p:cNvPr>
          <p:cNvSpPr>
            <a:spLocks noGrp="1"/>
          </p:cNvSpPr>
          <p:nvPr>
            <p:ph idx="1"/>
          </p:nvPr>
        </p:nvSpPr>
        <p:spPr/>
        <p:txBody>
          <a:bodyPr>
            <a:normAutofit fontScale="62500" lnSpcReduction="20000"/>
          </a:bodyPr>
          <a:lstStyle/>
          <a:p>
            <a:pPr marL="0" indent="0">
              <a:buNone/>
            </a:pPr>
            <a:r>
              <a:rPr lang="en-CA" sz="4000" dirty="0"/>
              <a:t>Being fair does </a:t>
            </a:r>
            <a:r>
              <a:rPr lang="en-CA" sz="4000" i="1" dirty="0"/>
              <a:t>not</a:t>
            </a:r>
            <a:r>
              <a:rPr lang="en-CA" sz="4000" dirty="0"/>
              <a:t> mean automatically compensating losers:</a:t>
            </a:r>
          </a:p>
          <a:p>
            <a:pPr marL="0" indent="0">
              <a:buNone/>
            </a:pPr>
            <a:endParaRPr lang="en-CA" sz="1800" dirty="0"/>
          </a:p>
          <a:p>
            <a:pPr marL="0" indent="0">
              <a:buNone/>
            </a:pPr>
            <a:r>
              <a:rPr lang="en-CA" sz="4000" dirty="0"/>
              <a:t>Suppose a hospital in Europe, funded by general taxation, has an opportunity to have its X-rays examined by qualified radiologists in Asia. This is cheaper for the hospital, which is short on funding.</a:t>
            </a:r>
          </a:p>
          <a:p>
            <a:r>
              <a:rPr lang="en-CA" sz="3600" dirty="0"/>
              <a:t>Are there losers? Yes. Well-paid radiologists in the hospital lose a small part of their income as a result. </a:t>
            </a:r>
            <a:r>
              <a:rPr lang="en-CA" sz="3300" dirty="0"/>
              <a:t>They ask the government to compensate them.</a:t>
            </a:r>
          </a:p>
          <a:p>
            <a:r>
              <a:rPr lang="en-CA" sz="3600" dirty="0"/>
              <a:t>While it is possible for policymakers to replace lost income, should they?</a:t>
            </a:r>
          </a:p>
          <a:p>
            <a:pPr marL="0" indent="0">
              <a:buNone/>
            </a:pPr>
            <a:endParaRPr lang="en-CA" sz="1800" dirty="0"/>
          </a:p>
          <a:p>
            <a:pPr marL="0" indent="0">
              <a:buNone/>
            </a:pPr>
            <a:r>
              <a:rPr lang="en-CA" sz="4000" dirty="0"/>
              <a:t>Knowing winners and losers:</a:t>
            </a:r>
          </a:p>
          <a:p>
            <a:r>
              <a:rPr lang="en-CA" sz="3600" dirty="0"/>
              <a:t>If the policy is evaluated on the grounds of fairness, and doctors are known to be well-off, then they don’t need to be compensated. Compensate only those that are not well off. </a:t>
            </a:r>
            <a:endParaRPr lang="en-US" sz="3600" dirty="0"/>
          </a:p>
        </p:txBody>
      </p:sp>
      <p:sp>
        <p:nvSpPr>
          <p:cNvPr id="4" name="Rectangle 3">
            <a:extLst>
              <a:ext uri="{FF2B5EF4-FFF2-40B4-BE49-F238E27FC236}">
                <a16:creationId xmlns:a16="http://schemas.microsoft.com/office/drawing/2014/main" id="{1AED5FD7-0B8D-E048-AD99-F647D794B33E}"/>
              </a:ext>
            </a:extLst>
          </p:cNvPr>
          <p:cNvSpPr/>
          <p:nvPr/>
        </p:nvSpPr>
        <p:spPr>
          <a:xfrm>
            <a:off x="838200" y="1452614"/>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39C904-C83A-0A43-8591-A020D59B45B3}"/>
              </a:ext>
            </a:extLst>
          </p:cNvPr>
          <p:cNvPicPr>
            <a:picLocks noChangeAspect="1"/>
          </p:cNvPicPr>
          <p:nvPr/>
        </p:nvPicPr>
        <p:blipFill>
          <a:blip r:embed="rId2"/>
          <a:stretch>
            <a:fillRect/>
          </a:stretch>
        </p:blipFill>
        <p:spPr>
          <a:xfrm rot="1598391">
            <a:off x="10892027" y="3802858"/>
            <a:ext cx="923544" cy="1143000"/>
          </a:xfrm>
          <a:prstGeom prst="rect">
            <a:avLst/>
          </a:prstGeom>
        </p:spPr>
      </p:pic>
    </p:spTree>
    <p:extLst>
      <p:ext uri="{BB962C8B-B14F-4D97-AF65-F5344CB8AC3E}">
        <p14:creationId xmlns:p14="http://schemas.microsoft.com/office/powerpoint/2010/main" val="171523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46DA-A8A9-BB45-89F2-F66E143FF7B8}"/>
              </a:ext>
            </a:extLst>
          </p:cNvPr>
          <p:cNvSpPr>
            <a:spLocks noGrp="1"/>
          </p:cNvSpPr>
          <p:nvPr>
            <p:ph type="title"/>
          </p:nvPr>
        </p:nvSpPr>
        <p:spPr/>
        <p:txBody>
          <a:bodyPr>
            <a:normAutofit/>
          </a:bodyPr>
          <a:lstStyle/>
          <a:p>
            <a:r>
              <a:rPr lang="en-US" b="1" dirty="0">
                <a:solidFill>
                  <a:srgbClr val="0070C0"/>
                </a:solidFill>
              </a:rPr>
              <a:t>Side note: equality vs. equity</a:t>
            </a:r>
          </a:p>
        </p:txBody>
      </p:sp>
      <p:sp>
        <p:nvSpPr>
          <p:cNvPr id="3" name="Content Placeholder 2">
            <a:extLst>
              <a:ext uri="{FF2B5EF4-FFF2-40B4-BE49-F238E27FC236}">
                <a16:creationId xmlns:a16="http://schemas.microsoft.com/office/drawing/2014/main" id="{A04DBB4A-2072-BE43-8CB0-DADA3B45804D}"/>
              </a:ext>
            </a:extLst>
          </p:cNvPr>
          <p:cNvSpPr>
            <a:spLocks noGrp="1"/>
          </p:cNvSpPr>
          <p:nvPr>
            <p:ph idx="1"/>
          </p:nvPr>
        </p:nvSpPr>
        <p:spPr>
          <a:xfrm>
            <a:off x="838200" y="1825625"/>
            <a:ext cx="10515600" cy="3274219"/>
          </a:xfrm>
        </p:spPr>
        <p:txBody>
          <a:bodyPr>
            <a:normAutofit/>
          </a:bodyPr>
          <a:lstStyle/>
          <a:p>
            <a:r>
              <a:rPr lang="en-US" sz="2600" dirty="0"/>
              <a:t>Fairness can be achieved by treating everyone exactly the same – for example, an equal amount of time to finish the test</a:t>
            </a:r>
          </a:p>
          <a:p>
            <a:r>
              <a:rPr lang="en-US" sz="2600" dirty="0"/>
              <a:t>This is equality. Equality fails to take into account that not everyone starts from the same place and people need different supports than others do.</a:t>
            </a:r>
          </a:p>
          <a:p>
            <a:r>
              <a:rPr lang="en-US" sz="2600" dirty="0"/>
              <a:t>Equity, on the other hand, promotes giving everyone equal access to the same opportunity.</a:t>
            </a:r>
          </a:p>
          <a:p>
            <a:endParaRPr lang="en-US" sz="3200" dirty="0"/>
          </a:p>
          <a:p>
            <a:endParaRPr lang="en-US" sz="3200" dirty="0"/>
          </a:p>
          <a:p>
            <a:pPr marL="0" indent="0">
              <a:buNone/>
            </a:pPr>
            <a:endParaRPr lang="en-US" sz="2200" dirty="0"/>
          </a:p>
          <a:p>
            <a:pPr marL="0" indent="0">
              <a:buNone/>
            </a:pPr>
            <a:endParaRPr lang="en-US" sz="22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p:txBody>
      </p:sp>
      <p:sp>
        <p:nvSpPr>
          <p:cNvPr id="4" name="Rectangle 3">
            <a:extLst>
              <a:ext uri="{FF2B5EF4-FFF2-40B4-BE49-F238E27FC236}">
                <a16:creationId xmlns:a16="http://schemas.microsoft.com/office/drawing/2014/main" id="{1AED5FD7-0B8D-E048-AD99-F647D794B33E}"/>
              </a:ext>
            </a:extLst>
          </p:cNvPr>
          <p:cNvSpPr/>
          <p:nvPr/>
        </p:nvSpPr>
        <p:spPr>
          <a:xfrm>
            <a:off x="838200" y="1452614"/>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2C2AF7F6-C3E6-4532-BE77-FC54E9FAB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055" y="4099354"/>
            <a:ext cx="4581379" cy="2290690"/>
          </a:xfrm>
          <a:prstGeom prst="rect">
            <a:avLst/>
          </a:prstGeom>
        </p:spPr>
      </p:pic>
      <p:sp>
        <p:nvSpPr>
          <p:cNvPr id="9" name="TextBox 8">
            <a:extLst>
              <a:ext uri="{FF2B5EF4-FFF2-40B4-BE49-F238E27FC236}">
                <a16:creationId xmlns:a16="http://schemas.microsoft.com/office/drawing/2014/main" id="{5BEB4339-46A1-4CAB-A219-C1441F5D4421}"/>
              </a:ext>
            </a:extLst>
          </p:cNvPr>
          <p:cNvSpPr txBox="1"/>
          <p:nvPr/>
        </p:nvSpPr>
        <p:spPr>
          <a:xfrm>
            <a:off x="893834" y="6011670"/>
            <a:ext cx="5296587" cy="230832"/>
          </a:xfrm>
          <a:prstGeom prst="rect">
            <a:avLst/>
          </a:prstGeom>
          <a:noFill/>
        </p:spPr>
        <p:txBody>
          <a:bodyPr wrap="square" rtlCol="0">
            <a:spAutoFit/>
          </a:bodyPr>
          <a:lstStyle/>
          <a:p>
            <a:r>
              <a:rPr lang="en-US" sz="900" dirty="0"/>
              <a:t>https://mostly.ai/2020/05/06/we-want-fair-ai-algorithms-but-how-to-define-fairness/</a:t>
            </a:r>
          </a:p>
        </p:txBody>
      </p:sp>
    </p:spTree>
    <p:extLst>
      <p:ext uri="{BB962C8B-B14F-4D97-AF65-F5344CB8AC3E}">
        <p14:creationId xmlns:p14="http://schemas.microsoft.com/office/powerpoint/2010/main" val="3756149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Widescreen</PresentationFormat>
  <Paragraphs>212</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Public Policy for Fairness and Efficiency </vt:lpstr>
      <vt:lpstr>Objectives for this session</vt:lpstr>
      <vt:lpstr>Public Policy Goals</vt:lpstr>
      <vt:lpstr>What is efficient? What is fair?</vt:lpstr>
      <vt:lpstr>Side note: What else do we value?</vt:lpstr>
      <vt:lpstr>Taking a closer look at efficiency</vt:lpstr>
      <vt:lpstr>Pareto efficiency</vt:lpstr>
      <vt:lpstr>Taking a closer look at fairness</vt:lpstr>
      <vt:lpstr>Side note: equality vs. equity</vt:lpstr>
      <vt:lpstr>Evaluating an Outcome: Is it Fair?</vt:lpstr>
      <vt:lpstr>Evaluating an Outcome: Is it Fair?</vt:lpstr>
      <vt:lpstr>Evaluating an Outcome: Is it Fair?</vt:lpstr>
      <vt:lpstr>Evaluating an Outcome: Is it Fair?</vt:lpstr>
      <vt:lpstr>Consumer Surplus and Producer Surplus</vt:lpstr>
      <vt:lpstr>Taxi Market: Consumer and Producer Surplus</vt:lpstr>
      <vt:lpstr>Fairness and Efficiency in the Ultimatum Game </vt:lpstr>
      <vt:lpstr>Reflecting on the Ultimatum Game</vt:lpstr>
      <vt:lpstr>The Ultimatum Game and efficiency considerations</vt:lpstr>
      <vt:lpstr>Implementing Public Policies</vt:lpstr>
      <vt:lpstr>Implementing Public Policies</vt:lpstr>
      <vt:lpstr>Unintended consequence of a redistributive tax</vt:lpstr>
      <vt:lpstr>Why Firms Hire Tax Lawyers?</vt:lpstr>
      <vt:lpstr>Why Firms Hire Tax Lawyers?</vt:lpstr>
      <vt:lpstr>Why Firms Hire Tax Lawyers?</vt:lpstr>
      <vt:lpstr>Real-World Policy Design Problem</vt:lpstr>
      <vt:lpstr>Will the Policy Work?</vt:lpstr>
      <vt:lpstr>Policy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for Fairness and Efficiency </dc:title>
  <dc:creator>Yev Khovrenkov</dc:creator>
  <cp:lastModifiedBy>Iryna Khovrenkov</cp:lastModifiedBy>
  <cp:revision>1</cp:revision>
  <dcterms:created xsi:type="dcterms:W3CDTF">2020-11-23T17:25:20Z</dcterms:created>
  <dcterms:modified xsi:type="dcterms:W3CDTF">2021-05-07T15:31:33Z</dcterms:modified>
</cp:coreProperties>
</file>