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handoutMasterIdLst>
    <p:handoutMasterId r:id="rId33"/>
  </p:handoutMasterIdLst>
  <p:sldIdLst>
    <p:sldId id="289" r:id="rId2"/>
    <p:sldId id="404" r:id="rId3"/>
    <p:sldId id="406" r:id="rId4"/>
    <p:sldId id="405" r:id="rId5"/>
    <p:sldId id="361" r:id="rId6"/>
    <p:sldId id="402" r:id="rId7"/>
    <p:sldId id="403" r:id="rId8"/>
    <p:sldId id="410" r:id="rId9"/>
    <p:sldId id="353" r:id="rId10"/>
    <p:sldId id="407" r:id="rId11"/>
    <p:sldId id="293" r:id="rId12"/>
    <p:sldId id="294" r:id="rId13"/>
    <p:sldId id="287" r:id="rId14"/>
    <p:sldId id="295" r:id="rId15"/>
    <p:sldId id="296" r:id="rId16"/>
    <p:sldId id="301" r:id="rId17"/>
    <p:sldId id="288" r:id="rId18"/>
    <p:sldId id="291" r:id="rId19"/>
    <p:sldId id="308" r:id="rId20"/>
    <p:sldId id="414" r:id="rId21"/>
    <p:sldId id="299" r:id="rId22"/>
    <p:sldId id="290" r:id="rId23"/>
    <p:sldId id="305" r:id="rId24"/>
    <p:sldId id="306" r:id="rId25"/>
    <p:sldId id="408" r:id="rId26"/>
    <p:sldId id="412" r:id="rId27"/>
    <p:sldId id="411" r:id="rId28"/>
    <p:sldId id="347" r:id="rId29"/>
    <p:sldId id="364" r:id="rId30"/>
    <p:sldId id="413"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647" autoAdjust="0"/>
  </p:normalViewPr>
  <p:slideViewPr>
    <p:cSldViewPr>
      <p:cViewPr varScale="1">
        <p:scale>
          <a:sx n="71" d="100"/>
          <a:sy n="71" d="100"/>
        </p:scale>
        <p:origin x="139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neider, Bettina" userId="073f4afc-4722-459b-b7e7-62eb59b78dfa" providerId="ADAL" clId="{9D76CA7E-AAD7-4C1E-B040-6E29F3A3B06A}"/>
    <pc:docChg chg="undo custSel addSld delSld modSld sldOrd">
      <pc:chgData name="Schneider, Bettina" userId="073f4afc-4722-459b-b7e7-62eb59b78dfa" providerId="ADAL" clId="{9D76CA7E-AAD7-4C1E-B040-6E29F3A3B06A}" dt="2024-11-12T20:05:05.421" v="393" actId="207"/>
      <pc:docMkLst>
        <pc:docMk/>
      </pc:docMkLst>
      <pc:sldChg chg="add del">
        <pc:chgData name="Schneider, Bettina" userId="073f4afc-4722-459b-b7e7-62eb59b78dfa" providerId="ADAL" clId="{9D76CA7E-AAD7-4C1E-B040-6E29F3A3B06A}" dt="2024-11-11T22:39:15.527" v="84" actId="47"/>
        <pc:sldMkLst>
          <pc:docMk/>
          <pc:sldMk cId="1458550239" sldId="285"/>
        </pc:sldMkLst>
      </pc:sldChg>
      <pc:sldChg chg="modSp add mod">
        <pc:chgData name="Schneider, Bettina" userId="073f4afc-4722-459b-b7e7-62eb59b78dfa" providerId="ADAL" clId="{9D76CA7E-AAD7-4C1E-B040-6E29F3A3B06A}" dt="2024-11-12T19:55:20.620" v="382" actId="2711"/>
        <pc:sldMkLst>
          <pc:docMk/>
          <pc:sldMk cId="0" sldId="287"/>
        </pc:sldMkLst>
        <pc:spChg chg="mod">
          <ac:chgData name="Schneider, Bettina" userId="073f4afc-4722-459b-b7e7-62eb59b78dfa" providerId="ADAL" clId="{9D76CA7E-AAD7-4C1E-B040-6E29F3A3B06A}" dt="2024-11-12T19:55:20.620" v="382" actId="2711"/>
          <ac:spMkLst>
            <pc:docMk/>
            <pc:sldMk cId="0" sldId="287"/>
            <ac:spMk id="8194" creationId="{E584AD2F-4565-4C86-BBA0-B1B5BF720CF7}"/>
          </ac:spMkLst>
        </pc:spChg>
        <pc:spChg chg="mod">
          <ac:chgData name="Schneider, Bettina" userId="073f4afc-4722-459b-b7e7-62eb59b78dfa" providerId="ADAL" clId="{9D76CA7E-AAD7-4C1E-B040-6E29F3A3B06A}" dt="2024-11-12T19:55:15.216" v="381" actId="2711"/>
          <ac:spMkLst>
            <pc:docMk/>
            <pc:sldMk cId="0" sldId="287"/>
            <ac:spMk id="15363" creationId="{53B8D036-D743-4A2B-A024-FD240396E6C9}"/>
          </ac:spMkLst>
        </pc:spChg>
      </pc:sldChg>
      <pc:sldChg chg="modSp add mod">
        <pc:chgData name="Schneider, Bettina" userId="073f4afc-4722-459b-b7e7-62eb59b78dfa" providerId="ADAL" clId="{9D76CA7E-AAD7-4C1E-B040-6E29F3A3B06A}" dt="2024-11-12T19:48:57.237" v="341" actId="2711"/>
        <pc:sldMkLst>
          <pc:docMk/>
          <pc:sldMk cId="0" sldId="288"/>
        </pc:sldMkLst>
        <pc:spChg chg="mod">
          <ac:chgData name="Schneider, Bettina" userId="073f4afc-4722-459b-b7e7-62eb59b78dfa" providerId="ADAL" clId="{9D76CA7E-AAD7-4C1E-B040-6E29F3A3B06A}" dt="2024-11-12T19:48:51.936" v="340" actId="2711"/>
          <ac:spMkLst>
            <pc:docMk/>
            <pc:sldMk cId="0" sldId="288"/>
            <ac:spMk id="19458" creationId="{EF7C4F0F-B497-4B80-B083-1B2322F3E834}"/>
          </ac:spMkLst>
        </pc:spChg>
        <pc:spChg chg="mod">
          <ac:chgData name="Schneider, Bettina" userId="073f4afc-4722-459b-b7e7-62eb59b78dfa" providerId="ADAL" clId="{9D76CA7E-AAD7-4C1E-B040-6E29F3A3B06A}" dt="2024-11-12T19:48:57.237" v="341" actId="2711"/>
          <ac:spMkLst>
            <pc:docMk/>
            <pc:sldMk cId="0" sldId="288"/>
            <ac:spMk id="19459" creationId="{87BAAB09-BEDE-4721-B5CF-C4031BD4BB66}"/>
          </ac:spMkLst>
        </pc:spChg>
      </pc:sldChg>
      <pc:sldChg chg="modSp mod">
        <pc:chgData name="Schneider, Bettina" userId="073f4afc-4722-459b-b7e7-62eb59b78dfa" providerId="ADAL" clId="{9D76CA7E-AAD7-4C1E-B040-6E29F3A3B06A}" dt="2024-11-12T19:19:38.486" v="128" actId="20577"/>
        <pc:sldMkLst>
          <pc:docMk/>
          <pc:sldMk cId="0" sldId="289"/>
        </pc:sldMkLst>
        <pc:spChg chg="mod">
          <ac:chgData name="Schneider, Bettina" userId="073f4afc-4722-459b-b7e7-62eb59b78dfa" providerId="ADAL" clId="{9D76CA7E-AAD7-4C1E-B040-6E29F3A3B06A}" dt="2024-11-12T19:19:38.486" v="128" actId="20577"/>
          <ac:spMkLst>
            <pc:docMk/>
            <pc:sldMk cId="0" sldId="289"/>
            <ac:spMk id="2" creationId="{00000000-0000-0000-0000-000000000000}"/>
          </ac:spMkLst>
        </pc:spChg>
        <pc:spChg chg="mod">
          <ac:chgData name="Schneider, Bettina" userId="073f4afc-4722-459b-b7e7-62eb59b78dfa" providerId="ADAL" clId="{9D76CA7E-AAD7-4C1E-B040-6E29F3A3B06A}" dt="2024-11-11T22:29:22.147" v="32" actId="20577"/>
          <ac:spMkLst>
            <pc:docMk/>
            <pc:sldMk cId="0" sldId="289"/>
            <ac:spMk id="4" creationId="{510BFDCF-DFB2-4E00-A055-A08903EC212A}"/>
          </ac:spMkLst>
        </pc:spChg>
      </pc:sldChg>
      <pc:sldChg chg="modSp mod">
        <pc:chgData name="Schneider, Bettina" userId="073f4afc-4722-459b-b7e7-62eb59b78dfa" providerId="ADAL" clId="{9D76CA7E-AAD7-4C1E-B040-6E29F3A3B06A}" dt="2024-11-12T19:50:49.625" v="343" actId="2711"/>
        <pc:sldMkLst>
          <pc:docMk/>
          <pc:sldMk cId="0" sldId="291"/>
        </pc:sldMkLst>
        <pc:spChg chg="mod">
          <ac:chgData name="Schneider, Bettina" userId="073f4afc-4722-459b-b7e7-62eb59b78dfa" providerId="ADAL" clId="{9D76CA7E-AAD7-4C1E-B040-6E29F3A3B06A}" dt="2024-11-12T19:50:44.659" v="342" actId="2711"/>
          <ac:spMkLst>
            <pc:docMk/>
            <pc:sldMk cId="0" sldId="291"/>
            <ac:spMk id="21506" creationId="{E7DA08A3-04A4-4CB2-91EE-4411FC13B65F}"/>
          </ac:spMkLst>
        </pc:spChg>
        <pc:spChg chg="mod">
          <ac:chgData name="Schneider, Bettina" userId="073f4afc-4722-459b-b7e7-62eb59b78dfa" providerId="ADAL" clId="{9D76CA7E-AAD7-4C1E-B040-6E29F3A3B06A}" dt="2024-11-12T19:50:49.625" v="343" actId="2711"/>
          <ac:spMkLst>
            <pc:docMk/>
            <pc:sldMk cId="0" sldId="291"/>
            <ac:spMk id="21507" creationId="{3CB62876-D716-40C3-BABF-C45A371C267D}"/>
          </ac:spMkLst>
        </pc:spChg>
      </pc:sldChg>
      <pc:sldChg chg="modSp add mod">
        <pc:chgData name="Schneider, Bettina" userId="073f4afc-4722-459b-b7e7-62eb59b78dfa" providerId="ADAL" clId="{9D76CA7E-AAD7-4C1E-B040-6E29F3A3B06A}" dt="2024-11-12T19:30:08.577" v="169" actId="14100"/>
        <pc:sldMkLst>
          <pc:docMk/>
          <pc:sldMk cId="0" sldId="293"/>
        </pc:sldMkLst>
        <pc:spChg chg="mod">
          <ac:chgData name="Schneider, Bettina" userId="073f4afc-4722-459b-b7e7-62eb59b78dfa" providerId="ADAL" clId="{9D76CA7E-AAD7-4C1E-B040-6E29F3A3B06A}" dt="2024-11-12T19:26:36.333" v="164" actId="2711"/>
          <ac:spMkLst>
            <pc:docMk/>
            <pc:sldMk cId="0" sldId="293"/>
            <ac:spMk id="13314" creationId="{F7AF2C8D-6584-4D73-95AD-29A372BE3CC9}"/>
          </ac:spMkLst>
        </pc:spChg>
        <pc:spChg chg="mod">
          <ac:chgData name="Schneider, Bettina" userId="073f4afc-4722-459b-b7e7-62eb59b78dfa" providerId="ADAL" clId="{9D76CA7E-AAD7-4C1E-B040-6E29F3A3B06A}" dt="2024-11-12T19:30:08.577" v="169" actId="14100"/>
          <ac:spMkLst>
            <pc:docMk/>
            <pc:sldMk cId="0" sldId="293"/>
            <ac:spMk id="13315" creationId="{5C026650-6B13-42D8-8028-A7F6DDFB2307}"/>
          </ac:spMkLst>
        </pc:spChg>
      </pc:sldChg>
      <pc:sldChg chg="modSp add mod">
        <pc:chgData name="Schneider, Bettina" userId="073f4afc-4722-459b-b7e7-62eb59b78dfa" providerId="ADAL" clId="{9D76CA7E-AAD7-4C1E-B040-6E29F3A3B06A}" dt="2024-11-12T19:33:58.999" v="229" actId="255"/>
        <pc:sldMkLst>
          <pc:docMk/>
          <pc:sldMk cId="0" sldId="294"/>
        </pc:sldMkLst>
        <pc:spChg chg="mod">
          <ac:chgData name="Schneider, Bettina" userId="073f4afc-4722-459b-b7e7-62eb59b78dfa" providerId="ADAL" clId="{9D76CA7E-AAD7-4C1E-B040-6E29F3A3B06A}" dt="2024-11-12T19:33:58.999" v="229" actId="255"/>
          <ac:spMkLst>
            <pc:docMk/>
            <pc:sldMk cId="0" sldId="294"/>
            <ac:spMk id="2" creationId="{084AA993-3B4A-4379-8507-1E26A59DB62F}"/>
          </ac:spMkLst>
        </pc:spChg>
        <pc:spChg chg="mod">
          <ac:chgData name="Schneider, Bettina" userId="073f4afc-4722-459b-b7e7-62eb59b78dfa" providerId="ADAL" clId="{9D76CA7E-AAD7-4C1E-B040-6E29F3A3B06A}" dt="2024-11-12T19:31:00.432" v="172" actId="2711"/>
          <ac:spMkLst>
            <pc:docMk/>
            <pc:sldMk cId="0" sldId="294"/>
            <ac:spMk id="14338" creationId="{E9330D99-C5A0-4C33-924F-896DD1A151DB}"/>
          </ac:spMkLst>
        </pc:spChg>
      </pc:sldChg>
      <pc:sldChg chg="modSp add mod">
        <pc:chgData name="Schneider, Bettina" userId="073f4afc-4722-459b-b7e7-62eb59b78dfa" providerId="ADAL" clId="{9D76CA7E-AAD7-4C1E-B040-6E29F3A3B06A}" dt="2024-11-12T19:36:24.049" v="250" actId="2711"/>
        <pc:sldMkLst>
          <pc:docMk/>
          <pc:sldMk cId="0" sldId="295"/>
        </pc:sldMkLst>
        <pc:spChg chg="mod">
          <ac:chgData name="Schneider, Bettina" userId="073f4afc-4722-459b-b7e7-62eb59b78dfa" providerId="ADAL" clId="{9D76CA7E-AAD7-4C1E-B040-6E29F3A3B06A}" dt="2024-11-12T19:34:48.644" v="242" actId="14100"/>
          <ac:spMkLst>
            <pc:docMk/>
            <pc:sldMk cId="0" sldId="295"/>
            <ac:spMk id="16386" creationId="{E87EEBDF-75D5-4140-9767-316A427879C1}"/>
          </ac:spMkLst>
        </pc:spChg>
        <pc:spChg chg="mod">
          <ac:chgData name="Schneider, Bettina" userId="073f4afc-4722-459b-b7e7-62eb59b78dfa" providerId="ADAL" clId="{9D76CA7E-AAD7-4C1E-B040-6E29F3A3B06A}" dt="2024-11-12T19:36:24.049" v="250" actId="2711"/>
          <ac:spMkLst>
            <pc:docMk/>
            <pc:sldMk cId="0" sldId="295"/>
            <ac:spMk id="16387" creationId="{955DE79D-8454-4F49-93B6-71170215E898}"/>
          </ac:spMkLst>
        </pc:spChg>
      </pc:sldChg>
      <pc:sldChg chg="modSp add mod">
        <pc:chgData name="Schneider, Bettina" userId="073f4afc-4722-459b-b7e7-62eb59b78dfa" providerId="ADAL" clId="{9D76CA7E-AAD7-4C1E-B040-6E29F3A3B06A}" dt="2024-11-12T19:36:11.149" v="249" actId="2711"/>
        <pc:sldMkLst>
          <pc:docMk/>
          <pc:sldMk cId="0" sldId="296"/>
        </pc:sldMkLst>
        <pc:spChg chg="mod">
          <ac:chgData name="Schneider, Bettina" userId="073f4afc-4722-459b-b7e7-62eb59b78dfa" providerId="ADAL" clId="{9D76CA7E-AAD7-4C1E-B040-6E29F3A3B06A}" dt="2024-11-12T19:36:04.375" v="248" actId="20577"/>
          <ac:spMkLst>
            <pc:docMk/>
            <pc:sldMk cId="0" sldId="296"/>
            <ac:spMk id="17410" creationId="{74DD5053-EDEB-48BE-A8A3-840BA4C11EA5}"/>
          </ac:spMkLst>
        </pc:spChg>
        <pc:spChg chg="mod">
          <ac:chgData name="Schneider, Bettina" userId="073f4afc-4722-459b-b7e7-62eb59b78dfa" providerId="ADAL" clId="{9D76CA7E-AAD7-4C1E-B040-6E29F3A3B06A}" dt="2024-11-12T19:36:11.149" v="249" actId="2711"/>
          <ac:spMkLst>
            <pc:docMk/>
            <pc:sldMk cId="0" sldId="296"/>
            <ac:spMk id="17411" creationId="{6D42491A-2B5C-412D-B217-7A0BDED63669}"/>
          </ac:spMkLst>
        </pc:spChg>
      </pc:sldChg>
      <pc:sldChg chg="add">
        <pc:chgData name="Schneider, Bettina" userId="073f4afc-4722-459b-b7e7-62eb59b78dfa" providerId="ADAL" clId="{9D76CA7E-AAD7-4C1E-B040-6E29F3A3B06A}" dt="2024-11-12T19:53:03.864" v="376"/>
        <pc:sldMkLst>
          <pc:docMk/>
          <pc:sldMk cId="0" sldId="299"/>
        </pc:sldMkLst>
      </pc:sldChg>
      <pc:sldChg chg="modSp add mod">
        <pc:chgData name="Schneider, Bettina" userId="073f4afc-4722-459b-b7e7-62eb59b78dfa" providerId="ADAL" clId="{9D76CA7E-AAD7-4C1E-B040-6E29F3A3B06A}" dt="2024-11-12T20:04:23.854" v="389" actId="313"/>
        <pc:sldMkLst>
          <pc:docMk/>
          <pc:sldMk cId="0" sldId="301"/>
        </pc:sldMkLst>
        <pc:spChg chg="mod">
          <ac:chgData name="Schneider, Bettina" userId="073f4afc-4722-459b-b7e7-62eb59b78dfa" providerId="ADAL" clId="{9D76CA7E-AAD7-4C1E-B040-6E29F3A3B06A}" dt="2024-11-12T19:37:57.681" v="274" actId="1076"/>
          <ac:spMkLst>
            <pc:docMk/>
            <pc:sldMk cId="0" sldId="301"/>
            <ac:spMk id="18434" creationId="{201C3561-1954-40B6-89AA-EF9378BE836F}"/>
          </ac:spMkLst>
        </pc:spChg>
        <pc:spChg chg="mod">
          <ac:chgData name="Schneider, Bettina" userId="073f4afc-4722-459b-b7e7-62eb59b78dfa" providerId="ADAL" clId="{9D76CA7E-AAD7-4C1E-B040-6E29F3A3B06A}" dt="2024-11-12T20:04:23.854" v="389" actId="313"/>
          <ac:spMkLst>
            <pc:docMk/>
            <pc:sldMk cId="0" sldId="301"/>
            <ac:spMk id="18435" creationId="{3ECA18D3-CDDE-49BC-BACC-1A10D14A4567}"/>
          </ac:spMkLst>
        </pc:spChg>
      </pc:sldChg>
      <pc:sldChg chg="modSp mod">
        <pc:chgData name="Schneider, Bettina" userId="073f4afc-4722-459b-b7e7-62eb59b78dfa" providerId="ADAL" clId="{9D76CA7E-AAD7-4C1E-B040-6E29F3A3B06A}" dt="2024-11-12T19:54:03.870" v="378" actId="20577"/>
        <pc:sldMkLst>
          <pc:docMk/>
          <pc:sldMk cId="0" sldId="305"/>
        </pc:sldMkLst>
        <pc:spChg chg="mod">
          <ac:chgData name="Schneider, Bettina" userId="073f4afc-4722-459b-b7e7-62eb59b78dfa" providerId="ADAL" clId="{9D76CA7E-AAD7-4C1E-B040-6E29F3A3B06A}" dt="2024-11-12T19:53:47.318" v="377" actId="27636"/>
          <ac:spMkLst>
            <pc:docMk/>
            <pc:sldMk cId="0" sldId="305"/>
            <ac:spMk id="27650" creationId="{D0E99BC8-65A5-4B92-8ADD-4F39EB203964}"/>
          </ac:spMkLst>
        </pc:spChg>
        <pc:spChg chg="mod">
          <ac:chgData name="Schneider, Bettina" userId="073f4afc-4722-459b-b7e7-62eb59b78dfa" providerId="ADAL" clId="{9D76CA7E-AAD7-4C1E-B040-6E29F3A3B06A}" dt="2024-11-12T19:54:03.870" v="378" actId="20577"/>
          <ac:spMkLst>
            <pc:docMk/>
            <pc:sldMk cId="0" sldId="305"/>
            <ac:spMk id="27651" creationId="{506A29D9-71DD-4002-BF3A-507FB8BC031B}"/>
          </ac:spMkLst>
        </pc:spChg>
      </pc:sldChg>
      <pc:sldChg chg="modSp mod">
        <pc:chgData name="Schneider, Bettina" userId="073f4afc-4722-459b-b7e7-62eb59b78dfa" providerId="ADAL" clId="{9D76CA7E-AAD7-4C1E-B040-6E29F3A3B06A}" dt="2024-11-12T19:54:26.587" v="379" actId="27636"/>
        <pc:sldMkLst>
          <pc:docMk/>
          <pc:sldMk cId="0" sldId="306"/>
        </pc:sldMkLst>
        <pc:spChg chg="mod">
          <ac:chgData name="Schneider, Bettina" userId="073f4afc-4722-459b-b7e7-62eb59b78dfa" providerId="ADAL" clId="{9D76CA7E-AAD7-4C1E-B040-6E29F3A3B06A}" dt="2024-11-12T19:54:26.587" v="379" actId="27636"/>
          <ac:spMkLst>
            <pc:docMk/>
            <pc:sldMk cId="0" sldId="306"/>
            <ac:spMk id="28675" creationId="{59C627DE-BA59-4580-AB37-1FC95487E4E1}"/>
          </ac:spMkLst>
        </pc:spChg>
      </pc:sldChg>
      <pc:sldChg chg="modSp mod">
        <pc:chgData name="Schneider, Bettina" userId="073f4afc-4722-459b-b7e7-62eb59b78dfa" providerId="ADAL" clId="{9D76CA7E-AAD7-4C1E-B040-6E29F3A3B06A}" dt="2024-11-12T19:52:14.106" v="375" actId="2711"/>
        <pc:sldMkLst>
          <pc:docMk/>
          <pc:sldMk cId="0" sldId="308"/>
        </pc:sldMkLst>
        <pc:spChg chg="mod">
          <ac:chgData name="Schneider, Bettina" userId="073f4afc-4722-459b-b7e7-62eb59b78dfa" providerId="ADAL" clId="{9D76CA7E-AAD7-4C1E-B040-6E29F3A3B06A}" dt="2024-11-12T19:52:14.106" v="375" actId="2711"/>
          <ac:spMkLst>
            <pc:docMk/>
            <pc:sldMk cId="0" sldId="308"/>
            <ac:spMk id="22530" creationId="{33E8C683-80EB-4375-BB67-BA5B9F384CF1}"/>
          </ac:spMkLst>
        </pc:spChg>
        <pc:spChg chg="mod">
          <ac:chgData name="Schneider, Bettina" userId="073f4afc-4722-459b-b7e7-62eb59b78dfa" providerId="ADAL" clId="{9D76CA7E-AAD7-4C1E-B040-6E29F3A3B06A}" dt="2024-11-12T19:52:00.711" v="373" actId="5793"/>
          <ac:spMkLst>
            <pc:docMk/>
            <pc:sldMk cId="0" sldId="308"/>
            <ac:spMk id="22531" creationId="{1125C790-E818-41BE-B568-E91B1868D764}"/>
          </ac:spMkLst>
        </pc:spChg>
      </pc:sldChg>
      <pc:sldChg chg="add del">
        <pc:chgData name="Schneider, Bettina" userId="073f4afc-4722-459b-b7e7-62eb59b78dfa" providerId="ADAL" clId="{9D76CA7E-AAD7-4C1E-B040-6E29F3A3B06A}" dt="2024-11-12T19:30:38.946" v="170" actId="2696"/>
        <pc:sldMkLst>
          <pc:docMk/>
          <pc:sldMk cId="792541929" sldId="309"/>
        </pc:sldMkLst>
      </pc:sldChg>
      <pc:sldChg chg="modSp mod">
        <pc:chgData name="Schneider, Bettina" userId="073f4afc-4722-459b-b7e7-62eb59b78dfa" providerId="ADAL" clId="{9D76CA7E-AAD7-4C1E-B040-6E29F3A3B06A}" dt="2024-11-12T20:04:41.307" v="390" actId="113"/>
        <pc:sldMkLst>
          <pc:docMk/>
          <pc:sldMk cId="312003631" sldId="347"/>
        </pc:sldMkLst>
        <pc:spChg chg="mod">
          <ac:chgData name="Schneider, Bettina" userId="073f4afc-4722-459b-b7e7-62eb59b78dfa" providerId="ADAL" clId="{9D76CA7E-AAD7-4C1E-B040-6E29F3A3B06A}" dt="2024-11-12T20:04:41.307" v="390" actId="113"/>
          <ac:spMkLst>
            <pc:docMk/>
            <pc:sldMk cId="312003631" sldId="347"/>
            <ac:spMk id="2" creationId="{585FD237-3AFC-4419-B132-04B1A6A5DD69}"/>
          </ac:spMkLst>
        </pc:spChg>
      </pc:sldChg>
      <pc:sldChg chg="modSp mod ord">
        <pc:chgData name="Schneider, Bettina" userId="073f4afc-4722-459b-b7e7-62eb59b78dfa" providerId="ADAL" clId="{9D76CA7E-AAD7-4C1E-B040-6E29F3A3B06A}" dt="2024-11-12T19:28:55.138" v="166"/>
        <pc:sldMkLst>
          <pc:docMk/>
          <pc:sldMk cId="3674128320" sldId="353"/>
        </pc:sldMkLst>
        <pc:spChg chg="mod">
          <ac:chgData name="Schneider, Bettina" userId="073f4afc-4722-459b-b7e7-62eb59b78dfa" providerId="ADAL" clId="{9D76CA7E-AAD7-4C1E-B040-6E29F3A3B06A}" dt="2024-11-11T22:45:33.535" v="122" actId="20577"/>
          <ac:spMkLst>
            <pc:docMk/>
            <pc:sldMk cId="3674128320" sldId="353"/>
            <ac:spMk id="2" creationId="{00000000-0000-0000-0000-000000000000}"/>
          </ac:spMkLst>
        </pc:spChg>
      </pc:sldChg>
      <pc:sldChg chg="add del">
        <pc:chgData name="Schneider, Bettina" userId="073f4afc-4722-459b-b7e7-62eb59b78dfa" providerId="ADAL" clId="{9D76CA7E-AAD7-4C1E-B040-6E29F3A3B06A}" dt="2024-11-11T22:39:15.527" v="84" actId="47"/>
        <pc:sldMkLst>
          <pc:docMk/>
          <pc:sldMk cId="3630079048" sldId="357"/>
        </pc:sldMkLst>
      </pc:sldChg>
      <pc:sldChg chg="modSp add del mod">
        <pc:chgData name="Schneider, Bettina" userId="073f4afc-4722-459b-b7e7-62eb59b78dfa" providerId="ADAL" clId="{9D76CA7E-AAD7-4C1E-B040-6E29F3A3B06A}" dt="2024-11-11T22:39:15.527" v="84" actId="47"/>
        <pc:sldMkLst>
          <pc:docMk/>
          <pc:sldMk cId="1975370493" sldId="358"/>
        </pc:sldMkLst>
        <pc:spChg chg="mod">
          <ac:chgData name="Schneider, Bettina" userId="073f4afc-4722-459b-b7e7-62eb59b78dfa" providerId="ADAL" clId="{9D76CA7E-AAD7-4C1E-B040-6E29F3A3B06A}" dt="2024-11-11T22:31:05.260" v="42" actId="20577"/>
          <ac:spMkLst>
            <pc:docMk/>
            <pc:sldMk cId="1975370493" sldId="358"/>
            <ac:spMk id="3" creationId="{00000000-0000-0000-0000-000000000000}"/>
          </ac:spMkLst>
        </pc:spChg>
      </pc:sldChg>
      <pc:sldChg chg="modSp del mod">
        <pc:chgData name="Schneider, Bettina" userId="073f4afc-4722-459b-b7e7-62eb59b78dfa" providerId="ADAL" clId="{9D76CA7E-AAD7-4C1E-B040-6E29F3A3B06A}" dt="2024-11-12T19:54:55.133" v="380" actId="2696"/>
        <pc:sldMkLst>
          <pc:docMk/>
          <pc:sldMk cId="1370440878" sldId="361"/>
        </pc:sldMkLst>
        <pc:spChg chg="mod">
          <ac:chgData name="Schneider, Bettina" userId="073f4afc-4722-459b-b7e7-62eb59b78dfa" providerId="ADAL" clId="{9D76CA7E-AAD7-4C1E-B040-6E29F3A3B06A}" dt="2024-11-11T22:31:57.617" v="71" actId="20577"/>
          <ac:spMkLst>
            <pc:docMk/>
            <pc:sldMk cId="1370440878" sldId="361"/>
            <ac:spMk id="8" creationId="{00000000-0000-0000-0000-000000000000}"/>
          </ac:spMkLst>
        </pc:spChg>
      </pc:sldChg>
      <pc:sldChg chg="del">
        <pc:chgData name="Schneider, Bettina" userId="073f4afc-4722-459b-b7e7-62eb59b78dfa" providerId="ADAL" clId="{9D76CA7E-AAD7-4C1E-B040-6E29F3A3B06A}" dt="2024-11-11T22:40:00.768" v="87" actId="47"/>
        <pc:sldMkLst>
          <pc:docMk/>
          <pc:sldMk cId="2511420444" sldId="362"/>
        </pc:sldMkLst>
      </pc:sldChg>
      <pc:sldChg chg="modSp mod">
        <pc:chgData name="Schneider, Bettina" userId="073f4afc-4722-459b-b7e7-62eb59b78dfa" providerId="ADAL" clId="{9D76CA7E-AAD7-4C1E-B040-6E29F3A3B06A}" dt="2024-11-12T20:04:19.206" v="388" actId="2"/>
        <pc:sldMkLst>
          <pc:docMk/>
          <pc:sldMk cId="4284765058" sldId="364"/>
        </pc:sldMkLst>
        <pc:spChg chg="mod">
          <ac:chgData name="Schneider, Bettina" userId="073f4afc-4722-459b-b7e7-62eb59b78dfa" providerId="ADAL" clId="{9D76CA7E-AAD7-4C1E-B040-6E29F3A3B06A}" dt="2024-11-12T20:04:19.206" v="388" actId="2"/>
          <ac:spMkLst>
            <pc:docMk/>
            <pc:sldMk cId="4284765058" sldId="364"/>
            <ac:spMk id="3" creationId="{AB5EF167-C2D1-48FA-9AA6-B361D90FE45C}"/>
          </ac:spMkLst>
        </pc:spChg>
      </pc:sldChg>
      <pc:sldChg chg="del">
        <pc:chgData name="Schneider, Bettina" userId="073f4afc-4722-459b-b7e7-62eb59b78dfa" providerId="ADAL" clId="{9D76CA7E-AAD7-4C1E-B040-6E29F3A3B06A}" dt="2024-11-12T19:54:55.133" v="380" actId="2696"/>
        <pc:sldMkLst>
          <pc:docMk/>
          <pc:sldMk cId="312748621" sldId="402"/>
        </pc:sldMkLst>
      </pc:sldChg>
      <pc:sldChg chg="modSp del mod">
        <pc:chgData name="Schneider, Bettina" userId="073f4afc-4722-459b-b7e7-62eb59b78dfa" providerId="ADAL" clId="{9D76CA7E-AAD7-4C1E-B040-6E29F3A3B06A}" dt="2024-11-12T19:54:55.133" v="380" actId="2696"/>
        <pc:sldMkLst>
          <pc:docMk/>
          <pc:sldMk cId="3905897087" sldId="403"/>
        </pc:sldMkLst>
        <pc:spChg chg="mod">
          <ac:chgData name="Schneider, Bettina" userId="073f4afc-4722-459b-b7e7-62eb59b78dfa" providerId="ADAL" clId="{9D76CA7E-AAD7-4C1E-B040-6E29F3A3B06A}" dt="2024-11-11T22:48:29.741" v="123" actId="207"/>
          <ac:spMkLst>
            <pc:docMk/>
            <pc:sldMk cId="3905897087" sldId="403"/>
            <ac:spMk id="3" creationId="{DE293928-5E41-3F2B-EACC-B6266EBDF890}"/>
          </ac:spMkLst>
        </pc:spChg>
      </pc:sldChg>
      <pc:sldChg chg="modSp mod">
        <pc:chgData name="Schneider, Bettina" userId="073f4afc-4722-459b-b7e7-62eb59b78dfa" providerId="ADAL" clId="{9D76CA7E-AAD7-4C1E-B040-6E29F3A3B06A}" dt="2024-11-12T19:24:27.705" v="163" actId="14100"/>
        <pc:sldMkLst>
          <pc:docMk/>
          <pc:sldMk cId="1879443848" sldId="404"/>
        </pc:sldMkLst>
        <pc:spChg chg="mod">
          <ac:chgData name="Schneider, Bettina" userId="073f4afc-4722-459b-b7e7-62eb59b78dfa" providerId="ADAL" clId="{9D76CA7E-AAD7-4C1E-B040-6E29F3A3B06A}" dt="2024-11-12T19:24:27.705" v="163" actId="14100"/>
          <ac:spMkLst>
            <pc:docMk/>
            <pc:sldMk cId="1879443848" sldId="404"/>
            <ac:spMk id="5" creationId="{69F571C6-0DFB-49F4-AEE5-769C2FF2C1CD}"/>
          </ac:spMkLst>
        </pc:spChg>
      </pc:sldChg>
      <pc:sldChg chg="modSp add del mod ord">
        <pc:chgData name="Schneider, Bettina" userId="073f4afc-4722-459b-b7e7-62eb59b78dfa" providerId="ADAL" clId="{9D76CA7E-AAD7-4C1E-B040-6E29F3A3B06A}" dt="2024-11-12T19:23:15.367" v="157" actId="14100"/>
        <pc:sldMkLst>
          <pc:docMk/>
          <pc:sldMk cId="2381821091" sldId="405"/>
        </pc:sldMkLst>
        <pc:spChg chg="mod">
          <ac:chgData name="Schneider, Bettina" userId="073f4afc-4722-459b-b7e7-62eb59b78dfa" providerId="ADAL" clId="{9D76CA7E-AAD7-4C1E-B040-6E29F3A3B06A}" dt="2024-11-12T19:23:15.367" v="157" actId="14100"/>
          <ac:spMkLst>
            <pc:docMk/>
            <pc:sldMk cId="2381821091" sldId="405"/>
            <ac:spMk id="5" creationId="{69F571C6-0DFB-49F4-AEE5-769C2FF2C1CD}"/>
          </ac:spMkLst>
        </pc:spChg>
      </pc:sldChg>
      <pc:sldChg chg="modSp mod">
        <pc:chgData name="Schneider, Bettina" userId="073f4afc-4722-459b-b7e7-62eb59b78dfa" providerId="ADAL" clId="{9D76CA7E-AAD7-4C1E-B040-6E29F3A3B06A}" dt="2024-11-12T19:24:06.351" v="160" actId="255"/>
        <pc:sldMkLst>
          <pc:docMk/>
          <pc:sldMk cId="3261832140" sldId="406"/>
        </pc:sldMkLst>
        <pc:spChg chg="mod">
          <ac:chgData name="Schneider, Bettina" userId="073f4afc-4722-459b-b7e7-62eb59b78dfa" providerId="ADAL" clId="{9D76CA7E-AAD7-4C1E-B040-6E29F3A3B06A}" dt="2024-11-12T19:24:06.351" v="160" actId="255"/>
          <ac:spMkLst>
            <pc:docMk/>
            <pc:sldMk cId="3261832140" sldId="406"/>
            <ac:spMk id="5" creationId="{69F571C6-0DFB-49F4-AEE5-769C2FF2C1CD}"/>
          </ac:spMkLst>
        </pc:spChg>
      </pc:sldChg>
      <pc:sldChg chg="modSp mod ord">
        <pc:chgData name="Schneider, Bettina" userId="073f4afc-4722-459b-b7e7-62eb59b78dfa" providerId="ADAL" clId="{9D76CA7E-AAD7-4C1E-B040-6E29F3A3B06A}" dt="2024-11-11T22:40:20.629" v="91" actId="20577"/>
        <pc:sldMkLst>
          <pc:docMk/>
          <pc:sldMk cId="200777255" sldId="407"/>
        </pc:sldMkLst>
        <pc:spChg chg="mod">
          <ac:chgData name="Schneider, Bettina" userId="073f4afc-4722-459b-b7e7-62eb59b78dfa" providerId="ADAL" clId="{9D76CA7E-AAD7-4C1E-B040-6E29F3A3B06A}" dt="2024-11-11T22:40:20.629" v="91" actId="20577"/>
          <ac:spMkLst>
            <pc:docMk/>
            <pc:sldMk cId="200777255" sldId="407"/>
            <ac:spMk id="2" creationId="{00000000-0000-0000-0000-000000000000}"/>
          </ac:spMkLst>
        </pc:spChg>
      </pc:sldChg>
      <pc:sldChg chg="modSp mod">
        <pc:chgData name="Schneider, Bettina" userId="073f4afc-4722-459b-b7e7-62eb59b78dfa" providerId="ADAL" clId="{9D76CA7E-AAD7-4C1E-B040-6E29F3A3B06A}" dt="2024-11-12T20:05:05.421" v="393" actId="207"/>
        <pc:sldMkLst>
          <pc:docMk/>
          <pc:sldMk cId="3553906012" sldId="408"/>
        </pc:sldMkLst>
        <pc:spChg chg="mod">
          <ac:chgData name="Schneider, Bettina" userId="073f4afc-4722-459b-b7e7-62eb59b78dfa" providerId="ADAL" clId="{9D76CA7E-AAD7-4C1E-B040-6E29F3A3B06A}" dt="2024-11-12T20:05:05.421" v="393" actId="207"/>
          <ac:spMkLst>
            <pc:docMk/>
            <pc:sldMk cId="3553906012" sldId="408"/>
            <ac:spMk id="3" creationId="{DE293928-5E41-3F2B-EACC-B6266EBDF890}"/>
          </ac:spMkLst>
        </pc:spChg>
      </pc:sldChg>
      <pc:sldChg chg="add del">
        <pc:chgData name="Schneider, Bettina" userId="073f4afc-4722-459b-b7e7-62eb59b78dfa" providerId="ADAL" clId="{9D76CA7E-AAD7-4C1E-B040-6E29F3A3B06A}" dt="2024-11-11T22:39:15.527" v="84" actId="47"/>
        <pc:sldMkLst>
          <pc:docMk/>
          <pc:sldMk cId="169813796" sldId="409"/>
        </pc:sldMkLst>
      </pc:sldChg>
      <pc:sldChg chg="del">
        <pc:chgData name="Schneider, Bettina" userId="073f4afc-4722-459b-b7e7-62eb59b78dfa" providerId="ADAL" clId="{9D76CA7E-AAD7-4C1E-B040-6E29F3A3B06A}" dt="2024-11-12T19:54:55.133" v="380" actId="2696"/>
        <pc:sldMkLst>
          <pc:docMk/>
          <pc:sldMk cId="1397478924" sldId="410"/>
        </pc:sldMkLst>
      </pc:sldChg>
      <pc:sldChg chg="modSp mod">
        <pc:chgData name="Schneider, Bettina" userId="073f4afc-4722-459b-b7e7-62eb59b78dfa" providerId="ADAL" clId="{9D76CA7E-AAD7-4C1E-B040-6E29F3A3B06A}" dt="2024-11-12T20:04:54.739" v="391" actId="207"/>
        <pc:sldMkLst>
          <pc:docMk/>
          <pc:sldMk cId="2076518356" sldId="411"/>
        </pc:sldMkLst>
        <pc:spChg chg="mod">
          <ac:chgData name="Schneider, Bettina" userId="073f4afc-4722-459b-b7e7-62eb59b78dfa" providerId="ADAL" clId="{9D76CA7E-AAD7-4C1E-B040-6E29F3A3B06A}" dt="2024-11-12T20:04:54.739" v="391" actId="207"/>
          <ac:spMkLst>
            <pc:docMk/>
            <pc:sldMk cId="2076518356" sldId="411"/>
            <ac:spMk id="3" creationId="{DE293928-5E41-3F2B-EACC-B6266EBDF890}"/>
          </ac:spMkLst>
        </pc:spChg>
        <pc:spChg chg="mod">
          <ac:chgData name="Schneider, Bettina" userId="073f4afc-4722-459b-b7e7-62eb59b78dfa" providerId="ADAL" clId="{9D76CA7E-AAD7-4C1E-B040-6E29F3A3B06A}" dt="2024-11-12T20:04:01.602" v="383" actId="313"/>
          <ac:spMkLst>
            <pc:docMk/>
            <pc:sldMk cId="2076518356" sldId="411"/>
            <ac:spMk id="5" creationId="{B113CD85-13F3-A345-8AEE-059DC18359F5}"/>
          </ac:spMkLst>
        </pc:spChg>
      </pc:sldChg>
      <pc:sldChg chg="modSp mod">
        <pc:chgData name="Schneider, Bettina" userId="073f4afc-4722-459b-b7e7-62eb59b78dfa" providerId="ADAL" clId="{9D76CA7E-AAD7-4C1E-B040-6E29F3A3B06A}" dt="2024-11-12T20:05:00.222" v="392" actId="207"/>
        <pc:sldMkLst>
          <pc:docMk/>
          <pc:sldMk cId="3086031947" sldId="412"/>
        </pc:sldMkLst>
        <pc:spChg chg="mod">
          <ac:chgData name="Schneider, Bettina" userId="073f4afc-4722-459b-b7e7-62eb59b78dfa" providerId="ADAL" clId="{9D76CA7E-AAD7-4C1E-B040-6E29F3A3B06A}" dt="2024-11-12T20:05:00.222" v="392" actId="207"/>
          <ac:spMkLst>
            <pc:docMk/>
            <pc:sldMk cId="3086031947" sldId="412"/>
            <ac:spMk id="3" creationId="{DE293928-5E41-3F2B-EACC-B6266EBDF890}"/>
          </ac:spMkLst>
        </pc:spChg>
      </pc:sldChg>
    </pc:docChg>
  </pc:docChgLst>
  <pc:docChgLst>
    <pc:chgData name="Schneider, Bettina" userId="073f4afc-4722-459b-b7e7-62eb59b78dfa" providerId="ADAL" clId="{697A7A09-3BB2-4A77-B0C8-B366D8671F36}"/>
    <pc:docChg chg="modSld">
      <pc:chgData name="Schneider, Bettina" userId="073f4afc-4722-459b-b7e7-62eb59b78dfa" providerId="ADAL" clId="{697A7A09-3BB2-4A77-B0C8-B366D8671F36}" dt="2024-11-28T04:33:07.598" v="142" actId="20577"/>
      <pc:docMkLst>
        <pc:docMk/>
      </pc:docMkLst>
      <pc:sldChg chg="modSp mod">
        <pc:chgData name="Schneider, Bettina" userId="073f4afc-4722-459b-b7e7-62eb59b78dfa" providerId="ADAL" clId="{697A7A09-3BB2-4A77-B0C8-B366D8671F36}" dt="2024-11-28T04:27:38.397" v="71" actId="14100"/>
        <pc:sldMkLst>
          <pc:docMk/>
          <pc:sldMk cId="0" sldId="289"/>
        </pc:sldMkLst>
        <pc:spChg chg="mod">
          <ac:chgData name="Schneider, Bettina" userId="073f4afc-4722-459b-b7e7-62eb59b78dfa" providerId="ADAL" clId="{697A7A09-3BB2-4A77-B0C8-B366D8671F36}" dt="2024-11-28T04:27:38.397" v="71" actId="14100"/>
          <ac:spMkLst>
            <pc:docMk/>
            <pc:sldMk cId="0" sldId="289"/>
            <ac:spMk id="4" creationId="{510BFDCF-DFB2-4E00-A055-A08903EC212A}"/>
          </ac:spMkLst>
        </pc:spChg>
      </pc:sldChg>
      <pc:sldChg chg="modSp mod">
        <pc:chgData name="Schneider, Bettina" userId="073f4afc-4722-459b-b7e7-62eb59b78dfa" providerId="ADAL" clId="{697A7A09-3BB2-4A77-B0C8-B366D8671F36}" dt="2024-11-28T04:33:07.598" v="142" actId="20577"/>
        <pc:sldMkLst>
          <pc:docMk/>
          <pc:sldMk cId="1879443848" sldId="404"/>
        </pc:sldMkLst>
        <pc:spChg chg="mod">
          <ac:chgData name="Schneider, Bettina" userId="073f4afc-4722-459b-b7e7-62eb59b78dfa" providerId="ADAL" clId="{697A7A09-3BB2-4A77-B0C8-B366D8671F36}" dt="2024-11-28T04:33:07.598" v="142" actId="20577"/>
          <ac:spMkLst>
            <pc:docMk/>
            <pc:sldMk cId="1879443848" sldId="404"/>
            <ac:spMk id="5" creationId="{69F571C6-0DFB-49F4-AEE5-769C2FF2C1C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927EA1A-C716-4EF5-A750-7E6E166F21E3}" type="datetimeFigureOut">
              <a:rPr lang="en-US" smtClean="0"/>
              <a:pPr/>
              <a:t>11/27/2024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89F5A6-39CB-4432-986B-D0CB369BA4F7}" type="slidenum">
              <a:rPr lang="en-US" smtClean="0"/>
              <a:pPr/>
              <a:t>‹#›</a:t>
            </a:fld>
            <a:endParaRPr lang="en-US" dirty="0"/>
          </a:p>
        </p:txBody>
      </p:sp>
    </p:spTree>
    <p:extLst>
      <p:ext uri="{BB962C8B-B14F-4D97-AF65-F5344CB8AC3E}">
        <p14:creationId xmlns:p14="http://schemas.microsoft.com/office/powerpoint/2010/main" val="1125892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EAF1F9-7747-4CB6-8C87-7BA41F8158FE}" type="datetimeFigureOut">
              <a:rPr lang="en-US" smtClean="0"/>
              <a:pPr/>
              <a:t>11/27/2024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DA61EFE-AE37-43DD-95C2-3576D0A39728}" type="slidenum">
              <a:rPr lang="en-US" smtClean="0"/>
              <a:pPr/>
              <a:t>‹#›</a:t>
            </a:fld>
            <a:endParaRPr lang="en-US" dirty="0"/>
          </a:p>
        </p:txBody>
      </p:sp>
    </p:spTree>
    <p:extLst>
      <p:ext uri="{BB962C8B-B14F-4D97-AF65-F5344CB8AC3E}">
        <p14:creationId xmlns:p14="http://schemas.microsoft.com/office/powerpoint/2010/main" val="25901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A61EFE-AE37-43DD-95C2-3576D0A39728}" type="slidenum">
              <a:rPr lang="en-US" smtClean="0"/>
              <a:pPr/>
              <a:t>1</a:t>
            </a:fld>
            <a:endParaRPr lang="en-US" dirty="0"/>
          </a:p>
        </p:txBody>
      </p:sp>
    </p:spTree>
    <p:extLst>
      <p:ext uri="{BB962C8B-B14F-4D97-AF65-F5344CB8AC3E}">
        <p14:creationId xmlns:p14="http://schemas.microsoft.com/office/powerpoint/2010/main" val="202181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9D621EB-8C14-26BE-1EFE-7BB1BEDE3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58804FD-FED3-4C63-DF27-6E4D56E3F5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10244" name="Slide Number Placeholder 3">
            <a:extLst>
              <a:ext uri="{FF2B5EF4-FFF2-40B4-BE49-F238E27FC236}">
                <a16:creationId xmlns:a16="http://schemas.microsoft.com/office/drawing/2014/main" id="{FD8DAB1A-D3DC-341F-DFB3-F4C1C46627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039FE0-98BC-4259-9A3F-99EE13297C46}" type="slidenum">
              <a:rPr lang="en-US" altLang="en-US" sz="1200" smtClean="0"/>
              <a:pPr/>
              <a:t>27</a:t>
            </a:fld>
            <a:endParaRPr lang="en-US" altLang="en-US" sz="1200" dirty="0"/>
          </a:p>
        </p:txBody>
      </p:sp>
    </p:spTree>
    <p:extLst>
      <p:ext uri="{BB962C8B-B14F-4D97-AF65-F5344CB8AC3E}">
        <p14:creationId xmlns:p14="http://schemas.microsoft.com/office/powerpoint/2010/main" val="1638265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A61EFE-AE37-43DD-95C2-3576D0A39728}" type="slidenum">
              <a:rPr lang="en-US" smtClean="0"/>
              <a:pPr/>
              <a:t>28</a:t>
            </a:fld>
            <a:endParaRPr lang="en-US" dirty="0"/>
          </a:p>
        </p:txBody>
      </p:sp>
    </p:spTree>
    <p:extLst>
      <p:ext uri="{BB962C8B-B14F-4D97-AF65-F5344CB8AC3E}">
        <p14:creationId xmlns:p14="http://schemas.microsoft.com/office/powerpoint/2010/main" val="1592178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DA61EFE-AE37-43DD-95C2-3576D0A39728}" type="slidenum">
              <a:rPr lang="en-US" smtClean="0"/>
              <a:pPr/>
              <a:t>5</a:t>
            </a:fld>
            <a:endParaRPr lang="en-US" dirty="0"/>
          </a:p>
        </p:txBody>
      </p:sp>
    </p:spTree>
    <p:extLst>
      <p:ext uri="{BB962C8B-B14F-4D97-AF65-F5344CB8AC3E}">
        <p14:creationId xmlns:p14="http://schemas.microsoft.com/office/powerpoint/2010/main" val="283534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5BDFFF14-BBBA-5E93-8CC0-6D9C24794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994CBAB1-A0F5-FF9C-2D89-8AC31C35A30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6148" name="Slide Number Placeholder 3">
            <a:extLst>
              <a:ext uri="{FF2B5EF4-FFF2-40B4-BE49-F238E27FC236}">
                <a16:creationId xmlns:a16="http://schemas.microsoft.com/office/drawing/2014/main" id="{D91EFCDC-8864-3D8D-DD43-E1B582A198A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4DEADA12-43E9-472C-A2C7-E0A0DBB61329}" type="slidenum">
              <a:rPr lang="en-US" altLang="en-US" sz="1200" smtClean="0"/>
              <a:pPr/>
              <a:t>6</a:t>
            </a:fld>
            <a:endParaRPr lang="en-US" altLang="en-US" sz="1200" dirty="0"/>
          </a:p>
        </p:txBody>
      </p:sp>
    </p:spTree>
    <p:extLst>
      <p:ext uri="{BB962C8B-B14F-4D97-AF65-F5344CB8AC3E}">
        <p14:creationId xmlns:p14="http://schemas.microsoft.com/office/powerpoint/2010/main" val="3881595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9D621EB-8C14-26BE-1EFE-7BB1BEDE3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58804FD-FED3-4C63-DF27-6E4D56E3F5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10244" name="Slide Number Placeholder 3">
            <a:extLst>
              <a:ext uri="{FF2B5EF4-FFF2-40B4-BE49-F238E27FC236}">
                <a16:creationId xmlns:a16="http://schemas.microsoft.com/office/drawing/2014/main" id="{FD8DAB1A-D3DC-341F-DFB3-F4C1C46627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039FE0-98BC-4259-9A3F-99EE13297C46}" type="slidenum">
              <a:rPr lang="en-US" altLang="en-US" sz="1200" smtClean="0"/>
              <a:pPr/>
              <a:t>7</a:t>
            </a:fld>
            <a:endParaRPr lang="en-US" altLang="en-US" sz="1200" dirty="0"/>
          </a:p>
        </p:txBody>
      </p:sp>
    </p:spTree>
    <p:extLst>
      <p:ext uri="{BB962C8B-B14F-4D97-AF65-F5344CB8AC3E}">
        <p14:creationId xmlns:p14="http://schemas.microsoft.com/office/powerpoint/2010/main" val="325149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9D621EB-8C14-26BE-1EFE-7BB1BEDE3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58804FD-FED3-4C63-DF27-6E4D56E3F5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10244" name="Slide Number Placeholder 3">
            <a:extLst>
              <a:ext uri="{FF2B5EF4-FFF2-40B4-BE49-F238E27FC236}">
                <a16:creationId xmlns:a16="http://schemas.microsoft.com/office/drawing/2014/main" id="{FD8DAB1A-D3DC-341F-DFB3-F4C1C46627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039FE0-98BC-4259-9A3F-99EE13297C46}" type="slidenum">
              <a:rPr lang="en-US" altLang="en-US" sz="1200" smtClean="0"/>
              <a:pPr/>
              <a:t>8</a:t>
            </a:fld>
            <a:endParaRPr lang="en-US" altLang="en-US" sz="1200" dirty="0"/>
          </a:p>
        </p:txBody>
      </p:sp>
    </p:spTree>
    <p:extLst>
      <p:ext uri="{BB962C8B-B14F-4D97-AF65-F5344CB8AC3E}">
        <p14:creationId xmlns:p14="http://schemas.microsoft.com/office/powerpoint/2010/main" val="3846450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Oweesta and First Nations Development Institute point out, “For years, our people have understood and practiced the present-day concepts of budgeting and savings. We managed our resources through conservation so that they lasted throughout the year by saving additional supplies for future use. Our people also saved for the purpose of acquiring goods that we could not produce ourselves. By producing more than the community needed, we had goods to trade,” (First Nations Development Institute First Nations Oweesta Corporation, 2015, p. 1).</a:t>
            </a:r>
          </a:p>
          <a:p>
            <a:endParaRPr lang="en-US" dirty="0"/>
          </a:p>
        </p:txBody>
      </p:sp>
      <p:sp>
        <p:nvSpPr>
          <p:cNvPr id="4" name="Slide Number Placeholder 3"/>
          <p:cNvSpPr>
            <a:spLocks noGrp="1"/>
          </p:cNvSpPr>
          <p:nvPr>
            <p:ph type="sldNum" sz="quarter" idx="10"/>
          </p:nvPr>
        </p:nvSpPr>
        <p:spPr/>
        <p:txBody>
          <a:bodyPr/>
          <a:lstStyle/>
          <a:p>
            <a:fld id="{0DA61EFE-AE37-43DD-95C2-3576D0A39728}" type="slidenum">
              <a:rPr lang="en-US" smtClean="0"/>
              <a:pPr/>
              <a:t>9</a:t>
            </a:fld>
            <a:endParaRPr lang="en-US" dirty="0"/>
          </a:p>
        </p:txBody>
      </p:sp>
    </p:spTree>
    <p:extLst>
      <p:ext uri="{BB962C8B-B14F-4D97-AF65-F5344CB8AC3E}">
        <p14:creationId xmlns:p14="http://schemas.microsoft.com/office/powerpoint/2010/main" val="274497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Oweesta and First Nations Development Institute point out, “For years, our people have understood and practiced the present-day concepts of budgeting and savings. We managed our resources through conservation so that they lasted throughout the year by saving additional supplies for future use. Our people also saved for the purpose of acquiring goods that we could not produce ourselves. By producing more than the community needed, we had goods to trade,” (First Nations Development Institute First Nations Oweesta Corporation, 2015, p. 1).</a:t>
            </a:r>
          </a:p>
          <a:p>
            <a:endParaRPr lang="en-US" dirty="0"/>
          </a:p>
        </p:txBody>
      </p:sp>
      <p:sp>
        <p:nvSpPr>
          <p:cNvPr id="4" name="Slide Number Placeholder 3"/>
          <p:cNvSpPr>
            <a:spLocks noGrp="1"/>
          </p:cNvSpPr>
          <p:nvPr>
            <p:ph type="sldNum" sz="quarter" idx="10"/>
          </p:nvPr>
        </p:nvSpPr>
        <p:spPr/>
        <p:txBody>
          <a:bodyPr/>
          <a:lstStyle/>
          <a:p>
            <a:fld id="{0DA61EFE-AE37-43DD-95C2-3576D0A39728}" type="slidenum">
              <a:rPr lang="en-US" smtClean="0"/>
              <a:pPr/>
              <a:t>10</a:t>
            </a:fld>
            <a:endParaRPr lang="en-US" dirty="0"/>
          </a:p>
        </p:txBody>
      </p:sp>
    </p:spTree>
    <p:extLst>
      <p:ext uri="{BB962C8B-B14F-4D97-AF65-F5344CB8AC3E}">
        <p14:creationId xmlns:p14="http://schemas.microsoft.com/office/powerpoint/2010/main" val="3611963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9D621EB-8C14-26BE-1EFE-7BB1BEDE3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58804FD-FED3-4C63-DF27-6E4D56E3F5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10244" name="Slide Number Placeholder 3">
            <a:extLst>
              <a:ext uri="{FF2B5EF4-FFF2-40B4-BE49-F238E27FC236}">
                <a16:creationId xmlns:a16="http://schemas.microsoft.com/office/drawing/2014/main" id="{FD8DAB1A-D3DC-341F-DFB3-F4C1C46627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039FE0-98BC-4259-9A3F-99EE13297C46}" type="slidenum">
              <a:rPr lang="en-US" altLang="en-US" sz="1200" smtClean="0"/>
              <a:pPr/>
              <a:t>25</a:t>
            </a:fld>
            <a:endParaRPr lang="en-US" altLang="en-US" sz="1200" dirty="0"/>
          </a:p>
        </p:txBody>
      </p:sp>
    </p:spTree>
    <p:extLst>
      <p:ext uri="{BB962C8B-B14F-4D97-AF65-F5344CB8AC3E}">
        <p14:creationId xmlns:p14="http://schemas.microsoft.com/office/powerpoint/2010/main" val="884314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9D621EB-8C14-26BE-1EFE-7BB1BEDE3D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58804FD-FED3-4C63-DF27-6E4D56E3F5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10244" name="Slide Number Placeholder 3">
            <a:extLst>
              <a:ext uri="{FF2B5EF4-FFF2-40B4-BE49-F238E27FC236}">
                <a16:creationId xmlns:a16="http://schemas.microsoft.com/office/drawing/2014/main" id="{FD8DAB1A-D3DC-341F-DFB3-F4C1C46627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039FE0-98BC-4259-9A3F-99EE13297C46}" type="slidenum">
              <a:rPr lang="en-US" altLang="en-US" sz="1200" smtClean="0"/>
              <a:pPr/>
              <a:t>26</a:t>
            </a:fld>
            <a:endParaRPr lang="en-US" altLang="en-US" sz="1200" dirty="0"/>
          </a:p>
        </p:txBody>
      </p:sp>
    </p:spTree>
    <p:extLst>
      <p:ext uri="{BB962C8B-B14F-4D97-AF65-F5344CB8AC3E}">
        <p14:creationId xmlns:p14="http://schemas.microsoft.com/office/powerpoint/2010/main" val="1926871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E4C2A2D5-7FDF-4239-AA5F-98A134C01AF0}" type="datetime1">
              <a:rPr lang="en-US" smtClean="0"/>
              <a:pPr/>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FEE092-FB72-4AF9-B9F5-3D028357CDFE}" type="slidenum">
              <a:rPr lang="en-US" smtClean="0"/>
              <a:pPr/>
              <a:t>‹#›</a:t>
            </a:fld>
            <a:endParaRPr lang="en-US" dirty="0"/>
          </a:p>
        </p:txBody>
      </p:sp>
      <p:pic>
        <p:nvPicPr>
          <p:cNvPr id="7" name="Picture 6" descr="FNUniv_footer.jpg"/>
          <p:cNvPicPr>
            <a:picLocks noChangeAspect="1"/>
          </p:cNvPicPr>
          <p:nvPr userDrawn="1"/>
        </p:nvPicPr>
        <p:blipFill>
          <a:blip r:embed="rId2" cstate="print"/>
          <a:stretch>
            <a:fillRect/>
          </a:stretch>
        </p:blipFill>
        <p:spPr>
          <a:xfrm>
            <a:off x="0" y="5545336"/>
            <a:ext cx="9144000" cy="1312664"/>
          </a:xfrm>
          <a:prstGeom prst="rect">
            <a:avLst/>
          </a:prstGeom>
        </p:spPr>
      </p:pic>
      <p:pic>
        <p:nvPicPr>
          <p:cNvPr id="8" name="Picture 7" descr="FNUniv_values.jpg"/>
          <p:cNvPicPr>
            <a:picLocks noChangeAspect="1"/>
          </p:cNvPicPr>
          <p:nvPr userDrawn="1"/>
        </p:nvPicPr>
        <p:blipFill>
          <a:blip r:embed="rId3" cstate="print"/>
          <a:stretch>
            <a:fillRect/>
          </a:stretch>
        </p:blipFill>
        <p:spPr>
          <a:xfrm>
            <a:off x="1676400" y="304800"/>
            <a:ext cx="7467600" cy="1072009"/>
          </a:xfrm>
          <a:prstGeom prst="rect">
            <a:avLst/>
          </a:prstGeom>
        </p:spPr>
      </p:pic>
      <p:pic>
        <p:nvPicPr>
          <p:cNvPr id="9" name="Picture 8" descr="logo.gif"/>
          <p:cNvPicPr>
            <a:picLocks noChangeAspect="1"/>
          </p:cNvPicPr>
          <p:nvPr userDrawn="1"/>
        </p:nvPicPr>
        <p:blipFill>
          <a:blip r:embed="rId4" cstate="print"/>
          <a:stretch>
            <a:fillRect/>
          </a:stretch>
        </p:blipFill>
        <p:spPr>
          <a:xfrm>
            <a:off x="152400" y="152400"/>
            <a:ext cx="1600200" cy="3514725"/>
          </a:xfrm>
          <a:prstGeom prst="rect">
            <a:avLst/>
          </a:prstGeom>
        </p:spPr>
      </p:pic>
    </p:spTree>
    <p:extLst>
      <p:ext uri="{BB962C8B-B14F-4D97-AF65-F5344CB8AC3E}">
        <p14:creationId xmlns:p14="http://schemas.microsoft.com/office/powerpoint/2010/main" val="386927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981B4E85-2DF3-43CA-B7C0-B46C3303E21B}" type="datetime1">
              <a:rPr lang="en-US" smtClean="0"/>
              <a:pPr/>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36361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EA86174E-6983-4AC0-8B06-F1C75AE286B6}" type="datetime1">
              <a:rPr lang="en-US" smtClean="0"/>
              <a:pPr/>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2048802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mber Lis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3CD4C2BC-9223-D941-6550-84DA1F994AF1}"/>
              </a:ext>
            </a:extLst>
          </p:cNvPr>
          <p:cNvSpPr/>
          <p:nvPr userDrawn="1">
            <p:custDataLst>
              <p:tags r:id="rId1"/>
            </p:custDataLst>
          </p:nvPr>
        </p:nvSpPr>
        <p:spPr>
          <a:xfrm>
            <a:off x="0" y="0"/>
            <a:ext cx="9525" cy="12700"/>
          </a:xfrm>
          <a:prstGeom prst="octagon">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sz="1800" dirty="0"/>
          </a:p>
        </p:txBody>
      </p:sp>
      <p:sp>
        <p:nvSpPr>
          <p:cNvPr id="2" name="Title 1"/>
          <p:cNvSpPr>
            <a:spLocks noGrp="1"/>
          </p:cNvSpPr>
          <p:nvPr>
            <p:ph type="title"/>
          </p:nvPr>
        </p:nvSpPr>
        <p:spPr>
          <a:xfrm>
            <a:off x="628650" y="365125"/>
            <a:ext cx="7886700" cy="684000"/>
          </a:xfrm>
        </p:spPr>
        <p:txBody>
          <a:bodyPr/>
          <a:lstStyle>
            <a:lvl1pPr>
              <a:defRPr>
                <a:solidFill>
                  <a:srgbClr val="CC0633"/>
                </a:solidFill>
              </a:defRPr>
            </a:lvl1pPr>
          </a:lstStyle>
          <a:p>
            <a:r>
              <a:rPr lang="en-US"/>
              <a:t>Click to edit Master title style</a:t>
            </a:r>
            <a:endParaRPr lang="en-US" dirty="0"/>
          </a:p>
        </p:txBody>
      </p:sp>
      <p:sp>
        <p:nvSpPr>
          <p:cNvPr id="8" name="Text Placeholder 2"/>
          <p:cNvSpPr>
            <a:spLocks noGrp="1"/>
          </p:cNvSpPr>
          <p:nvPr>
            <p:ph type="body" sz="quarter" idx="13"/>
          </p:nvPr>
        </p:nvSpPr>
        <p:spPr>
          <a:xfrm>
            <a:off x="628649" y="1216325"/>
            <a:ext cx="7886701" cy="4994694"/>
          </a:xfrm>
          <a:prstGeom prst="rect">
            <a:avLst/>
          </a:prstGeom>
        </p:spPr>
        <p:txBody>
          <a:bodyPr/>
          <a:lstStyle>
            <a:lvl1pPr marL="135731" indent="-135731">
              <a:buFont typeface="+mj-lt"/>
              <a:buAutoNum type="arabicPeriod"/>
              <a:tabLst/>
              <a:defRPr b="0">
                <a:solidFill>
                  <a:srgbClr val="54585A"/>
                </a:solidFill>
                <a:latin typeface="+mn-lt"/>
                <a:ea typeface="Times" charset="0"/>
                <a:cs typeface="Times" charset="0"/>
              </a:defRPr>
            </a:lvl1pPr>
            <a:lvl2pPr marL="472679" indent="-129779">
              <a:buFont typeface="+mj-lt"/>
              <a:buAutoNum type="arabicPeriod"/>
              <a:tabLst/>
              <a:defRPr b="0">
                <a:solidFill>
                  <a:srgbClr val="54585A"/>
                </a:solidFill>
                <a:latin typeface="+mn-lt"/>
                <a:ea typeface="Times" charset="0"/>
                <a:cs typeface="Times" charset="0"/>
              </a:defRPr>
            </a:lvl2pPr>
            <a:lvl3pPr marL="808435" indent="-122635">
              <a:buFont typeface="+mj-lt"/>
              <a:buAutoNum type="arabicPeriod"/>
              <a:tabLst/>
              <a:defRPr b="0">
                <a:solidFill>
                  <a:srgbClr val="54585A"/>
                </a:solidFill>
                <a:latin typeface="+mn-lt"/>
                <a:ea typeface="Times" charset="0"/>
                <a:cs typeface="Times" charset="0"/>
              </a:defRPr>
            </a:lvl3pPr>
            <a:lvl4pPr marL="1145381" indent="-116681">
              <a:buFont typeface="+mj-lt"/>
              <a:buAutoNum type="arabicPeriod"/>
              <a:tabLst/>
              <a:defRPr b="0">
                <a:solidFill>
                  <a:srgbClr val="54585A"/>
                </a:solidFill>
                <a:latin typeface="+mn-lt"/>
                <a:ea typeface="Times" charset="0"/>
                <a:cs typeface="Times" charset="0"/>
              </a:defRPr>
            </a:lvl4pPr>
            <a:lvl5pPr marL="1481138" indent="-109538">
              <a:buFont typeface="+mj-lt"/>
              <a:buAutoNum type="arabicPeriod"/>
              <a:tabLst/>
              <a:defRPr b="0">
                <a:solidFill>
                  <a:srgbClr val="54585A"/>
                </a:solidFill>
                <a:latin typeface="+mn-lt"/>
                <a:ea typeface="Times" charset="0"/>
                <a:cs typeface="Times"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A9AF744-BDA1-AE3A-72FA-A2C07519AE52}"/>
              </a:ext>
            </a:extLst>
          </p:cNvPr>
          <p:cNvSpPr>
            <a:spLocks noGrp="1"/>
          </p:cNvSpPr>
          <p:nvPr>
            <p:ph type="dt" sz="half" idx="14"/>
          </p:nvPr>
        </p:nvSpPr>
        <p:spPr/>
        <p:txBody>
          <a:bodyPr/>
          <a:lstStyle>
            <a:lvl1pPr>
              <a:defRPr smtClean="0"/>
            </a:lvl1pPr>
          </a:lstStyle>
          <a:p>
            <a:pPr>
              <a:defRPr/>
            </a:pPr>
            <a:fld id="{1DFF667D-144B-46C4-B67A-06349F8C2799}" type="datetimeFigureOut">
              <a:rPr lang="en-US"/>
              <a:pPr>
                <a:defRPr/>
              </a:pPr>
              <a:t>11/27/2024</a:t>
            </a:fld>
            <a:endParaRPr lang="en-US" dirty="0"/>
          </a:p>
        </p:txBody>
      </p:sp>
      <p:sp>
        <p:nvSpPr>
          <p:cNvPr id="5" name="Footer Placeholder 4">
            <a:extLst>
              <a:ext uri="{FF2B5EF4-FFF2-40B4-BE49-F238E27FC236}">
                <a16:creationId xmlns:a16="http://schemas.microsoft.com/office/drawing/2014/main" id="{8F578F43-DCAD-2274-D950-DC6F1044F3B2}"/>
              </a:ext>
            </a:extLst>
          </p:cNvPr>
          <p:cNvSpPr>
            <a:spLocks noGrp="1"/>
          </p:cNvSpPr>
          <p:nvPr>
            <p:ph type="ftr" sz="quarter" idx="15"/>
          </p:nvPr>
        </p:nvSpPr>
        <p:spPr/>
        <p:txBody>
          <a:bodyPr/>
          <a:lstStyle>
            <a:lvl1pPr>
              <a:defRPr dirty="0"/>
            </a:lvl1pPr>
          </a:lstStyle>
          <a:p>
            <a:pPr>
              <a:defRPr/>
            </a:pPr>
            <a:endParaRPr lang="en-US" dirty="0"/>
          </a:p>
        </p:txBody>
      </p:sp>
      <p:sp>
        <p:nvSpPr>
          <p:cNvPr id="6" name="Slide Number Placeholder 5">
            <a:extLst>
              <a:ext uri="{FF2B5EF4-FFF2-40B4-BE49-F238E27FC236}">
                <a16:creationId xmlns:a16="http://schemas.microsoft.com/office/drawing/2014/main" id="{A91C0B17-55E4-F45F-4037-D623C94AF8F2}"/>
              </a:ext>
            </a:extLst>
          </p:cNvPr>
          <p:cNvSpPr>
            <a:spLocks noGrp="1"/>
          </p:cNvSpPr>
          <p:nvPr>
            <p:ph type="sldNum" sz="quarter" idx="16"/>
          </p:nvPr>
        </p:nvSpPr>
        <p:spPr/>
        <p:txBody>
          <a:bodyPr/>
          <a:lstStyle>
            <a:lvl1pPr>
              <a:defRPr smtClean="0"/>
            </a:lvl1pPr>
          </a:lstStyle>
          <a:p>
            <a:pPr>
              <a:defRPr/>
            </a:pPr>
            <a:fld id="{DFF80F5E-F3A4-40B7-A1D8-0D0D87864FF2}" type="slidenum">
              <a:rPr lang="en-US"/>
              <a:pPr>
                <a:defRPr/>
              </a:pPr>
              <a:t>‹#›</a:t>
            </a:fld>
            <a:endParaRPr lang="en-US" dirty="0"/>
          </a:p>
        </p:txBody>
      </p:sp>
    </p:spTree>
    <p:extLst>
      <p:ext uri="{BB962C8B-B14F-4D97-AF65-F5344CB8AC3E}">
        <p14:creationId xmlns:p14="http://schemas.microsoft.com/office/powerpoint/2010/main" val="98398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B5E7D197-4F28-4C53-93B6-703A415050C5}" type="datetime1">
              <a:rPr lang="en-US" smtClean="0"/>
              <a:pPr/>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68595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A059BF65-FCA4-4627-B039-D42BC19B3575}" type="datetime1">
              <a:rPr lang="en-US" smtClean="0"/>
              <a:pPr/>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394762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D419D346-F17D-4563-AA79-C701CA435CEA}" type="datetime1">
              <a:rPr lang="en-US" smtClean="0"/>
              <a:pPr/>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73136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59D25D06-8FB9-4512-B170-DCA5C372066C}" type="datetime1">
              <a:rPr lang="en-US" smtClean="0"/>
              <a:pPr/>
              <a:t>11/27/2024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11901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883DF003-DAF7-46F3-B04D-D3D11FFC28F9}" type="datetime1">
              <a:rPr lang="en-US" smtClean="0"/>
              <a:pPr/>
              <a:t>11/27/2024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160040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29340-0C36-41F6-B22D-D847DC591F75}" type="datetime1">
              <a:rPr lang="en-US" smtClean="0"/>
              <a:pPr/>
              <a:t>11/27/2024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381092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E660B964-667F-4080-ABEF-FF270F98BADC}" type="datetime1">
              <a:rPr lang="en-US" smtClean="0"/>
              <a:pPr/>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15487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D54A4FF6-FD2B-453E-A088-34C0BDD9269D}" type="datetime1">
              <a:rPr lang="en-US" smtClean="0"/>
              <a:pPr/>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FEE092-FB72-4AF9-B9F5-3D028357CDFE}" type="slidenum">
              <a:rPr lang="en-US" smtClean="0"/>
              <a:pPr/>
              <a:t>‹#›</a:t>
            </a:fld>
            <a:endParaRPr lang="en-US" dirty="0"/>
          </a:p>
        </p:txBody>
      </p:sp>
    </p:spTree>
    <p:extLst>
      <p:ext uri="{BB962C8B-B14F-4D97-AF65-F5344CB8AC3E}">
        <p14:creationId xmlns:p14="http://schemas.microsoft.com/office/powerpoint/2010/main" val="363954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ED0E3-482F-44DC-80E9-731DADF05729}" type="datetime1">
              <a:rPr lang="en-US" smtClean="0"/>
              <a:pPr/>
              <a:t>11/27/2024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EE092-FB72-4AF9-B9F5-3D028357CDFE}" type="slidenum">
              <a:rPr lang="en-US" smtClean="0"/>
              <a:pPr/>
              <a:t>‹#›</a:t>
            </a:fld>
            <a:endParaRPr lang="en-US" dirty="0"/>
          </a:p>
        </p:txBody>
      </p:sp>
      <p:pic>
        <p:nvPicPr>
          <p:cNvPr id="7" name="Picture 6" descr="FNUniv_footer.jpg"/>
          <p:cNvPicPr>
            <a:picLocks noChangeAspect="1"/>
          </p:cNvPicPr>
          <p:nvPr userDrawn="1"/>
        </p:nvPicPr>
        <p:blipFill>
          <a:blip r:embed="rId14" cstate="print"/>
          <a:stretch>
            <a:fillRect/>
          </a:stretch>
        </p:blipFill>
        <p:spPr>
          <a:xfrm>
            <a:off x="0" y="5545336"/>
            <a:ext cx="9144000" cy="1312664"/>
          </a:xfrm>
          <a:prstGeom prst="rect">
            <a:avLst/>
          </a:prstGeom>
        </p:spPr>
      </p:pic>
    </p:spTree>
    <p:extLst>
      <p:ext uri="{BB962C8B-B14F-4D97-AF65-F5344CB8AC3E}">
        <p14:creationId xmlns:p14="http://schemas.microsoft.com/office/powerpoint/2010/main" val="342788611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financialliteracyincanada.com/documents/consultation-2/Collin-09-02-2011-eng.pdf" TargetMode="External"/><Relationship Id="rId2" Type="http://schemas.openxmlformats.org/officeDocument/2006/relationships/hyperlink" Target="http://www.afoabc.org/wp-content/uploads/2015/06/financial-literacy-handbook.pdf" TargetMode="External"/><Relationship Id="rId1" Type="http://schemas.openxmlformats.org/officeDocument/2006/relationships/slideLayout" Target="../slideLayouts/slideLayout2.xml"/><Relationship Id="rId4" Type="http://schemas.openxmlformats.org/officeDocument/2006/relationships/hyperlink" Target="http://www.firstnations.org/system/files/BNC_Participant_5thEd_Small.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arks.canada.ca/pn-np/ab/elkisland/nature/eep-sar/bis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pentextbooks.uregina.ca/financialempowerment/back-matter/video-interviews-with-elder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5.svg"/><Relationship Id="rId11" Type="http://schemas.openxmlformats.org/officeDocument/2006/relationships/image" Target="../media/image18.png"/><Relationship Id="rId5" Type="http://schemas.openxmlformats.org/officeDocument/2006/relationships/image" Target="../media/image14.png"/><Relationship Id="rId10" Type="http://schemas.openxmlformats.org/officeDocument/2006/relationships/image" Target="../media/image17.svg"/><Relationship Id="rId4" Type="http://schemas.openxmlformats.org/officeDocument/2006/relationships/image" Target="../media/image13.svg"/><Relationship Id="rId9"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screen">
            <a:alphaModFix amt="37000"/>
          </a:blip>
          <a:srcRect l="16961"/>
          <a:stretch>
            <a:fillRect/>
          </a:stretch>
        </p:blipFill>
        <p:spPr bwMode="auto">
          <a:xfrm>
            <a:off x="3218451" y="1371600"/>
            <a:ext cx="5849349" cy="4724400"/>
          </a:xfrm>
          <a:prstGeom prst="round1Rect">
            <a:avLst/>
          </a:prstGeom>
          <a:noFill/>
          <a:ln w="9525">
            <a:noFill/>
            <a:miter lim="800000"/>
            <a:headEnd/>
            <a:tailEnd/>
          </a:ln>
          <a:effectLst>
            <a:softEdge rad="127000"/>
          </a:effectLst>
        </p:spPr>
      </p:pic>
      <p:sp>
        <p:nvSpPr>
          <p:cNvPr id="2" name="TextBox 1"/>
          <p:cNvSpPr txBox="1"/>
          <p:nvPr/>
        </p:nvSpPr>
        <p:spPr>
          <a:xfrm>
            <a:off x="2057400" y="1295400"/>
            <a:ext cx="6858000" cy="1938992"/>
          </a:xfrm>
          <a:prstGeom prst="rect">
            <a:avLst/>
          </a:prstGeom>
          <a:noFill/>
        </p:spPr>
        <p:txBody>
          <a:bodyPr wrap="square" rtlCol="0">
            <a:spAutoFit/>
          </a:bodyPr>
          <a:lstStyle/>
          <a:p>
            <a:r>
              <a:rPr lang="en-CA" sz="4000" b="1" dirty="0">
                <a:effectLst/>
                <a:latin typeface="+mj-lt"/>
                <a:ea typeface="Times New Roman" panose="02020603050405020304" pitchFamily="18" charset="0"/>
                <a:cs typeface="Aptos" panose="020B0004020202020204" pitchFamily="34" charset="0"/>
              </a:rPr>
              <a:t>Financial Empowerment for Indigenous and Non-Indigenous Peoples, 2</a:t>
            </a:r>
            <a:r>
              <a:rPr lang="en-CA" sz="4000" b="1" baseline="30000" dirty="0">
                <a:effectLst/>
                <a:latin typeface="+mj-lt"/>
                <a:ea typeface="Times New Roman" panose="02020603050405020304" pitchFamily="18" charset="0"/>
                <a:cs typeface="Aptos" panose="020B0004020202020204" pitchFamily="34" charset="0"/>
              </a:rPr>
              <a:t>nd</a:t>
            </a:r>
            <a:r>
              <a:rPr lang="en-CA" sz="4000" b="1" dirty="0">
                <a:effectLst/>
                <a:latin typeface="+mj-lt"/>
                <a:ea typeface="Times New Roman" panose="02020603050405020304" pitchFamily="18" charset="0"/>
                <a:cs typeface="Aptos" panose="020B0004020202020204" pitchFamily="34" charset="0"/>
              </a:rPr>
              <a:t> Edition</a:t>
            </a:r>
            <a:endParaRPr lang="en-US" sz="4000" b="1" cap="all" dirty="0">
              <a:ln w="9000" cmpd="sng">
                <a:solidFill>
                  <a:schemeClr val="accent4">
                    <a:shade val="50000"/>
                    <a:satMod val="120000"/>
                  </a:schemeClr>
                </a:solidFill>
                <a:prstDash val="solid"/>
              </a:ln>
              <a:effectLst/>
              <a:latin typeface="+mj-lt"/>
            </a:endParaRPr>
          </a:p>
        </p:txBody>
      </p:sp>
      <p:sp>
        <p:nvSpPr>
          <p:cNvPr id="4" name="TextBox 3">
            <a:extLst>
              <a:ext uri="{FF2B5EF4-FFF2-40B4-BE49-F238E27FC236}">
                <a16:creationId xmlns:a16="http://schemas.microsoft.com/office/drawing/2014/main" id="{510BFDCF-DFB2-4E00-A055-A08903EC212A}"/>
              </a:ext>
            </a:extLst>
          </p:cNvPr>
          <p:cNvSpPr txBox="1"/>
          <p:nvPr/>
        </p:nvSpPr>
        <p:spPr>
          <a:xfrm>
            <a:off x="76200" y="3810000"/>
            <a:ext cx="4114800" cy="2322969"/>
          </a:xfrm>
          <a:prstGeom prst="rect">
            <a:avLst/>
          </a:prstGeom>
          <a:noFill/>
        </p:spPr>
        <p:txBody>
          <a:bodyPr wrap="square" rtlCol="0">
            <a:spAutoFit/>
          </a:bodyPr>
          <a:lstStyle/>
          <a:p>
            <a:pPr algn="ctr"/>
            <a:r>
              <a:rPr lang="en-CA" sz="3000" b="1" dirty="0"/>
              <a:t>University of Regina Open Education and Programming </a:t>
            </a:r>
          </a:p>
          <a:p>
            <a:pPr algn="ctr"/>
            <a:r>
              <a:rPr lang="en-CA" sz="3000" b="1" dirty="0"/>
              <a:t>E-Book Launch</a:t>
            </a:r>
            <a:endParaRPr lang="en-CA" sz="2600" b="1" dirty="0"/>
          </a:p>
          <a:p>
            <a:pPr algn="ctr"/>
            <a:r>
              <a:rPr lang="en-CA" sz="2000" b="1" dirty="0"/>
              <a:t>November 28th,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solidFill>
                  <a:schemeClr val="tx1"/>
                </a:solidFill>
                <a:cs typeface="Times" panose="02020603050405020304" pitchFamily="18" charset="0"/>
              </a:rPr>
              <a:t>Traditional Resource Management</a:t>
            </a:r>
            <a:endParaRPr lang="en-US" dirty="0"/>
          </a:p>
        </p:txBody>
      </p:sp>
      <p:sp>
        <p:nvSpPr>
          <p:cNvPr id="3" name="Content Placeholder 2"/>
          <p:cNvSpPr>
            <a:spLocks noGrp="1"/>
          </p:cNvSpPr>
          <p:nvPr>
            <p:ph idx="1"/>
          </p:nvPr>
        </p:nvSpPr>
        <p:spPr>
          <a:xfrm>
            <a:off x="304800" y="1281112"/>
            <a:ext cx="8382000" cy="4052888"/>
          </a:xfrm>
        </p:spPr>
        <p:txBody>
          <a:bodyPr>
            <a:noAutofit/>
          </a:bodyPr>
          <a:lstStyle/>
          <a:p>
            <a:pPr marL="342900" indent="-342900">
              <a:buFontTx/>
              <a:buChar char="•"/>
            </a:pPr>
            <a:r>
              <a:rPr lang="en-US" altLang="en-US" sz="2400" dirty="0">
                <a:solidFill>
                  <a:schemeClr val="tx1"/>
                </a:solidFill>
                <a:cs typeface="Times" panose="02020603050405020304" pitchFamily="18" charset="0"/>
              </a:rPr>
              <a:t>Both FNDI and FNOC have written extensively about the long history of traditional resource management in Indigenous communities, comparing it to financial management today. </a:t>
            </a:r>
          </a:p>
          <a:p>
            <a:pPr marL="342900" indent="-342900">
              <a:buFontTx/>
              <a:buChar char="•"/>
            </a:pPr>
            <a:r>
              <a:rPr lang="en-US" altLang="en-US" sz="2400" dirty="0">
                <a:solidFill>
                  <a:schemeClr val="tx1"/>
                </a:solidFill>
                <a:cs typeface="Times" panose="02020603050405020304" pitchFamily="18" charset="0"/>
              </a:rPr>
              <a:t>As stated in the </a:t>
            </a:r>
            <a:r>
              <a:rPr lang="en-US" altLang="en-US" sz="2400" i="1" dirty="0">
                <a:solidFill>
                  <a:schemeClr val="tx1"/>
                </a:solidFill>
                <a:cs typeface="Times" panose="02020603050405020304" pitchFamily="18" charset="0"/>
              </a:rPr>
              <a:t>Building Native Communities</a:t>
            </a:r>
            <a:r>
              <a:rPr lang="en-US" altLang="en-US" sz="2400" dirty="0">
                <a:solidFill>
                  <a:schemeClr val="tx1"/>
                </a:solidFill>
                <a:cs typeface="Times" panose="02020603050405020304" pitchFamily="18" charset="0"/>
              </a:rPr>
              <a:t> financial literacy curriculum, produced by FNDI and FNOC</a:t>
            </a:r>
            <a:r>
              <a:rPr lang="en-US" sz="2400" dirty="0"/>
              <a:t>, “For years, our people have understood and practiced the present-day concepts of budgeting and savings. We managed our resources through conservation so that they lasted throughout the year by saving additional supplies for future use. Our people also saved for the purpose of acquiring goods that we could not produce ourselves. By producing more than the community needed, we had goods to trade,” </a:t>
            </a:r>
            <a:r>
              <a:rPr lang="en-US" altLang="en-US" sz="2400" dirty="0">
                <a:solidFill>
                  <a:schemeClr val="tx1"/>
                </a:solidFill>
                <a:cs typeface="Times" panose="02020603050405020304" pitchFamily="18" charset="0"/>
              </a:rPr>
              <a:t>(FNDI and FNOC, 2015, p. 1).</a:t>
            </a:r>
            <a:endParaRPr lang="en-CA" altLang="en-US" sz="2400" dirty="0">
              <a:solidFill>
                <a:schemeClr val="tx1"/>
              </a:solidFill>
              <a:cs typeface="Times" panose="02020603050405020304" pitchFamily="18" charset="0"/>
            </a:endParaRPr>
          </a:p>
        </p:txBody>
      </p:sp>
      <p:sp>
        <p:nvSpPr>
          <p:cNvPr id="4" name="Slide Number Placeholder 3"/>
          <p:cNvSpPr>
            <a:spLocks noGrp="1"/>
          </p:cNvSpPr>
          <p:nvPr>
            <p:ph type="sldNum" sz="quarter" idx="12"/>
          </p:nvPr>
        </p:nvSpPr>
        <p:spPr/>
        <p:txBody>
          <a:bodyPr/>
          <a:lstStyle/>
          <a:p>
            <a:fld id="{4BFEE092-FB72-4AF9-B9F5-3D028357CDFE}" type="slidenum">
              <a:rPr lang="en-US" smtClean="0"/>
              <a:pPr/>
              <a:t>10</a:t>
            </a:fld>
            <a:endParaRPr lang="en-US" dirty="0"/>
          </a:p>
        </p:txBody>
      </p:sp>
      <p:pic>
        <p:nvPicPr>
          <p:cNvPr id="6" name="Picture 5">
            <a:extLst>
              <a:ext uri="{FF2B5EF4-FFF2-40B4-BE49-F238E27FC236}">
                <a16:creationId xmlns:a16="http://schemas.microsoft.com/office/drawing/2014/main" id="{07E7611F-8F57-4E01-BEBE-AD4F2DD73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5867400"/>
            <a:ext cx="2721563" cy="1063322"/>
          </a:xfrm>
          <a:prstGeom prst="rect">
            <a:avLst/>
          </a:prstGeom>
        </p:spPr>
      </p:pic>
      <p:pic>
        <p:nvPicPr>
          <p:cNvPr id="8" name="Picture 7">
            <a:extLst>
              <a:ext uri="{FF2B5EF4-FFF2-40B4-BE49-F238E27FC236}">
                <a16:creationId xmlns:a16="http://schemas.microsoft.com/office/drawing/2014/main" id="{27F87397-7304-44FC-AA06-4B5287E1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6375" y="5715143"/>
            <a:ext cx="2996825" cy="1142857"/>
          </a:xfrm>
          <a:prstGeom prst="rect">
            <a:avLst/>
          </a:prstGeom>
        </p:spPr>
      </p:pic>
    </p:spTree>
    <p:extLst>
      <p:ext uri="{BB962C8B-B14F-4D97-AF65-F5344CB8AC3E}">
        <p14:creationId xmlns:p14="http://schemas.microsoft.com/office/powerpoint/2010/main" val="20077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a:extLst>
              <a:ext uri="{FF2B5EF4-FFF2-40B4-BE49-F238E27FC236}">
                <a16:creationId xmlns:a16="http://schemas.microsoft.com/office/drawing/2014/main" id="{F7AF2C8D-6584-4D73-95AD-29A372BE3CC9}"/>
              </a:ext>
            </a:extLst>
          </p:cNvPr>
          <p:cNvSpPr txBox="1">
            <a:spLocks noChangeArrowheads="1"/>
          </p:cNvSpPr>
          <p:nvPr/>
        </p:nvSpPr>
        <p:spPr bwMode="auto">
          <a:xfrm>
            <a:off x="76200" y="256854"/>
            <a:ext cx="8839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mn-lt"/>
              </a:rPr>
              <a:t>Budgets</a:t>
            </a:r>
          </a:p>
        </p:txBody>
      </p:sp>
      <p:sp>
        <p:nvSpPr>
          <p:cNvPr id="13315" name="Rectangle 1">
            <a:extLst>
              <a:ext uri="{FF2B5EF4-FFF2-40B4-BE49-F238E27FC236}">
                <a16:creationId xmlns:a16="http://schemas.microsoft.com/office/drawing/2014/main" id="{5C026650-6B13-42D8-8028-A7F6DDFB2307}"/>
              </a:ext>
            </a:extLst>
          </p:cNvPr>
          <p:cNvSpPr>
            <a:spLocks noChangeArrowheads="1"/>
          </p:cNvSpPr>
          <p:nvPr/>
        </p:nvSpPr>
        <p:spPr bwMode="auto">
          <a:xfrm>
            <a:off x="152400" y="1123648"/>
            <a:ext cx="8763000" cy="602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CA" altLang="en-US" sz="2800" dirty="0">
                <a:latin typeface="+mj-lt"/>
              </a:rPr>
              <a:t>Budgets lay out a plan and usually have a specific goal in mind: to cut living expenses, to increase savings, or to save for a specific purpose, e.g. education or retirement. </a:t>
            </a:r>
          </a:p>
          <a:p>
            <a:r>
              <a:rPr lang="en-CA" altLang="en-US" sz="2800" dirty="0">
                <a:latin typeface="+mj-lt"/>
              </a:rPr>
              <a:t>The </a:t>
            </a:r>
            <a:r>
              <a:rPr lang="en-CA" altLang="en-US" sz="2800" b="1" dirty="0">
                <a:latin typeface="+mj-lt"/>
              </a:rPr>
              <a:t>budget</a:t>
            </a:r>
            <a:r>
              <a:rPr lang="en-CA" altLang="en-US" sz="2800" dirty="0">
                <a:latin typeface="+mj-lt"/>
              </a:rPr>
              <a:t> is more a document of action while financial statements are more reflective what has already happened and the results of financial decisions.</a:t>
            </a:r>
          </a:p>
          <a:p>
            <a:r>
              <a:rPr lang="en-CA" altLang="en-US" sz="2800" dirty="0">
                <a:latin typeface="+mj-lt"/>
              </a:rPr>
              <a:t>According to the text, a budget is meant to be a reconciliation of ‘facts on the ground’ and ‘castles in the air’ and must be constantly revised to reflect new information.</a:t>
            </a:r>
          </a:p>
          <a:p>
            <a:pPr marL="0" indent="0">
              <a:buNone/>
            </a:pPr>
            <a:endParaRPr lang="en-CA" altLang="en-US" sz="2800" dirty="0"/>
          </a:p>
          <a:p>
            <a:endParaRPr lang="en-CA" altLang="en-US" sz="27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a:extLst>
              <a:ext uri="{FF2B5EF4-FFF2-40B4-BE49-F238E27FC236}">
                <a16:creationId xmlns:a16="http://schemas.microsoft.com/office/drawing/2014/main" id="{E9330D99-C5A0-4C33-924F-896DD1A151DB}"/>
              </a:ext>
            </a:extLst>
          </p:cNvPr>
          <p:cNvSpPr txBox="1">
            <a:spLocks noChangeArrowheads="1"/>
          </p:cNvSpPr>
          <p:nvPr/>
        </p:nvSpPr>
        <p:spPr bwMode="auto">
          <a:xfrm>
            <a:off x="228600" y="228600"/>
            <a:ext cx="8839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mj-lt"/>
              </a:rPr>
              <a:t>Budget Process</a:t>
            </a:r>
          </a:p>
        </p:txBody>
      </p:sp>
      <p:sp>
        <p:nvSpPr>
          <p:cNvPr id="2" name="Rectangle 1">
            <a:extLst>
              <a:ext uri="{FF2B5EF4-FFF2-40B4-BE49-F238E27FC236}">
                <a16:creationId xmlns:a16="http://schemas.microsoft.com/office/drawing/2014/main" id="{084AA993-3B4A-4379-8507-1E26A59DB62F}"/>
              </a:ext>
            </a:extLst>
          </p:cNvPr>
          <p:cNvSpPr/>
          <p:nvPr/>
        </p:nvSpPr>
        <p:spPr>
          <a:xfrm>
            <a:off x="152400" y="1057614"/>
            <a:ext cx="8839200" cy="5570756"/>
          </a:xfrm>
          <a:prstGeom prst="rect">
            <a:avLst/>
          </a:prstGeom>
        </p:spPr>
        <p:txBody>
          <a:bodyPr wrap="square">
            <a:spAutoFit/>
          </a:bodyPr>
          <a:lstStyle/>
          <a:p>
            <a:pPr marL="342900" indent="-342900">
              <a:buFont typeface="Arial" panose="020B0604020202020204" pitchFamily="34" charset="0"/>
              <a:buChar char="•"/>
              <a:defRPr/>
            </a:pPr>
            <a:r>
              <a:rPr lang="en-CA" sz="2600" dirty="0"/>
              <a:t>The budget process involves:</a:t>
            </a:r>
          </a:p>
          <a:p>
            <a:pPr marL="800100" lvl="1" indent="-342900">
              <a:buFont typeface="Arial" panose="020B0604020202020204" pitchFamily="34" charset="0"/>
              <a:buChar char="•"/>
              <a:defRPr/>
            </a:pPr>
            <a:r>
              <a:rPr lang="en-CA" sz="2600" dirty="0"/>
              <a:t>defining goals and gathering data;</a:t>
            </a:r>
          </a:p>
          <a:p>
            <a:pPr marL="800100" lvl="1" indent="-342900">
              <a:buFont typeface="Arial" panose="020B0604020202020204" pitchFamily="34" charset="0"/>
              <a:buChar char="•"/>
              <a:defRPr/>
            </a:pPr>
            <a:r>
              <a:rPr lang="en-CA" sz="2600" dirty="0"/>
              <a:t>forming expectations and reconciling goals and data;</a:t>
            </a:r>
          </a:p>
          <a:p>
            <a:pPr marL="800100" lvl="1" indent="-342900">
              <a:buFont typeface="Arial" panose="020B0604020202020204" pitchFamily="34" charset="0"/>
              <a:buChar char="•"/>
              <a:defRPr/>
            </a:pPr>
            <a:r>
              <a:rPr lang="en-CA" sz="2600" dirty="0"/>
              <a:t>creating the budget; </a:t>
            </a:r>
          </a:p>
          <a:p>
            <a:pPr marL="800100" lvl="1" indent="-342900">
              <a:buFont typeface="Arial" panose="020B0604020202020204" pitchFamily="34" charset="0"/>
              <a:buChar char="•"/>
              <a:defRPr/>
            </a:pPr>
            <a:r>
              <a:rPr lang="en-CA" sz="2600" dirty="0"/>
              <a:t>monitoring actual outcomes and analyzing variances;</a:t>
            </a:r>
          </a:p>
          <a:p>
            <a:pPr marL="800100" lvl="1" indent="-342900">
              <a:buFont typeface="Arial" panose="020B0604020202020204" pitchFamily="34" charset="0"/>
              <a:buChar char="•"/>
              <a:defRPr/>
            </a:pPr>
            <a:r>
              <a:rPr lang="en-CA" sz="2600" dirty="0"/>
              <a:t>adjusting budget, expectations, or goals;</a:t>
            </a:r>
          </a:p>
          <a:p>
            <a:pPr marL="800100" lvl="1" indent="-342900">
              <a:buFont typeface="Arial" panose="020B0604020202020204" pitchFamily="34" charset="0"/>
              <a:buChar char="•"/>
              <a:defRPr/>
            </a:pPr>
            <a:r>
              <a:rPr lang="en-CA" sz="2600" dirty="0"/>
              <a:t>redefining goals.</a:t>
            </a:r>
          </a:p>
          <a:p>
            <a:pPr marL="342900" indent="-342900">
              <a:buFont typeface="Arial" panose="020B0604020202020204" pitchFamily="34" charset="0"/>
              <a:buChar char="•"/>
              <a:defRPr/>
            </a:pPr>
            <a:r>
              <a:rPr lang="en-CA" sz="2600" dirty="0"/>
              <a:t>Immediate and longer-term budget goals are arrived at when we review our financial statements or current financial condition as well as our own ideas on how we could be living.</a:t>
            </a:r>
          </a:p>
          <a:p>
            <a:pPr marL="342900" indent="-342900">
              <a:buFont typeface="Arial" panose="020B0604020202020204" pitchFamily="34" charset="0"/>
              <a:buChar char="•"/>
              <a:defRPr/>
            </a:pPr>
            <a:r>
              <a:rPr lang="en-CA" sz="2600" dirty="0"/>
              <a:t>Budget projections must be realistic, </a:t>
            </a:r>
            <a:r>
              <a:rPr lang="en-CA" sz="2600" b="1" dirty="0"/>
              <a:t>conservative</a:t>
            </a:r>
            <a:r>
              <a:rPr lang="en-CA" sz="2600" dirty="0"/>
              <a:t> and a constant compromise between one’s financial realities and goals.</a:t>
            </a:r>
          </a:p>
          <a:p>
            <a:pPr lvl="1">
              <a:defRPr/>
            </a:pP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E584AD2F-4565-4C86-BBA0-B1B5BF720CF7}"/>
              </a:ext>
            </a:extLst>
          </p:cNvPr>
          <p:cNvSpPr>
            <a:spLocks noChangeArrowheads="1"/>
          </p:cNvSpPr>
          <p:nvPr/>
        </p:nvSpPr>
        <p:spPr bwMode="auto">
          <a:xfrm>
            <a:off x="164387" y="990600"/>
            <a:ext cx="8751013" cy="6540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CA" sz="2800" dirty="0">
                <a:latin typeface="+mj-lt"/>
              </a:rPr>
              <a:t>A budget is a process that mirrors the financial planning process and can help to capture one’s goals, behaviors, and limitations.</a:t>
            </a:r>
          </a:p>
          <a:p>
            <a:pPr>
              <a:defRPr/>
            </a:pPr>
            <a:r>
              <a:rPr lang="en-CA" sz="2800" dirty="0">
                <a:latin typeface="+mj-lt"/>
              </a:rPr>
              <a:t>For the budget to succeed, goals and behaviors must be reconciled.</a:t>
            </a:r>
          </a:p>
          <a:p>
            <a:pPr>
              <a:defRPr/>
            </a:pPr>
            <a:r>
              <a:rPr lang="en-CA" sz="2800" dirty="0">
                <a:latin typeface="+mj-lt"/>
              </a:rPr>
              <a:t>Budgets should be prepared conservatively.</a:t>
            </a:r>
          </a:p>
          <a:p>
            <a:pPr>
              <a:defRPr/>
            </a:pPr>
            <a:r>
              <a:rPr lang="en-CA" sz="2800" dirty="0">
                <a:latin typeface="+mj-lt"/>
              </a:rPr>
              <a:t>Overestimate costs.</a:t>
            </a:r>
          </a:p>
          <a:p>
            <a:pPr>
              <a:defRPr/>
            </a:pPr>
            <a:r>
              <a:rPr lang="en-CA" sz="2800" dirty="0">
                <a:latin typeface="+mj-lt"/>
              </a:rPr>
              <a:t>Underestimate earnings.</a:t>
            </a:r>
          </a:p>
          <a:p>
            <a:pPr>
              <a:defRPr/>
            </a:pPr>
            <a:r>
              <a:rPr lang="en-CA" sz="2800" dirty="0">
                <a:latin typeface="+mj-lt"/>
              </a:rPr>
              <a:t>The appropriate time period should be short enough to limit the amount of data, but long enough to capture meaningful data.</a:t>
            </a:r>
          </a:p>
          <a:p>
            <a:pPr marL="0" indent="0">
              <a:spcBef>
                <a:spcPct val="0"/>
              </a:spcBef>
              <a:buNone/>
              <a:defRPr/>
            </a:pPr>
            <a:endParaRPr lang="en-CA" altLang="en-US" sz="2800" dirty="0">
              <a:latin typeface="+mj-lt"/>
            </a:endParaRPr>
          </a:p>
          <a:p>
            <a:pPr>
              <a:spcBef>
                <a:spcPct val="0"/>
              </a:spcBef>
              <a:defRPr/>
            </a:pPr>
            <a:endParaRPr lang="en-CA" altLang="en-US" sz="2800" dirty="0">
              <a:latin typeface="+mj-lt"/>
            </a:endParaRPr>
          </a:p>
          <a:p>
            <a:pPr eaLnBrk="1" hangingPunct="1">
              <a:spcBef>
                <a:spcPct val="0"/>
              </a:spcBef>
              <a:defRPr/>
            </a:pPr>
            <a:endParaRPr lang="en-US" altLang="en-US" sz="2700" dirty="0"/>
          </a:p>
        </p:txBody>
      </p:sp>
      <p:sp>
        <p:nvSpPr>
          <p:cNvPr id="15363" name="TextBox 2">
            <a:extLst>
              <a:ext uri="{FF2B5EF4-FFF2-40B4-BE49-F238E27FC236}">
                <a16:creationId xmlns:a16="http://schemas.microsoft.com/office/drawing/2014/main" id="{53B8D036-D743-4A2B-A024-FD240396E6C9}"/>
              </a:ext>
            </a:extLst>
          </p:cNvPr>
          <p:cNvSpPr txBox="1">
            <a:spLocks noChangeArrowheads="1"/>
          </p:cNvSpPr>
          <p:nvPr/>
        </p:nvSpPr>
        <p:spPr bwMode="auto">
          <a:xfrm>
            <a:off x="1143857" y="282540"/>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Key Takeaways from Text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E87EEBDF-75D5-4140-9767-316A427879C1}"/>
              </a:ext>
            </a:extLst>
          </p:cNvPr>
          <p:cNvSpPr>
            <a:spLocks noChangeArrowheads="1"/>
          </p:cNvSpPr>
          <p:nvPr/>
        </p:nvSpPr>
        <p:spPr bwMode="auto">
          <a:xfrm>
            <a:off x="195209" y="1143000"/>
            <a:ext cx="8796391" cy="688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CA" altLang="en-US" sz="2800" dirty="0">
                <a:latin typeface="+mj-lt"/>
              </a:rPr>
              <a:t>A </a:t>
            </a:r>
            <a:r>
              <a:rPr lang="en-CA" altLang="en-US" sz="2800" b="1" dirty="0">
                <a:latin typeface="+mj-lt"/>
              </a:rPr>
              <a:t>comprehensive budget </a:t>
            </a:r>
            <a:r>
              <a:rPr lang="en-CA" altLang="en-US" sz="2800" dirty="0">
                <a:latin typeface="+mj-lt"/>
              </a:rPr>
              <a:t>covers all aspects of financial life and should include a projection of recurring incomes and expenses and of nonrecurring expenditures. </a:t>
            </a:r>
          </a:p>
          <a:p>
            <a:r>
              <a:rPr lang="en-CA" altLang="en-US" sz="2800" dirty="0">
                <a:latin typeface="+mj-lt"/>
              </a:rPr>
              <a:t>Recurring incomes would be earnings from wages, interest, or dividends. </a:t>
            </a:r>
          </a:p>
          <a:p>
            <a:r>
              <a:rPr lang="en-CA" altLang="en-US" sz="2800" dirty="0">
                <a:latin typeface="+mj-lt"/>
              </a:rPr>
              <a:t>Recurring expenditures may include living expenses, loan repayments, and regular savings or investment deposits.</a:t>
            </a:r>
          </a:p>
          <a:p>
            <a:r>
              <a:rPr lang="en-CA" altLang="en-US" sz="2800" dirty="0">
                <a:latin typeface="+mj-lt"/>
              </a:rPr>
              <a:t>Nonrecurring expenditures might be the purchase of a new fridge or perhaps your roof needs to be replaced.  </a:t>
            </a:r>
          </a:p>
          <a:p>
            <a:endParaRPr lang="en-CA" altLang="en-US" sz="2800" dirty="0">
              <a:latin typeface="+mj-lt"/>
            </a:endParaRPr>
          </a:p>
          <a:p>
            <a:pPr>
              <a:spcBef>
                <a:spcPct val="0"/>
              </a:spcBef>
            </a:pPr>
            <a:endParaRPr lang="en-CA" altLang="en-US" sz="2800" b="1" dirty="0">
              <a:latin typeface="+mj-lt"/>
            </a:endParaRPr>
          </a:p>
          <a:p>
            <a:pPr>
              <a:spcBef>
                <a:spcPct val="0"/>
              </a:spcBef>
            </a:pPr>
            <a:endParaRPr lang="en-CA" altLang="en-US" sz="2800" dirty="0">
              <a:latin typeface="+mj-lt"/>
            </a:endParaRPr>
          </a:p>
          <a:p>
            <a:pPr>
              <a:spcBef>
                <a:spcPct val="0"/>
              </a:spcBef>
            </a:pPr>
            <a:endParaRPr lang="en-CA" altLang="en-US" sz="2800" dirty="0"/>
          </a:p>
          <a:p>
            <a:pPr eaLnBrk="1" hangingPunct="1">
              <a:spcBef>
                <a:spcPct val="0"/>
              </a:spcBef>
            </a:pPr>
            <a:endParaRPr lang="en-US" altLang="en-US" sz="2700" dirty="0"/>
          </a:p>
        </p:txBody>
      </p:sp>
      <p:sp>
        <p:nvSpPr>
          <p:cNvPr id="16387" name="TextBox 2">
            <a:extLst>
              <a:ext uri="{FF2B5EF4-FFF2-40B4-BE49-F238E27FC236}">
                <a16:creationId xmlns:a16="http://schemas.microsoft.com/office/drawing/2014/main" id="{955DE79D-8454-4F49-93B6-71170215E898}"/>
              </a:ext>
            </a:extLst>
          </p:cNvPr>
          <p:cNvSpPr txBox="1">
            <a:spLocks noChangeArrowheads="1"/>
          </p:cNvSpPr>
          <p:nvPr/>
        </p:nvSpPr>
        <p:spPr bwMode="auto">
          <a:xfrm>
            <a:off x="1262009" y="292814"/>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Comprehensive Budgets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74DD5053-EDEB-48BE-A8A3-840BA4C11EA5}"/>
              </a:ext>
            </a:extLst>
          </p:cNvPr>
          <p:cNvSpPr>
            <a:spLocks noChangeArrowheads="1"/>
          </p:cNvSpPr>
          <p:nvPr/>
        </p:nvSpPr>
        <p:spPr bwMode="auto">
          <a:xfrm>
            <a:off x="95464" y="1172966"/>
            <a:ext cx="9144000" cy="867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857250" indent="-45720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CA" altLang="en-US" sz="2600" dirty="0">
                <a:latin typeface="+mj-lt"/>
              </a:rPr>
              <a:t>An</a:t>
            </a:r>
            <a:r>
              <a:rPr lang="en-CA" altLang="en-US" sz="2600" b="1" dirty="0">
                <a:latin typeface="+mj-lt"/>
              </a:rPr>
              <a:t> operating budget </a:t>
            </a:r>
            <a:r>
              <a:rPr lang="en-CA" altLang="en-US" sz="2600" dirty="0">
                <a:latin typeface="+mj-lt"/>
              </a:rPr>
              <a:t>is for short-term goals involving recurring items and a </a:t>
            </a:r>
            <a:r>
              <a:rPr lang="en-CA" altLang="en-US" sz="2600" b="1" dirty="0">
                <a:latin typeface="+mj-lt"/>
              </a:rPr>
              <a:t>capital budget</a:t>
            </a:r>
            <a:r>
              <a:rPr lang="en-CA" altLang="en-US" sz="2600" dirty="0">
                <a:latin typeface="+mj-lt"/>
              </a:rPr>
              <a:t> is for long-term goals involving  nonrecurring items.</a:t>
            </a:r>
          </a:p>
          <a:p>
            <a:r>
              <a:rPr lang="en-CA" altLang="en-US" sz="2600" dirty="0">
                <a:latin typeface="+mj-lt"/>
              </a:rPr>
              <a:t>An income statement shows incomes and expenses; cash flow statements show actual cash expenditures. </a:t>
            </a:r>
          </a:p>
          <a:p>
            <a:r>
              <a:rPr lang="en-CA" altLang="en-US" sz="2600" dirty="0">
                <a:latin typeface="+mj-lt"/>
              </a:rPr>
              <a:t>It is important to note which incomes and expenditures recur reliably but only periodically or seasonally. </a:t>
            </a:r>
          </a:p>
          <a:p>
            <a:r>
              <a:rPr lang="en-CA" altLang="en-US" sz="2600" dirty="0">
                <a:latin typeface="+mj-lt"/>
              </a:rPr>
              <a:t>For personal budgets, a month is the most common budget period to use, however, a year of data is preferred in order to account for seasonal and periodic income and expenses (Schneider, 2024).</a:t>
            </a:r>
          </a:p>
          <a:p>
            <a:endParaRPr lang="en-CA" altLang="en-US" sz="2600" dirty="0">
              <a:latin typeface="+mj-lt"/>
            </a:endParaRPr>
          </a:p>
          <a:p>
            <a:endParaRPr lang="en-CA" altLang="en-US" sz="2600" dirty="0">
              <a:latin typeface="+mj-lt"/>
            </a:endParaRPr>
          </a:p>
          <a:p>
            <a:endParaRPr lang="en-CA" altLang="en-US" sz="2600" dirty="0">
              <a:latin typeface="+mj-lt"/>
            </a:endParaRPr>
          </a:p>
          <a:p>
            <a:pPr>
              <a:spcBef>
                <a:spcPct val="0"/>
              </a:spcBef>
            </a:pPr>
            <a:endParaRPr lang="en-CA" altLang="en-US" sz="2800" dirty="0"/>
          </a:p>
          <a:p>
            <a:pPr>
              <a:spcBef>
                <a:spcPct val="0"/>
              </a:spcBef>
            </a:pPr>
            <a:endParaRPr lang="en-CA" altLang="en-US" sz="2800" dirty="0"/>
          </a:p>
          <a:p>
            <a:pPr>
              <a:spcBef>
                <a:spcPct val="0"/>
              </a:spcBef>
            </a:pPr>
            <a:endParaRPr lang="en-CA" altLang="en-US" sz="2800" b="1" dirty="0"/>
          </a:p>
          <a:p>
            <a:pPr>
              <a:spcBef>
                <a:spcPct val="0"/>
              </a:spcBef>
            </a:pPr>
            <a:endParaRPr lang="en-CA" altLang="en-US" sz="2800" dirty="0"/>
          </a:p>
          <a:p>
            <a:pPr>
              <a:spcBef>
                <a:spcPct val="0"/>
              </a:spcBef>
            </a:pPr>
            <a:endParaRPr lang="en-CA" altLang="en-US" sz="2800" dirty="0"/>
          </a:p>
          <a:p>
            <a:pPr eaLnBrk="1" hangingPunct="1">
              <a:spcBef>
                <a:spcPct val="0"/>
              </a:spcBef>
            </a:pPr>
            <a:endParaRPr lang="en-US" altLang="en-US" sz="2700" dirty="0"/>
          </a:p>
        </p:txBody>
      </p:sp>
      <p:sp>
        <p:nvSpPr>
          <p:cNvPr id="17411" name="TextBox 2">
            <a:extLst>
              <a:ext uri="{FF2B5EF4-FFF2-40B4-BE49-F238E27FC236}">
                <a16:creationId xmlns:a16="http://schemas.microsoft.com/office/drawing/2014/main" id="{6D42491A-2B5C-412D-B217-7A0BDED63669}"/>
              </a:ext>
            </a:extLst>
          </p:cNvPr>
          <p:cNvSpPr txBox="1">
            <a:spLocks noChangeArrowheads="1"/>
          </p:cNvSpPr>
          <p:nvPr/>
        </p:nvSpPr>
        <p:spPr bwMode="auto">
          <a:xfrm>
            <a:off x="1200364" y="205483"/>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Operating Budgets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01C3561-1954-40B6-89AA-EF9378BE836F}"/>
              </a:ext>
            </a:extLst>
          </p:cNvPr>
          <p:cNvSpPr>
            <a:spLocks noGrp="1" noChangeArrowheads="1"/>
          </p:cNvSpPr>
          <p:nvPr>
            <p:ph type="title"/>
          </p:nvPr>
        </p:nvSpPr>
        <p:spPr>
          <a:xfrm>
            <a:off x="762000" y="304800"/>
            <a:ext cx="8077200" cy="533400"/>
          </a:xfrm>
        </p:spPr>
        <p:txBody>
          <a:bodyPr>
            <a:normAutofit fontScale="90000"/>
          </a:bodyPr>
          <a:lstStyle/>
          <a:p>
            <a:r>
              <a:rPr lang="en-CA" altLang="en-US" b="1" dirty="0"/>
              <a:t>Using Micro and Macro Factors</a:t>
            </a:r>
          </a:p>
        </p:txBody>
      </p:sp>
      <p:sp>
        <p:nvSpPr>
          <p:cNvPr id="18435" name="Content Placeholder 2">
            <a:extLst>
              <a:ext uri="{FF2B5EF4-FFF2-40B4-BE49-F238E27FC236}">
                <a16:creationId xmlns:a16="http://schemas.microsoft.com/office/drawing/2014/main" id="{3ECA18D3-CDDE-49BC-BACC-1A10D14A4567}"/>
              </a:ext>
            </a:extLst>
          </p:cNvPr>
          <p:cNvSpPr>
            <a:spLocks noGrp="1" noChangeArrowheads="1"/>
          </p:cNvSpPr>
          <p:nvPr>
            <p:ph idx="1"/>
          </p:nvPr>
        </p:nvSpPr>
        <p:spPr>
          <a:xfrm>
            <a:off x="76200" y="1075362"/>
            <a:ext cx="9067800" cy="4800600"/>
          </a:xfrm>
        </p:spPr>
        <p:txBody>
          <a:bodyPr>
            <a:normAutofit fontScale="85000" lnSpcReduction="10000"/>
          </a:bodyPr>
          <a:lstStyle/>
          <a:p>
            <a:r>
              <a:rPr lang="en-CA" altLang="en-US" sz="2800" dirty="0"/>
              <a:t>Individual factors, such as age, health, career choices, family structure, must be taken into consideration when creating a budget.</a:t>
            </a:r>
          </a:p>
          <a:p>
            <a:r>
              <a:rPr lang="en-CA" altLang="en-US" sz="2800" dirty="0"/>
              <a:t>Macro factors, such as unemployment (impact on wages), inflation, deflation and economic cycles, must also be factored into budgeting.</a:t>
            </a:r>
          </a:p>
          <a:p>
            <a:pPr marL="342900" indent="-342900">
              <a:buFont typeface="Arial" panose="020B0604020202020204" pitchFamily="34" charset="0"/>
              <a:buChar char="•"/>
              <a:defRPr/>
            </a:pPr>
            <a:r>
              <a:rPr lang="en-CA" sz="2800" dirty="0"/>
              <a:t>Macro factors become more influential in the assessment of your financial goals as you get closer to your goals. </a:t>
            </a:r>
          </a:p>
          <a:p>
            <a:pPr marL="342900" indent="-342900">
              <a:buFont typeface="Arial" panose="020B0604020202020204" pitchFamily="34" charset="0"/>
              <a:buChar char="•"/>
              <a:defRPr/>
            </a:pPr>
            <a:r>
              <a:rPr lang="en-CA" sz="2800" dirty="0"/>
              <a:t>Time value of money can help you to calculate capital expenditures and progress toward long-term goals. For example, knowing how much time there is and how much compounding there can be to turn your account balance (the present value) into your savings goal (its future value).</a:t>
            </a:r>
          </a:p>
          <a:p>
            <a:r>
              <a:rPr lang="en-CA" altLang="en-US" sz="2800" dirty="0"/>
              <a:t>Let’s take a look at Jeff and his budgeting process.  </a:t>
            </a:r>
          </a:p>
          <a:p>
            <a:endParaRPr lang="en-CA"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EF7C4F0F-B497-4B80-B083-1B2322F3E834}"/>
              </a:ext>
            </a:extLst>
          </p:cNvPr>
          <p:cNvSpPr>
            <a:spLocks noChangeArrowheads="1"/>
          </p:cNvSpPr>
          <p:nvPr/>
        </p:nvSpPr>
        <p:spPr bwMode="auto">
          <a:xfrm>
            <a:off x="238125" y="1101047"/>
            <a:ext cx="8905875" cy="5669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CA" altLang="en-US" sz="2800" dirty="0">
                <a:latin typeface="+mj-lt"/>
              </a:rPr>
              <a:t>Free cash flow is the income remaining after the deduction of living and debt expenses.</a:t>
            </a:r>
          </a:p>
          <a:p>
            <a:r>
              <a:rPr lang="en-CA" altLang="en-US" sz="2800" dirty="0">
                <a:latin typeface="+mj-lt"/>
              </a:rPr>
              <a:t>Free cash flow can be used for capital expenditures (funds to acquire or upgrade assets) or investments. </a:t>
            </a:r>
          </a:p>
          <a:p>
            <a:r>
              <a:rPr lang="en-CA" altLang="en-US" sz="2800" dirty="0">
                <a:latin typeface="+mj-lt"/>
              </a:rPr>
              <a:t>Remember, </a:t>
            </a:r>
            <a:r>
              <a:rPr lang="en-CA" altLang="en-US" sz="2800" b="1" dirty="0">
                <a:latin typeface="+mj-lt"/>
              </a:rPr>
              <a:t>assets</a:t>
            </a:r>
            <a:r>
              <a:rPr lang="en-CA" altLang="en-US" sz="2800" dirty="0">
                <a:latin typeface="+mj-lt"/>
              </a:rPr>
              <a:t> are resources that can be used to create income, decrease expenses, or store wealth as an investment.</a:t>
            </a:r>
          </a:p>
          <a:p>
            <a:r>
              <a:rPr lang="en-CA" altLang="en-US" sz="2800" dirty="0">
                <a:latin typeface="+mj-lt"/>
              </a:rPr>
              <a:t>Capital expenditures and investments are usually part of a long-term plan of building an asset base. </a:t>
            </a:r>
          </a:p>
          <a:p>
            <a:r>
              <a:rPr lang="en-CA" altLang="en-US" sz="2800" dirty="0">
                <a:latin typeface="+mj-lt"/>
              </a:rPr>
              <a:t>Investment may also be part of a longer-term plan to achieve a specific goal such as financing education.</a:t>
            </a:r>
          </a:p>
          <a:p>
            <a:pPr eaLnBrk="1" hangingPunct="1">
              <a:spcBef>
                <a:spcPct val="0"/>
              </a:spcBef>
            </a:pPr>
            <a:endParaRPr lang="en-US" altLang="en-US" dirty="0"/>
          </a:p>
        </p:txBody>
      </p:sp>
      <p:sp>
        <p:nvSpPr>
          <p:cNvPr id="19459" name="TextBox 2">
            <a:extLst>
              <a:ext uri="{FF2B5EF4-FFF2-40B4-BE49-F238E27FC236}">
                <a16:creationId xmlns:a16="http://schemas.microsoft.com/office/drawing/2014/main" id="{87BAAB09-BEDE-4721-B5CF-C4031BD4BB66}"/>
              </a:ext>
            </a:extLst>
          </p:cNvPr>
          <p:cNvSpPr txBox="1">
            <a:spLocks noChangeArrowheads="1"/>
          </p:cNvSpPr>
          <p:nvPr/>
        </p:nvSpPr>
        <p:spPr bwMode="auto">
          <a:xfrm>
            <a:off x="147637" y="270874"/>
            <a:ext cx="8763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Capital Budget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2">
            <a:extLst>
              <a:ext uri="{FF2B5EF4-FFF2-40B4-BE49-F238E27FC236}">
                <a16:creationId xmlns:a16="http://schemas.microsoft.com/office/drawing/2014/main" id="{E7DA08A3-04A4-4CB2-91EE-4411FC13B65F}"/>
              </a:ext>
            </a:extLst>
          </p:cNvPr>
          <p:cNvSpPr txBox="1">
            <a:spLocks noChangeArrowheads="1"/>
          </p:cNvSpPr>
          <p:nvPr/>
        </p:nvSpPr>
        <p:spPr bwMode="auto">
          <a:xfrm>
            <a:off x="1169542" y="251717"/>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Key Takeaways from Text</a:t>
            </a:r>
          </a:p>
        </p:txBody>
      </p:sp>
      <p:sp>
        <p:nvSpPr>
          <p:cNvPr id="21507" name="Rectangle 1">
            <a:extLst>
              <a:ext uri="{FF2B5EF4-FFF2-40B4-BE49-F238E27FC236}">
                <a16:creationId xmlns:a16="http://schemas.microsoft.com/office/drawing/2014/main" id="{3CB62876-D716-40C3-BABF-C45A371C267D}"/>
              </a:ext>
            </a:extLst>
          </p:cNvPr>
          <p:cNvSpPr>
            <a:spLocks noChangeArrowheads="1"/>
          </p:cNvSpPr>
          <p:nvPr/>
        </p:nvSpPr>
        <p:spPr bwMode="auto">
          <a:xfrm>
            <a:off x="190500" y="1126733"/>
            <a:ext cx="8763000" cy="484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800100" indent="-34290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pPr>
            <a:r>
              <a:rPr lang="en-CA" altLang="en-US" sz="2500" dirty="0">
                <a:latin typeface="+mj-lt"/>
              </a:rPr>
              <a:t>A comprehensive budget consists of an operating budget and a capital budget.</a:t>
            </a:r>
          </a:p>
          <a:p>
            <a:pPr>
              <a:spcBef>
                <a:spcPct val="0"/>
              </a:spcBef>
              <a:buFontTx/>
              <a:buNone/>
            </a:pPr>
            <a:r>
              <a:rPr lang="en-CA" altLang="en-US" sz="2500" dirty="0">
                <a:latin typeface="+mj-lt"/>
              </a:rPr>
              <a:t>•   The operating budget accounts for recurring incomes and expenses.</a:t>
            </a:r>
          </a:p>
          <a:p>
            <a:pPr>
              <a:spcBef>
                <a:spcPct val="0"/>
              </a:spcBef>
            </a:pPr>
            <a:r>
              <a:rPr lang="en-CA" altLang="en-US" sz="2500" dirty="0">
                <a:latin typeface="+mj-lt"/>
              </a:rPr>
              <a:t>Recurring incomes result from selling labor and/or liquidity.</a:t>
            </a:r>
          </a:p>
          <a:p>
            <a:pPr>
              <a:spcBef>
                <a:spcPct val="0"/>
              </a:spcBef>
              <a:buFontTx/>
              <a:buNone/>
            </a:pPr>
            <a:r>
              <a:rPr lang="en-CA" altLang="en-US" sz="2500" dirty="0">
                <a:latin typeface="+mj-lt"/>
              </a:rPr>
              <a:t>•   Recurring expenses result from consumption of goods and/or services.</a:t>
            </a:r>
          </a:p>
          <a:p>
            <a:pPr>
              <a:spcBef>
                <a:spcPct val="0"/>
              </a:spcBef>
              <a:buFontTx/>
              <a:buNone/>
            </a:pPr>
            <a:r>
              <a:rPr lang="en-CA" altLang="en-US" sz="2500" dirty="0">
                <a:latin typeface="+mj-lt"/>
              </a:rPr>
              <a:t>•   Recurring incomes and expenses satisfy short-term, lifestyle goals, create free cash flow for capital expenditures.</a:t>
            </a:r>
          </a:p>
          <a:p>
            <a:pPr>
              <a:spcBef>
                <a:spcPct val="0"/>
              </a:spcBef>
              <a:buFontTx/>
              <a:buNone/>
            </a:pPr>
            <a:r>
              <a:rPr lang="en-CA" altLang="en-US" sz="2500" dirty="0">
                <a:latin typeface="+mj-lt"/>
              </a:rPr>
              <a:t>•   The capital budget accounts for capital expenditures or nonrecurring items.</a:t>
            </a:r>
          </a:p>
          <a:p>
            <a:pPr>
              <a:spcBef>
                <a:spcPct val="0"/>
              </a:spcBef>
              <a:buFontTx/>
              <a:buNone/>
            </a:pPr>
            <a:endParaRPr lang="en-CA"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2">
            <a:extLst>
              <a:ext uri="{FF2B5EF4-FFF2-40B4-BE49-F238E27FC236}">
                <a16:creationId xmlns:a16="http://schemas.microsoft.com/office/drawing/2014/main" id="{33E8C683-80EB-4375-BB67-BA5B9F384CF1}"/>
              </a:ext>
            </a:extLst>
          </p:cNvPr>
          <p:cNvSpPr txBox="1">
            <a:spLocks noChangeArrowheads="1"/>
          </p:cNvSpPr>
          <p:nvPr/>
        </p:nvSpPr>
        <p:spPr bwMode="auto">
          <a:xfrm>
            <a:off x="1104900" y="228600"/>
            <a:ext cx="6934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CA" altLang="en-US" sz="4400" b="1" dirty="0">
                <a:latin typeface="+mj-lt"/>
              </a:rPr>
              <a:t>Key Takeaways from Text</a:t>
            </a:r>
          </a:p>
        </p:txBody>
      </p:sp>
      <p:sp>
        <p:nvSpPr>
          <p:cNvPr id="22531" name="Rectangle 1">
            <a:extLst>
              <a:ext uri="{FF2B5EF4-FFF2-40B4-BE49-F238E27FC236}">
                <a16:creationId xmlns:a16="http://schemas.microsoft.com/office/drawing/2014/main" id="{1125C790-E818-41BE-B568-E91B1868D764}"/>
              </a:ext>
            </a:extLst>
          </p:cNvPr>
          <p:cNvSpPr>
            <a:spLocks noChangeArrowheads="1"/>
          </p:cNvSpPr>
          <p:nvPr/>
        </p:nvSpPr>
        <p:spPr bwMode="auto">
          <a:xfrm>
            <a:off x="132707" y="1085636"/>
            <a:ext cx="8763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800100" indent="-34290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pPr>
            <a:r>
              <a:rPr lang="en-CA" altLang="en-US" sz="2800" dirty="0">
                <a:latin typeface="+mj-lt"/>
              </a:rPr>
              <a:t>Capital expenditures are usually part of a longer-term plan or goal.</a:t>
            </a:r>
          </a:p>
          <a:p>
            <a:pPr>
              <a:spcBef>
                <a:spcPct val="0"/>
              </a:spcBef>
              <a:buFontTx/>
              <a:buNone/>
            </a:pPr>
            <a:r>
              <a:rPr lang="en-CA" altLang="en-US" sz="2800" dirty="0">
                <a:latin typeface="+mj-lt"/>
              </a:rPr>
              <a:t>•   Projecting recurring incomes and expenses involves using financial history, new information and microeconomic factors, macroeconomic factors.</a:t>
            </a:r>
          </a:p>
          <a:p>
            <a:pPr>
              <a:spcBef>
                <a:spcPct val="0"/>
              </a:spcBef>
              <a:buFontTx/>
              <a:buNone/>
            </a:pPr>
            <a:r>
              <a:rPr lang="en-CA" altLang="en-US" sz="2800" dirty="0">
                <a:latin typeface="+mj-lt"/>
              </a:rPr>
              <a:t>•	Different methods may be used to project different incomes and expenses depending on the probability, volatility, and predictability of quantity and price.</a:t>
            </a:r>
          </a:p>
          <a:p>
            <a:pPr>
              <a:spcBef>
                <a:spcPct val="0"/>
              </a:spcBef>
              <a:buFontTx/>
              <a:buNone/>
            </a:pPr>
            <a:r>
              <a:rPr lang="en-CA" altLang="en-US" sz="2800" dirty="0">
                <a:latin typeface="+mj-lt"/>
              </a:rPr>
              <a:t>•	Projecting capital expenditures involves using the following:</a:t>
            </a:r>
          </a:p>
          <a:p>
            <a:pPr lvl="2">
              <a:spcBef>
                <a:spcPct val="0"/>
              </a:spcBef>
            </a:pPr>
            <a:r>
              <a:rPr lang="en-CA" altLang="en-US" sz="2800" dirty="0">
                <a:latin typeface="+mj-lt"/>
              </a:rPr>
              <a:t>New information and microeconomic factors</a:t>
            </a:r>
          </a:p>
          <a:p>
            <a:pPr lvl="2">
              <a:spcBef>
                <a:spcPct val="0"/>
              </a:spcBef>
            </a:pPr>
            <a:r>
              <a:rPr lang="en-CA" altLang="en-US" sz="2800" dirty="0">
                <a:latin typeface="+mj-lt"/>
              </a:rPr>
              <a:t>Macroeconomic factors (when closer to goal)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4321-9D50-41BA-887B-EEAEE445F298}"/>
              </a:ext>
            </a:extLst>
          </p:cNvPr>
          <p:cNvSpPr>
            <a:spLocks noGrp="1"/>
          </p:cNvSpPr>
          <p:nvPr>
            <p:ph type="title"/>
          </p:nvPr>
        </p:nvSpPr>
        <p:spPr/>
        <p:txBody>
          <a:bodyPr/>
          <a:lstStyle/>
          <a:p>
            <a:r>
              <a:rPr lang="en-CA" dirty="0"/>
              <a:t>Financial Empowerment Text</a:t>
            </a:r>
          </a:p>
        </p:txBody>
      </p:sp>
      <p:sp>
        <p:nvSpPr>
          <p:cNvPr id="5" name="TextBox 4">
            <a:extLst>
              <a:ext uri="{FF2B5EF4-FFF2-40B4-BE49-F238E27FC236}">
                <a16:creationId xmlns:a16="http://schemas.microsoft.com/office/drawing/2014/main" id="{69F571C6-0DFB-49F4-AEE5-769C2FF2C1CD}"/>
              </a:ext>
            </a:extLst>
          </p:cNvPr>
          <p:cNvSpPr txBox="1"/>
          <p:nvPr/>
        </p:nvSpPr>
        <p:spPr>
          <a:xfrm>
            <a:off x="3847956" y="1066800"/>
            <a:ext cx="4991244" cy="5016758"/>
          </a:xfrm>
          <a:prstGeom prst="rect">
            <a:avLst/>
          </a:prstGeom>
          <a:noFill/>
        </p:spPr>
        <p:txBody>
          <a:bodyPr wrap="square" rtlCol="0">
            <a:spAutoFit/>
          </a:bodyPr>
          <a:lstStyle/>
          <a:p>
            <a:pPr marL="342900" indent="-342900">
              <a:buFont typeface="Arial" panose="020B0604020202020204" pitchFamily="34" charset="0"/>
              <a:buChar char="•"/>
            </a:pPr>
            <a:r>
              <a:rPr lang="en-US" sz="2000" i="1" dirty="0"/>
              <a:t>Financial Empowerment: Personal Finance for Indigenous and Non-Indigenous People </a:t>
            </a:r>
            <a:r>
              <a:rPr lang="en-US" sz="2000" dirty="0"/>
              <a:t>was first published in 2018 with the Support of the University of Regina (UofR) Press as part of the UofR Open Textbook Publishing Program in 2018.</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purpose of this textbook adaptation is to take an accessible, student-focused personal finance textbook written originally for an American audience and make it relevant for Indigenous and non-Indigenous people in Canada. In so doing, it aims to not only help students build their own personal financial capacity, but to prepare them to help others do the same.</a:t>
            </a:r>
          </a:p>
        </p:txBody>
      </p:sp>
      <p:pic>
        <p:nvPicPr>
          <p:cNvPr id="7" name="Content Placeholder 7" descr="A book cover with a statue of a buffalo&#10;&#10;Description automatically generated">
            <a:extLst>
              <a:ext uri="{FF2B5EF4-FFF2-40B4-BE49-F238E27FC236}">
                <a16:creationId xmlns:a16="http://schemas.microsoft.com/office/drawing/2014/main" id="{25DA1BC3-9F37-F603-09AA-A105378BC2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1213776"/>
            <a:ext cx="3413311" cy="4687561"/>
          </a:xfrm>
          <a:prstGeom prst="rect">
            <a:avLst/>
          </a:prstGeom>
        </p:spPr>
      </p:pic>
    </p:spTree>
    <p:extLst>
      <p:ext uri="{BB962C8B-B14F-4D97-AF65-F5344CB8AC3E}">
        <p14:creationId xmlns:p14="http://schemas.microsoft.com/office/powerpoint/2010/main" val="1879443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9CCF7D9-69C2-4446-81FE-10198C19DFD0}"/>
              </a:ext>
            </a:extLst>
          </p:cNvPr>
          <p:cNvSpPr>
            <a:spLocks noGrp="1" noChangeArrowheads="1"/>
          </p:cNvSpPr>
          <p:nvPr>
            <p:ph type="title"/>
          </p:nvPr>
        </p:nvSpPr>
        <p:spPr>
          <a:xfrm>
            <a:off x="2935035" y="278106"/>
            <a:ext cx="3273930" cy="631156"/>
          </a:xfrm>
        </p:spPr>
        <p:txBody>
          <a:bodyPr>
            <a:noAutofit/>
          </a:bodyPr>
          <a:lstStyle/>
          <a:p>
            <a:r>
              <a:rPr lang="en-CA" altLang="en-US" sz="4000" b="1" dirty="0"/>
              <a:t>Cash Budget</a:t>
            </a:r>
          </a:p>
        </p:txBody>
      </p:sp>
      <p:sp>
        <p:nvSpPr>
          <p:cNvPr id="23555" name="Content Placeholder 2">
            <a:extLst>
              <a:ext uri="{FF2B5EF4-FFF2-40B4-BE49-F238E27FC236}">
                <a16:creationId xmlns:a16="http://schemas.microsoft.com/office/drawing/2014/main" id="{132557EE-8263-47DF-BF0A-AF866C80A408}"/>
              </a:ext>
            </a:extLst>
          </p:cNvPr>
          <p:cNvSpPr>
            <a:spLocks noGrp="1" noChangeArrowheads="1"/>
          </p:cNvSpPr>
          <p:nvPr>
            <p:ph idx="1"/>
          </p:nvPr>
        </p:nvSpPr>
        <p:spPr>
          <a:xfrm>
            <a:off x="184935" y="1296256"/>
            <a:ext cx="8915400" cy="4648200"/>
          </a:xfrm>
        </p:spPr>
        <p:txBody>
          <a:bodyPr/>
          <a:lstStyle/>
          <a:p>
            <a:r>
              <a:rPr lang="en-CA" altLang="en-US" sz="2800" dirty="0"/>
              <a:t>When it comes to cash flow, timing is everything.</a:t>
            </a:r>
          </a:p>
          <a:p>
            <a:r>
              <a:rPr lang="en-CA" altLang="en-US" sz="2800" dirty="0"/>
              <a:t>Cash flow may be regular or seasonal. When cash flow is not regular, a closer look at cash flow management is necessary. </a:t>
            </a:r>
          </a:p>
          <a:p>
            <a:r>
              <a:rPr lang="en-CA" altLang="en-US" sz="2800" dirty="0"/>
              <a:t>Most expenses must be paid on a monthly basis, and if some income is irregularly received (e.g. seasonal), there is a risk of running out of cash in a specific month. </a:t>
            </a:r>
          </a:p>
          <a:p>
            <a:endParaRPr lang="en-CA" altLang="en-US" sz="3000" dirty="0"/>
          </a:p>
          <a:p>
            <a:endParaRPr lang="en-CA" altLang="en-US" dirty="0"/>
          </a:p>
          <a:p>
            <a:endParaRPr lang="en-CA"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AFB5829-A13A-48E4-8781-C501E35DB327}"/>
              </a:ext>
            </a:extLst>
          </p:cNvPr>
          <p:cNvSpPr>
            <a:spLocks noGrp="1" noChangeArrowheads="1"/>
          </p:cNvSpPr>
          <p:nvPr>
            <p:ph type="title"/>
          </p:nvPr>
        </p:nvSpPr>
        <p:spPr>
          <a:xfrm>
            <a:off x="3255299" y="272969"/>
            <a:ext cx="3160914" cy="636294"/>
          </a:xfrm>
        </p:spPr>
        <p:txBody>
          <a:bodyPr>
            <a:noAutofit/>
          </a:bodyPr>
          <a:lstStyle/>
          <a:p>
            <a:r>
              <a:rPr lang="en-CA" altLang="en-US" sz="4000" b="1" dirty="0"/>
              <a:t>Cash Budget</a:t>
            </a:r>
          </a:p>
        </p:txBody>
      </p:sp>
      <p:sp>
        <p:nvSpPr>
          <p:cNvPr id="24579" name="Content Placeholder 2">
            <a:extLst>
              <a:ext uri="{FF2B5EF4-FFF2-40B4-BE49-F238E27FC236}">
                <a16:creationId xmlns:a16="http://schemas.microsoft.com/office/drawing/2014/main" id="{74931DD9-12EA-4310-97E4-29D06AC5C92E}"/>
              </a:ext>
            </a:extLst>
          </p:cNvPr>
          <p:cNvSpPr>
            <a:spLocks noGrp="1" noChangeArrowheads="1"/>
          </p:cNvSpPr>
          <p:nvPr>
            <p:ph idx="1"/>
          </p:nvPr>
        </p:nvSpPr>
        <p:spPr>
          <a:xfrm>
            <a:off x="114300" y="921250"/>
            <a:ext cx="8915400" cy="4495800"/>
          </a:xfrm>
        </p:spPr>
        <p:txBody>
          <a:bodyPr/>
          <a:lstStyle/>
          <a:p>
            <a:r>
              <a:rPr lang="en-CA" altLang="en-US" sz="2800" dirty="0"/>
              <a:t>Let’s look at Jeff’s cash flow. </a:t>
            </a:r>
          </a:p>
          <a:p>
            <a:r>
              <a:rPr lang="en-CA" altLang="en-US" sz="2800" dirty="0"/>
              <a:t>As the text points out, the monthly cash budget shows a different story than the annual budget because of the seasonal nature of Jeff’s incomes. </a:t>
            </a:r>
          </a:p>
          <a:p>
            <a:r>
              <a:rPr lang="en-CA" altLang="en-US" sz="2800" dirty="0"/>
              <a:t>Since Jeff is planning his capital expenditures before he begins to earn income from painting, he actually has to borrow more—and assume more risk.</a:t>
            </a:r>
          </a:p>
          <a:p>
            <a:r>
              <a:rPr lang="en-CA" altLang="en-US" sz="2800" dirty="0"/>
              <a:t>If he delays the new roof until October, he will borrow less and will therefore pay less. </a:t>
            </a:r>
          </a:p>
          <a:p>
            <a:endParaRPr lang="en-CA"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652E958-D384-413D-9480-CDC1ECD25100}"/>
              </a:ext>
            </a:extLst>
          </p:cNvPr>
          <p:cNvSpPr>
            <a:spLocks noGrp="1" noChangeArrowheads="1"/>
          </p:cNvSpPr>
          <p:nvPr>
            <p:ph type="title"/>
          </p:nvPr>
        </p:nvSpPr>
        <p:spPr>
          <a:xfrm>
            <a:off x="2618299" y="334614"/>
            <a:ext cx="3777363" cy="605471"/>
          </a:xfrm>
        </p:spPr>
        <p:txBody>
          <a:bodyPr>
            <a:noAutofit/>
          </a:bodyPr>
          <a:lstStyle/>
          <a:p>
            <a:r>
              <a:rPr lang="en-CA" altLang="en-US" sz="4000" b="1" dirty="0"/>
              <a:t>Budget Variance</a:t>
            </a:r>
          </a:p>
        </p:txBody>
      </p:sp>
      <p:sp>
        <p:nvSpPr>
          <p:cNvPr id="26627" name="Content Placeholder 2">
            <a:extLst>
              <a:ext uri="{FF2B5EF4-FFF2-40B4-BE49-F238E27FC236}">
                <a16:creationId xmlns:a16="http://schemas.microsoft.com/office/drawing/2014/main" id="{C3094E53-1C55-4C30-8A6F-6341DC5E2826}"/>
              </a:ext>
            </a:extLst>
          </p:cNvPr>
          <p:cNvSpPr>
            <a:spLocks noGrp="1" noChangeArrowheads="1"/>
          </p:cNvSpPr>
          <p:nvPr>
            <p:ph idx="1"/>
          </p:nvPr>
        </p:nvSpPr>
        <p:spPr>
          <a:xfrm>
            <a:off x="152400" y="1239748"/>
            <a:ext cx="8763000" cy="4495800"/>
          </a:xfrm>
        </p:spPr>
        <p:txBody>
          <a:bodyPr/>
          <a:lstStyle/>
          <a:p>
            <a:r>
              <a:rPr lang="en-CA" altLang="en-US" sz="2800" b="1" dirty="0"/>
              <a:t>Budget variance </a:t>
            </a:r>
            <a:r>
              <a:rPr lang="en-CA" altLang="en-US" sz="2800" dirty="0"/>
              <a:t>occurs when the actual results of your financial activity differ from your budgeted projections (Schneider, 2018).</a:t>
            </a:r>
          </a:p>
          <a:p>
            <a:r>
              <a:rPr lang="en-CA" altLang="en-US" sz="2800" dirty="0"/>
              <a:t>Variances alert you to the fact that adjustments are needed and provide new information to assess your situation.</a:t>
            </a:r>
          </a:p>
          <a:p>
            <a:r>
              <a:rPr lang="en-CA" altLang="en-US" sz="2800" dirty="0"/>
              <a:t>Variances occur because either your estimate was inaccurate or because certain macro- and micro-factors changed unexpectedly.</a:t>
            </a:r>
          </a:p>
          <a:p>
            <a:endParaRPr lang="en-CA" altLang="en-US" sz="2800" dirty="0"/>
          </a:p>
          <a:p>
            <a:endParaRPr lang="en-CA"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D0E99BC8-65A5-4B92-8ADD-4F39EB203964}"/>
              </a:ext>
            </a:extLst>
          </p:cNvPr>
          <p:cNvSpPr>
            <a:spLocks noGrp="1" noChangeArrowheads="1"/>
          </p:cNvSpPr>
          <p:nvPr>
            <p:ph type="title"/>
          </p:nvPr>
        </p:nvSpPr>
        <p:spPr>
          <a:xfrm>
            <a:off x="2412817" y="349035"/>
            <a:ext cx="3797912" cy="611599"/>
          </a:xfrm>
        </p:spPr>
        <p:txBody>
          <a:bodyPr>
            <a:normAutofit fontScale="90000"/>
          </a:bodyPr>
          <a:lstStyle/>
          <a:p>
            <a:pPr algn="ctr"/>
            <a:r>
              <a:rPr lang="en-CA" altLang="en-US" sz="4000" b="1" dirty="0"/>
              <a:t>Budget Variance</a:t>
            </a:r>
            <a:r>
              <a:rPr lang="en-CA" altLang="en-US" sz="4000" dirty="0"/>
              <a:t> </a:t>
            </a:r>
          </a:p>
        </p:txBody>
      </p:sp>
      <p:sp>
        <p:nvSpPr>
          <p:cNvPr id="27651" name="Content Placeholder 2">
            <a:extLst>
              <a:ext uri="{FF2B5EF4-FFF2-40B4-BE49-F238E27FC236}">
                <a16:creationId xmlns:a16="http://schemas.microsoft.com/office/drawing/2014/main" id="{506A29D9-71DD-4002-BF3A-507FB8BC031B}"/>
              </a:ext>
            </a:extLst>
          </p:cNvPr>
          <p:cNvSpPr>
            <a:spLocks noGrp="1" noChangeArrowheads="1"/>
          </p:cNvSpPr>
          <p:nvPr>
            <p:ph idx="1"/>
          </p:nvPr>
        </p:nvSpPr>
        <p:spPr>
          <a:xfrm>
            <a:off x="149225" y="1029128"/>
            <a:ext cx="8994775" cy="4495800"/>
          </a:xfrm>
        </p:spPr>
        <p:txBody>
          <a:bodyPr/>
          <a:lstStyle/>
          <a:p>
            <a:r>
              <a:rPr lang="en-CA" altLang="en-US" sz="2500" dirty="0"/>
              <a:t>Eventually, data replaces projections and constant monitoring and comparing to actual activities is needed. </a:t>
            </a:r>
          </a:p>
          <a:p>
            <a:r>
              <a:rPr lang="en-CA" altLang="en-US" sz="2500" dirty="0"/>
              <a:t>Once you discover a budget variance, you need to analyze the variance to determine what caused it and adjust. </a:t>
            </a:r>
          </a:p>
          <a:p>
            <a:r>
              <a:rPr lang="en-CA" altLang="en-US" sz="2500" dirty="0"/>
              <a:t>If the price of gas dramatically increases, you will need to adjust accordingly. You might:</a:t>
            </a:r>
          </a:p>
          <a:p>
            <a:pPr lvl="1"/>
            <a:r>
              <a:rPr lang="en-CA" altLang="en-US" sz="2500" dirty="0"/>
              <a:t>spend less for other expenses in order to keep your total expenses within your budget,</a:t>
            </a:r>
          </a:p>
          <a:p>
            <a:pPr lvl="1"/>
            <a:r>
              <a:rPr lang="en-CA" altLang="en-US" sz="2500" dirty="0"/>
              <a:t>lower your gas expense by driving less, and/or</a:t>
            </a:r>
          </a:p>
          <a:p>
            <a:pPr lvl="1"/>
            <a:r>
              <a:rPr lang="en-CA" altLang="en-US" sz="2500" dirty="0"/>
              <a:t>increase your income.</a:t>
            </a:r>
          </a:p>
          <a:p>
            <a:endParaRPr lang="en-CA" altLang="en-US" sz="2800" dirty="0"/>
          </a:p>
          <a:p>
            <a:endParaRPr lang="en-CA" altLang="en-US" dirty="0"/>
          </a:p>
          <a:p>
            <a:endParaRPr lang="en-CA"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28025E1-D766-4B40-AD6F-5977DCE6DCE1}"/>
              </a:ext>
            </a:extLst>
          </p:cNvPr>
          <p:cNvSpPr>
            <a:spLocks noGrp="1" noChangeArrowheads="1"/>
          </p:cNvSpPr>
          <p:nvPr>
            <p:ph type="title"/>
          </p:nvPr>
        </p:nvSpPr>
        <p:spPr>
          <a:xfrm>
            <a:off x="1945344" y="375710"/>
            <a:ext cx="5780824" cy="605471"/>
          </a:xfrm>
        </p:spPr>
        <p:txBody>
          <a:bodyPr>
            <a:noAutofit/>
          </a:bodyPr>
          <a:lstStyle/>
          <a:p>
            <a:r>
              <a:rPr lang="en-CA" altLang="en-US" sz="4000" b="1" dirty="0"/>
              <a:t>Key Takeaways from Text </a:t>
            </a:r>
            <a:r>
              <a:rPr lang="en-CA" altLang="en-US" sz="4000" dirty="0"/>
              <a:t> </a:t>
            </a:r>
          </a:p>
        </p:txBody>
      </p:sp>
      <p:sp>
        <p:nvSpPr>
          <p:cNvPr id="28675" name="Content Placeholder 2">
            <a:extLst>
              <a:ext uri="{FF2B5EF4-FFF2-40B4-BE49-F238E27FC236}">
                <a16:creationId xmlns:a16="http://schemas.microsoft.com/office/drawing/2014/main" id="{59C627DE-BA59-4580-AB37-1FC95487E4E1}"/>
              </a:ext>
            </a:extLst>
          </p:cNvPr>
          <p:cNvSpPr>
            <a:spLocks noGrp="1" noChangeArrowheads="1"/>
          </p:cNvSpPr>
          <p:nvPr>
            <p:ph idx="1"/>
          </p:nvPr>
        </p:nvSpPr>
        <p:spPr>
          <a:xfrm>
            <a:off x="144462" y="1203789"/>
            <a:ext cx="8855075" cy="4191000"/>
          </a:xfrm>
        </p:spPr>
        <p:txBody>
          <a:bodyPr>
            <a:normAutofit lnSpcReduction="10000"/>
          </a:bodyPr>
          <a:lstStyle/>
          <a:p>
            <a:r>
              <a:rPr lang="en-CA" altLang="en-US" sz="2400" dirty="0"/>
              <a:t>Recognizing and analyzing variances between actual results and budget expectations identifies potential problems, identifies potential remedies.</a:t>
            </a:r>
          </a:p>
          <a:p>
            <a:r>
              <a:rPr lang="en-CA" altLang="en-US" sz="2400" dirty="0"/>
              <a:t>The more frequently the budget is monitored, generally the sooner adjustments may be made, the less costly adjustments are to make.</a:t>
            </a:r>
          </a:p>
          <a:p>
            <a:r>
              <a:rPr lang="en-CA" altLang="en-US" sz="2400" dirty="0"/>
              <a:t>Budget variances for incomes and expenses should be analyzed to see if they are caused by a difference in actual quantity, actual price, both actual quantity and actual price.</a:t>
            </a:r>
          </a:p>
          <a:p>
            <a:r>
              <a:rPr lang="en-CA" altLang="en-US" sz="2400" dirty="0"/>
              <a:t>Variances also need to be analyzed in the context of micro and macro factors that may change.</a:t>
            </a:r>
          </a:p>
          <a:p>
            <a:endParaRPr lang="en-CA"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293928-5E41-3F2B-EACC-B6266EBDF890}"/>
              </a:ext>
            </a:extLst>
          </p:cNvPr>
          <p:cNvSpPr>
            <a:spLocks noGrp="1"/>
          </p:cNvSpPr>
          <p:nvPr>
            <p:ph type="body" sz="quarter" idx="13"/>
          </p:nvPr>
        </p:nvSpPr>
        <p:spPr>
          <a:xfrm>
            <a:off x="228600" y="838200"/>
            <a:ext cx="8686800" cy="4876800"/>
          </a:xfrm>
        </p:spPr>
        <p:txBody>
          <a:bodyPr>
            <a:noAutofit/>
          </a:bodyPr>
          <a:lstStyle/>
          <a:p>
            <a:pPr marL="0" indent="0">
              <a:buNone/>
            </a:pPr>
            <a:endParaRPr lang="en-US" sz="1400" dirty="0"/>
          </a:p>
          <a:p>
            <a:pPr marL="285750" indent="-285750">
              <a:buFont typeface="Arial" panose="020B0604020202020204" pitchFamily="34" charset="0"/>
              <a:buChar char="•"/>
            </a:pPr>
            <a:r>
              <a:rPr lang="en-US" sz="2400" dirty="0">
                <a:solidFill>
                  <a:schemeClr val="tx1"/>
                </a:solidFill>
              </a:rPr>
              <a:t>The Financial Consumer Agency of Canada (FCAC) has just launched a Canada-wide campaign to destigmatize conversations about money.</a:t>
            </a:r>
          </a:p>
          <a:p>
            <a:pPr marL="285750" indent="-285750">
              <a:buFont typeface="Arial" panose="020B0604020202020204" pitchFamily="34" charset="0"/>
              <a:buChar char="•"/>
            </a:pPr>
            <a:r>
              <a:rPr lang="en-US" sz="2400" dirty="0">
                <a:solidFill>
                  <a:schemeClr val="tx1"/>
                </a:solidFill>
              </a:rPr>
              <a:t>The FCAC states that “many Canadians find it difficult to discuss money and finances with family and friends for fear of being judged. To overcome this taboo, FCAC is encouraging Canadians to share their financial experiences with family and friends, ask questions, and consult with trusted financial professionals.”</a:t>
            </a:r>
          </a:p>
          <a:p>
            <a:pPr marL="285750" indent="-285750">
              <a:buFont typeface="Arial" panose="020B0604020202020204" pitchFamily="34" charset="0"/>
              <a:buChar char="•"/>
            </a:pPr>
            <a:r>
              <a:rPr lang="en-US" sz="2400" dirty="0">
                <a:solidFill>
                  <a:schemeClr val="tx1"/>
                </a:solidFill>
              </a:rPr>
              <a:t>During yesterday’s FCAC Financial Literacy Month launch, Millie Acuna with SEED Winnipeg discussed the importance of a tailored approach and storytelling when it comes to teaching and talking about financial literacy. “Everyone has a very unique story.” “The most powerful tool is the power of storytelling.”</a:t>
            </a:r>
          </a:p>
          <a:p>
            <a:pPr marL="342900" indent="-342900">
              <a:buFont typeface="Arial" panose="020B0604020202020204" pitchFamily="34" charset="0"/>
              <a:buChar char="•"/>
              <a:defRPr/>
            </a:pPr>
            <a:endParaRPr lang="en-US" sz="2300" dirty="0">
              <a:solidFill>
                <a:schemeClr val="tx1"/>
              </a:solidFill>
            </a:endParaRPr>
          </a:p>
        </p:txBody>
      </p:sp>
      <p:sp>
        <p:nvSpPr>
          <p:cNvPr id="5" name="Title 1">
            <a:extLst>
              <a:ext uri="{FF2B5EF4-FFF2-40B4-BE49-F238E27FC236}">
                <a16:creationId xmlns:a16="http://schemas.microsoft.com/office/drawing/2014/main" id="{B113CD85-13F3-A345-8AEE-059DC18359F5}"/>
              </a:ext>
            </a:extLst>
          </p:cNvPr>
          <p:cNvSpPr>
            <a:spLocks noGrp="1"/>
          </p:cNvSpPr>
          <p:nvPr>
            <p:ph type="title"/>
          </p:nvPr>
        </p:nvSpPr>
        <p:spPr>
          <a:xfrm>
            <a:off x="76200" y="152400"/>
            <a:ext cx="9067800" cy="685800"/>
          </a:xfrm>
        </p:spPr>
        <p:txBody>
          <a:bodyPr>
            <a:normAutofit/>
          </a:bodyPr>
          <a:lstStyle/>
          <a:p>
            <a:pPr>
              <a:defRPr/>
            </a:pPr>
            <a:r>
              <a:rPr lang="en-US" sz="3600" dirty="0">
                <a:solidFill>
                  <a:schemeClr val="tx1"/>
                </a:solidFill>
              </a:rPr>
              <a:t>Destigmatizing conversations about money</a:t>
            </a:r>
            <a:endParaRPr lang="en-CA" sz="3600" b="1" dirty="0">
              <a:solidFill>
                <a:schemeClr val="tx1"/>
              </a:solidFill>
            </a:endParaRPr>
          </a:p>
        </p:txBody>
      </p:sp>
    </p:spTree>
    <p:extLst>
      <p:ext uri="{BB962C8B-B14F-4D97-AF65-F5344CB8AC3E}">
        <p14:creationId xmlns:p14="http://schemas.microsoft.com/office/powerpoint/2010/main" val="3553906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293928-5E41-3F2B-EACC-B6266EBDF890}"/>
              </a:ext>
            </a:extLst>
          </p:cNvPr>
          <p:cNvSpPr>
            <a:spLocks noGrp="1"/>
          </p:cNvSpPr>
          <p:nvPr>
            <p:ph type="body" sz="quarter" idx="13"/>
          </p:nvPr>
        </p:nvSpPr>
        <p:spPr>
          <a:xfrm>
            <a:off x="228600" y="762000"/>
            <a:ext cx="8686800" cy="4953000"/>
          </a:xfrm>
        </p:spPr>
        <p:txBody>
          <a:bodyPr>
            <a:noAutofit/>
          </a:bodyPr>
          <a:lstStyle/>
          <a:p>
            <a:pPr marL="285750" indent="-285750">
              <a:buFont typeface="Arial" panose="020B0604020202020204" pitchFamily="34" charset="0"/>
              <a:buChar char="•"/>
            </a:pPr>
            <a:r>
              <a:rPr lang="en-US" sz="2400" dirty="0">
                <a:solidFill>
                  <a:schemeClr val="tx1"/>
                </a:solidFill>
              </a:rPr>
              <a:t>Financial empowerment includes learning from both our past and present, becoming more aware of our values and attitudes regarding money and how they influence our financial behaviours, applying this awareness as well as our skills and knowledge to our present situations so that we can plan for our financial futures and achieve financial independence and well-being.</a:t>
            </a:r>
          </a:p>
          <a:p>
            <a:pPr marL="285750" indent="-285750">
              <a:buFont typeface="Arial" panose="020B0604020202020204" pitchFamily="34" charset="0"/>
              <a:buChar char="•"/>
            </a:pPr>
            <a:r>
              <a:rPr lang="en-US" sz="2400" dirty="0">
                <a:solidFill>
                  <a:schemeClr val="tx1"/>
                </a:solidFill>
              </a:rPr>
              <a:t>Financial empowerment is an approach that entails not only building one's personal finance skills and knowledge, but also changing one's financial behaviour in order to feel confident in making good financial decisions. </a:t>
            </a:r>
          </a:p>
          <a:p>
            <a:pPr marL="285750" indent="-285750">
              <a:buFont typeface="Arial" panose="020B0604020202020204" pitchFamily="34" charset="0"/>
              <a:buChar char="•"/>
            </a:pPr>
            <a:r>
              <a:rPr lang="en-US" sz="2400" dirty="0">
                <a:solidFill>
                  <a:schemeClr val="tx1"/>
                </a:solidFill>
              </a:rPr>
              <a:t>In order to change our financial behaviour, it is critical that we understand our values regarding money. As noted by FNDI and FNOC, “it’s difficult to manage money well unless you know your values surrounding money” (FNDI and FNOC, 2016, p. 18). </a:t>
            </a:r>
          </a:p>
          <a:p>
            <a:pPr marL="0" indent="0">
              <a:buNone/>
            </a:pPr>
            <a:endParaRPr lang="en-US" sz="1400" dirty="0"/>
          </a:p>
        </p:txBody>
      </p:sp>
      <p:sp>
        <p:nvSpPr>
          <p:cNvPr id="5" name="Title 1">
            <a:extLst>
              <a:ext uri="{FF2B5EF4-FFF2-40B4-BE49-F238E27FC236}">
                <a16:creationId xmlns:a16="http://schemas.microsoft.com/office/drawing/2014/main" id="{B113CD85-13F3-A345-8AEE-059DC18359F5}"/>
              </a:ext>
            </a:extLst>
          </p:cNvPr>
          <p:cNvSpPr>
            <a:spLocks noGrp="1"/>
          </p:cNvSpPr>
          <p:nvPr>
            <p:ph type="title"/>
          </p:nvPr>
        </p:nvSpPr>
        <p:spPr>
          <a:xfrm>
            <a:off x="76200" y="152400"/>
            <a:ext cx="9067800" cy="685800"/>
          </a:xfrm>
        </p:spPr>
        <p:txBody>
          <a:bodyPr>
            <a:normAutofit/>
          </a:bodyPr>
          <a:lstStyle/>
          <a:p>
            <a:pPr>
              <a:defRPr/>
            </a:pPr>
            <a:r>
              <a:rPr lang="en-US" sz="3600" b="1" dirty="0">
                <a:solidFill>
                  <a:schemeClr val="tx1"/>
                </a:solidFill>
              </a:rPr>
              <a:t>Financial Empowerment</a:t>
            </a:r>
            <a:endParaRPr lang="en-CA" sz="3600" b="1" dirty="0">
              <a:solidFill>
                <a:schemeClr val="tx1"/>
              </a:solidFill>
            </a:endParaRPr>
          </a:p>
        </p:txBody>
      </p:sp>
    </p:spTree>
    <p:extLst>
      <p:ext uri="{BB962C8B-B14F-4D97-AF65-F5344CB8AC3E}">
        <p14:creationId xmlns:p14="http://schemas.microsoft.com/office/powerpoint/2010/main" val="3086031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293928-5E41-3F2B-EACC-B6266EBDF890}"/>
              </a:ext>
            </a:extLst>
          </p:cNvPr>
          <p:cNvSpPr>
            <a:spLocks noGrp="1"/>
          </p:cNvSpPr>
          <p:nvPr>
            <p:ph type="body" sz="quarter" idx="13"/>
          </p:nvPr>
        </p:nvSpPr>
        <p:spPr>
          <a:xfrm>
            <a:off x="228600" y="838200"/>
            <a:ext cx="8686800" cy="4876800"/>
          </a:xfrm>
        </p:spPr>
        <p:txBody>
          <a:bodyPr>
            <a:noAutofit/>
          </a:bodyPr>
          <a:lstStyle/>
          <a:p>
            <a:pPr marL="0" indent="0">
              <a:buNone/>
            </a:pPr>
            <a:endParaRPr lang="en-US" sz="1400" dirty="0"/>
          </a:p>
          <a:p>
            <a:pPr marL="342900" indent="-342900">
              <a:buFont typeface="Arial" panose="020B0604020202020204" pitchFamily="34" charset="0"/>
              <a:buChar char="•"/>
              <a:defRPr/>
            </a:pPr>
            <a:r>
              <a:rPr lang="en-US" sz="2400" dirty="0">
                <a:solidFill>
                  <a:schemeClr val="tx1"/>
                </a:solidFill>
              </a:rPr>
              <a:t>In the text and in the class, I ask students the following questions:</a:t>
            </a:r>
          </a:p>
          <a:p>
            <a:pPr marL="342900" indent="-342900">
              <a:buFont typeface="Arial" panose="020B0604020202020204" pitchFamily="34" charset="0"/>
              <a:buChar char="•"/>
              <a:defRPr/>
            </a:pPr>
            <a:r>
              <a:rPr lang="en-US" sz="2400" dirty="0">
                <a:solidFill>
                  <a:schemeClr val="tx1"/>
                </a:solidFill>
              </a:rPr>
              <a:t>What are your values around money? What is your money culture? </a:t>
            </a:r>
          </a:p>
          <a:p>
            <a:pPr marL="342900" indent="-342900">
              <a:buFont typeface="Arial" panose="020B0604020202020204" pitchFamily="34" charset="0"/>
              <a:buChar char="•"/>
              <a:defRPr/>
            </a:pPr>
            <a:r>
              <a:rPr lang="en-US" sz="2400" b="1" dirty="0">
                <a:solidFill>
                  <a:schemeClr val="tx1"/>
                </a:solidFill>
              </a:rPr>
              <a:t>"Money culture”</a:t>
            </a:r>
            <a:r>
              <a:rPr lang="en-US" sz="2400" dirty="0">
                <a:solidFill>
                  <a:schemeClr val="tx1"/>
                </a:solidFill>
              </a:rPr>
              <a:t> is defined by FNDI and FNOC as what we incorporate from our values, attitudes, goals, and practices into how we manage or view the importance of money (FNDI and FNOC, 2016). </a:t>
            </a:r>
          </a:p>
          <a:p>
            <a:pPr marL="342900" indent="-342900">
              <a:buFont typeface="Arial" panose="020B0604020202020204" pitchFamily="34" charset="0"/>
              <a:buChar char="•"/>
              <a:defRPr/>
            </a:pPr>
            <a:r>
              <a:rPr lang="en-US" sz="2400" dirty="0">
                <a:solidFill>
                  <a:schemeClr val="tx1"/>
                </a:solidFill>
              </a:rPr>
              <a:t>In order to determine our money culture, we must look at the past, present, and future. </a:t>
            </a:r>
          </a:p>
          <a:p>
            <a:pPr marL="342900" indent="-342900">
              <a:buFont typeface="Arial" panose="020B0604020202020204" pitchFamily="34" charset="0"/>
              <a:buChar char="•"/>
              <a:defRPr/>
            </a:pPr>
            <a:r>
              <a:rPr lang="en-US" sz="2400" dirty="0">
                <a:solidFill>
                  <a:schemeClr val="tx1"/>
                </a:solidFill>
              </a:rPr>
              <a:t>As AFOA BC states, “We need to acknowledge our past and understand how it influenced the present situation so we can move forward to creating our future” (AFOA BC, 2015, p. </a:t>
            </a:r>
            <a:r>
              <a:rPr lang="en-US" sz="2400" dirty="0"/>
              <a:t>6). </a:t>
            </a:r>
          </a:p>
        </p:txBody>
      </p:sp>
      <p:sp>
        <p:nvSpPr>
          <p:cNvPr id="5" name="Title 1">
            <a:extLst>
              <a:ext uri="{FF2B5EF4-FFF2-40B4-BE49-F238E27FC236}">
                <a16:creationId xmlns:a16="http://schemas.microsoft.com/office/drawing/2014/main" id="{B113CD85-13F3-A345-8AEE-059DC18359F5}"/>
              </a:ext>
            </a:extLst>
          </p:cNvPr>
          <p:cNvSpPr>
            <a:spLocks noGrp="1"/>
          </p:cNvSpPr>
          <p:nvPr>
            <p:ph type="title"/>
          </p:nvPr>
        </p:nvSpPr>
        <p:spPr>
          <a:xfrm>
            <a:off x="76200" y="152400"/>
            <a:ext cx="9067800" cy="685800"/>
          </a:xfrm>
        </p:spPr>
        <p:txBody>
          <a:bodyPr>
            <a:normAutofit/>
          </a:bodyPr>
          <a:lstStyle/>
          <a:p>
            <a:pPr>
              <a:defRPr/>
            </a:pPr>
            <a:r>
              <a:rPr lang="en-US" sz="3600" b="1" dirty="0">
                <a:solidFill>
                  <a:schemeClr val="tx1"/>
                </a:solidFill>
              </a:rPr>
              <a:t>Financial Empowerment</a:t>
            </a:r>
            <a:endParaRPr lang="en-CA" sz="3600" b="1" dirty="0">
              <a:solidFill>
                <a:schemeClr val="tx1"/>
              </a:solidFill>
            </a:endParaRPr>
          </a:p>
        </p:txBody>
      </p:sp>
    </p:spTree>
    <p:extLst>
      <p:ext uri="{BB962C8B-B14F-4D97-AF65-F5344CB8AC3E}">
        <p14:creationId xmlns:p14="http://schemas.microsoft.com/office/powerpoint/2010/main" val="2076518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FD237-3AFC-4419-B132-04B1A6A5DD69}"/>
              </a:ext>
            </a:extLst>
          </p:cNvPr>
          <p:cNvSpPr>
            <a:spLocks noGrp="1"/>
          </p:cNvSpPr>
          <p:nvPr>
            <p:ph type="title"/>
          </p:nvPr>
        </p:nvSpPr>
        <p:spPr/>
        <p:txBody>
          <a:bodyPr/>
          <a:lstStyle/>
          <a:p>
            <a:r>
              <a:rPr lang="en-CA" b="1" dirty="0"/>
              <a:t>Conclusion</a:t>
            </a:r>
          </a:p>
        </p:txBody>
      </p:sp>
      <p:sp>
        <p:nvSpPr>
          <p:cNvPr id="3" name="Content Placeholder 2">
            <a:extLst>
              <a:ext uri="{FF2B5EF4-FFF2-40B4-BE49-F238E27FC236}">
                <a16:creationId xmlns:a16="http://schemas.microsoft.com/office/drawing/2014/main" id="{EC12920C-A042-4091-9A82-9EEF1BF7B121}"/>
              </a:ext>
            </a:extLst>
          </p:cNvPr>
          <p:cNvSpPr>
            <a:spLocks noGrp="1"/>
          </p:cNvSpPr>
          <p:nvPr>
            <p:ph idx="1"/>
          </p:nvPr>
        </p:nvSpPr>
        <p:spPr>
          <a:xfrm>
            <a:off x="152400" y="1219200"/>
            <a:ext cx="8839200" cy="5181601"/>
          </a:xfrm>
        </p:spPr>
        <p:txBody>
          <a:bodyPr>
            <a:normAutofit/>
          </a:bodyPr>
          <a:lstStyle/>
          <a:p>
            <a:r>
              <a:rPr lang="en-US" dirty="0"/>
              <a:t>It is my hope that this 2</a:t>
            </a:r>
            <a:r>
              <a:rPr lang="en-US" baseline="30000" dirty="0"/>
              <a:t>nd</a:t>
            </a:r>
            <a:r>
              <a:rPr lang="en-US" dirty="0"/>
              <a:t> edition of the textbook provides an accessible approach to financial literacy for Indigenous and non-Indigenous people across Canada—one that examines the past, present, and future, and which fosters financial empowerment for all.</a:t>
            </a:r>
          </a:p>
          <a:p>
            <a:r>
              <a:rPr lang="en-US" dirty="0"/>
              <a:t>Thank you for listening!</a:t>
            </a:r>
            <a:endParaRPr lang="en-CA" dirty="0"/>
          </a:p>
        </p:txBody>
      </p:sp>
      <p:sp>
        <p:nvSpPr>
          <p:cNvPr id="4" name="Slide Number Placeholder 3">
            <a:extLst>
              <a:ext uri="{FF2B5EF4-FFF2-40B4-BE49-F238E27FC236}">
                <a16:creationId xmlns:a16="http://schemas.microsoft.com/office/drawing/2014/main" id="{669809EA-8BA2-4D1A-B548-C0335E9A3FA5}"/>
              </a:ext>
            </a:extLst>
          </p:cNvPr>
          <p:cNvSpPr>
            <a:spLocks noGrp="1"/>
          </p:cNvSpPr>
          <p:nvPr>
            <p:ph type="sldNum" sz="quarter" idx="12"/>
          </p:nvPr>
        </p:nvSpPr>
        <p:spPr/>
        <p:txBody>
          <a:bodyPr/>
          <a:lstStyle/>
          <a:p>
            <a:fld id="{4BFEE092-FB72-4AF9-B9F5-3D028357CDFE}" type="slidenum">
              <a:rPr lang="en-US" smtClean="0"/>
              <a:pPr/>
              <a:t>28</a:t>
            </a:fld>
            <a:endParaRPr lang="en-US" dirty="0"/>
          </a:p>
        </p:txBody>
      </p:sp>
    </p:spTree>
    <p:extLst>
      <p:ext uri="{BB962C8B-B14F-4D97-AF65-F5344CB8AC3E}">
        <p14:creationId xmlns:p14="http://schemas.microsoft.com/office/powerpoint/2010/main" val="312003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2C07-E895-4F62-997F-FFAC6E4A51A3}"/>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AB5EF167-C2D1-48FA-9AA6-B361D90FE45C}"/>
              </a:ext>
            </a:extLst>
          </p:cNvPr>
          <p:cNvSpPr>
            <a:spLocks noGrp="1"/>
          </p:cNvSpPr>
          <p:nvPr>
            <p:ph idx="1"/>
          </p:nvPr>
        </p:nvSpPr>
        <p:spPr>
          <a:xfrm>
            <a:off x="304800" y="1524000"/>
            <a:ext cx="8686800" cy="5197475"/>
          </a:xfrm>
        </p:spPr>
        <p:txBody>
          <a:bodyPr>
            <a:normAutofit/>
          </a:bodyPr>
          <a:lstStyle/>
          <a:p>
            <a:r>
              <a:rPr lang="en-US" sz="2400" dirty="0"/>
              <a:t>Aboriginal Financial Officers Association of British Columbia. (2011). </a:t>
            </a:r>
            <a:r>
              <a:rPr lang="en-US" sz="2400" i="1" dirty="0"/>
              <a:t>First Nations Financial Fitness: Your Guide for Getting Healthy, Wealthy and Wise</a:t>
            </a:r>
            <a:r>
              <a:rPr lang="en-US" sz="2400" dirty="0"/>
              <a:t>. Retrieved from: </a:t>
            </a:r>
            <a:r>
              <a:rPr lang="en-US" sz="2400" u="sng" dirty="0">
                <a:hlinkClick r:id="rId2"/>
              </a:rPr>
              <a:t>http://www.afoabc.org/wp-content/uploads/2015/06/financial-literacy-handbook.pdf</a:t>
            </a:r>
            <a:endParaRPr lang="en-US" sz="2400" u="sng" dirty="0"/>
          </a:p>
          <a:p>
            <a:r>
              <a:rPr lang="en-US" sz="2400" dirty="0"/>
              <a:t>Collins, Dominique. (2011). </a:t>
            </a:r>
            <a:r>
              <a:rPr lang="en-US" sz="2400" i="1" dirty="0"/>
              <a:t>Aboriginal Financial Literacy in Canada: Issues and Directions</a:t>
            </a:r>
            <a:r>
              <a:rPr lang="en-US" sz="2400" dirty="0"/>
              <a:t>. Retrieved from: </a:t>
            </a:r>
            <a:r>
              <a:rPr lang="en-US" sz="2400" u="sng" dirty="0">
                <a:hlinkClick r:id="rId3"/>
              </a:rPr>
              <a:t>http://www.financialliteracyincanada.com/documents/consultation-2/Collin-09-02-2011-eng.pdf</a:t>
            </a:r>
            <a:endParaRPr lang="en-US" sz="2400" u="sng" dirty="0"/>
          </a:p>
          <a:p>
            <a:r>
              <a:rPr lang="en-US" sz="2400" dirty="0"/>
              <a:t>First Nations Oweesta Corporation and First Nations Development Institute. (2016). </a:t>
            </a:r>
            <a:r>
              <a:rPr lang="en-US" sz="2400" i="1" dirty="0"/>
              <a:t>Building Native Communities</a:t>
            </a:r>
            <a:r>
              <a:rPr lang="en-US" sz="2400" dirty="0"/>
              <a:t> (5</a:t>
            </a:r>
            <a:r>
              <a:rPr lang="en-US" sz="2400" baseline="30000" dirty="0"/>
              <a:t>th</a:t>
            </a:r>
            <a:r>
              <a:rPr lang="en-US" sz="2400" dirty="0"/>
              <a:t> Ed). Retrieved from:</a:t>
            </a:r>
            <a:r>
              <a:rPr lang="en-US" sz="2400" u="sng" dirty="0">
                <a:hlinkClick r:id="rId4"/>
              </a:rPr>
              <a:t>http://www.firstnations.org/system/files/BNC_Participant_5thEd_Small.pdf</a:t>
            </a:r>
            <a:r>
              <a:rPr lang="en-US" sz="2400" u="sng" dirty="0"/>
              <a:t> </a:t>
            </a:r>
          </a:p>
          <a:p>
            <a:pPr marL="0" indent="0">
              <a:buNone/>
            </a:pPr>
            <a:endParaRPr lang="en-CA" sz="4000" dirty="0"/>
          </a:p>
          <a:p>
            <a:endParaRPr lang="en-CA" sz="2200" dirty="0"/>
          </a:p>
          <a:p>
            <a:endParaRPr lang="en-CA" sz="2400" dirty="0"/>
          </a:p>
        </p:txBody>
      </p:sp>
      <p:sp>
        <p:nvSpPr>
          <p:cNvPr id="4" name="Slide Number Placeholder 3">
            <a:extLst>
              <a:ext uri="{FF2B5EF4-FFF2-40B4-BE49-F238E27FC236}">
                <a16:creationId xmlns:a16="http://schemas.microsoft.com/office/drawing/2014/main" id="{0765324D-7BD3-4B35-8B1E-F9ED9CE87377}"/>
              </a:ext>
            </a:extLst>
          </p:cNvPr>
          <p:cNvSpPr>
            <a:spLocks noGrp="1"/>
          </p:cNvSpPr>
          <p:nvPr>
            <p:ph type="sldNum" sz="quarter" idx="12"/>
          </p:nvPr>
        </p:nvSpPr>
        <p:spPr/>
        <p:txBody>
          <a:bodyPr/>
          <a:lstStyle/>
          <a:p>
            <a:fld id="{4BFEE092-FB72-4AF9-B9F5-3D028357CDFE}" type="slidenum">
              <a:rPr lang="en-US" smtClean="0"/>
              <a:pPr/>
              <a:t>29</a:t>
            </a:fld>
            <a:endParaRPr lang="en-US" dirty="0"/>
          </a:p>
        </p:txBody>
      </p:sp>
    </p:spTree>
    <p:extLst>
      <p:ext uri="{BB962C8B-B14F-4D97-AF65-F5344CB8AC3E}">
        <p14:creationId xmlns:p14="http://schemas.microsoft.com/office/powerpoint/2010/main" val="428476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4321-9D50-41BA-887B-EEAEE445F298}"/>
              </a:ext>
            </a:extLst>
          </p:cNvPr>
          <p:cNvSpPr>
            <a:spLocks noGrp="1"/>
          </p:cNvSpPr>
          <p:nvPr>
            <p:ph type="title"/>
          </p:nvPr>
        </p:nvSpPr>
        <p:spPr/>
        <p:txBody>
          <a:bodyPr/>
          <a:lstStyle/>
          <a:p>
            <a:r>
              <a:rPr lang="en-CA" dirty="0"/>
              <a:t>Financial Empowerment Text</a:t>
            </a:r>
          </a:p>
        </p:txBody>
      </p:sp>
      <p:sp>
        <p:nvSpPr>
          <p:cNvPr id="5" name="TextBox 4">
            <a:extLst>
              <a:ext uri="{FF2B5EF4-FFF2-40B4-BE49-F238E27FC236}">
                <a16:creationId xmlns:a16="http://schemas.microsoft.com/office/drawing/2014/main" id="{69F571C6-0DFB-49F4-AEE5-769C2FF2C1CD}"/>
              </a:ext>
            </a:extLst>
          </p:cNvPr>
          <p:cNvSpPr txBox="1"/>
          <p:nvPr/>
        </p:nvSpPr>
        <p:spPr>
          <a:xfrm>
            <a:off x="4114800" y="1143000"/>
            <a:ext cx="4866437" cy="5355312"/>
          </a:xfrm>
          <a:prstGeom prst="rect">
            <a:avLst/>
          </a:prstGeom>
          <a:noFill/>
        </p:spPr>
        <p:txBody>
          <a:bodyPr wrap="square" rtlCol="0">
            <a:spAutoFit/>
          </a:bodyPr>
          <a:lstStyle/>
          <a:p>
            <a:r>
              <a:rPr lang="en-CA" sz="2000" dirty="0"/>
              <a:t>Financial Empowerment is designed to provide students with the necessary financial literacy skills needed to make good financial decisions, assess financial risk, and achieve financial success. </a:t>
            </a:r>
          </a:p>
          <a:p>
            <a:endParaRPr lang="en-CA" sz="2000" dirty="0"/>
          </a:p>
          <a:p>
            <a:r>
              <a:rPr lang="en-CA" sz="2000" dirty="0"/>
              <a:t>This textbook also attempts to speak to the varied backgrounds, knowledge systems, values, and experiences of Indigenous and non-Indigenous Canadians by providing a variety of perspectives on personal finance and financial planning using examples and information from Elders, Indigenous Nations and leaders, Indigenous and non-Indigenous organizations, various levels of government, the Canadian financial system, and the economy</a:t>
            </a:r>
            <a:r>
              <a:rPr lang="en-CA" sz="2200" dirty="0"/>
              <a:t>.</a:t>
            </a:r>
          </a:p>
        </p:txBody>
      </p:sp>
      <p:pic>
        <p:nvPicPr>
          <p:cNvPr id="7" name="Content Placeholder 7" descr="A book cover with a statue of a buffalo&#10;&#10;Description automatically generated">
            <a:extLst>
              <a:ext uri="{FF2B5EF4-FFF2-40B4-BE49-F238E27FC236}">
                <a16:creationId xmlns:a16="http://schemas.microsoft.com/office/drawing/2014/main" id="{25DA1BC3-9F37-F603-09AA-A105378BC2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1213776"/>
            <a:ext cx="3413311" cy="4687561"/>
          </a:xfrm>
          <a:prstGeom prst="rect">
            <a:avLst/>
          </a:prstGeom>
        </p:spPr>
      </p:pic>
    </p:spTree>
    <p:extLst>
      <p:ext uri="{BB962C8B-B14F-4D97-AF65-F5344CB8AC3E}">
        <p14:creationId xmlns:p14="http://schemas.microsoft.com/office/powerpoint/2010/main" val="3261832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2C07-E895-4F62-997F-FFAC6E4A51A3}"/>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AB5EF167-C2D1-48FA-9AA6-B361D90FE45C}"/>
              </a:ext>
            </a:extLst>
          </p:cNvPr>
          <p:cNvSpPr>
            <a:spLocks noGrp="1"/>
          </p:cNvSpPr>
          <p:nvPr>
            <p:ph idx="1"/>
          </p:nvPr>
        </p:nvSpPr>
        <p:spPr>
          <a:xfrm>
            <a:off x="304800" y="1524000"/>
            <a:ext cx="8686800" cy="5197475"/>
          </a:xfrm>
        </p:spPr>
        <p:txBody>
          <a:bodyPr>
            <a:normAutofit/>
          </a:bodyPr>
          <a:lstStyle/>
          <a:p>
            <a:r>
              <a:rPr lang="en-US" sz="2800" dirty="0"/>
              <a:t>Markewicz, L. (2017). "Like Distant Thunder: Canada’s Bison Conservation Story." </a:t>
            </a:r>
            <a:r>
              <a:rPr lang="en-US" sz="2800" i="1" dirty="0"/>
              <a:t>Parks Canada</a:t>
            </a:r>
            <a:r>
              <a:rPr lang="en-US" sz="2800" dirty="0"/>
              <a:t>. Retrieved from: </a:t>
            </a:r>
            <a:r>
              <a:rPr lang="en-US" sz="2800" dirty="0">
                <a:hlinkClick r:id="rId2"/>
              </a:rPr>
              <a:t>https://parks.canada.ca/pn-np/ab/elkisland/nature/eep-sar/bison</a:t>
            </a:r>
            <a:r>
              <a:rPr lang="en-US" sz="2800" dirty="0"/>
              <a:t>.</a:t>
            </a:r>
          </a:p>
          <a:p>
            <a:r>
              <a:rPr lang="en-US" sz="2800" dirty="0"/>
              <a:t>Prosper Canada and AFOA Canada. (n.d.). </a:t>
            </a:r>
            <a:r>
              <a:rPr lang="en-US" sz="2800" i="1" dirty="0"/>
              <a:t>Managing your money: Tools and tips to help you meet your goals</a:t>
            </a:r>
            <a:r>
              <a:rPr lang="en-US" sz="2800" dirty="0"/>
              <a:t> [Booklet].</a:t>
            </a:r>
          </a:p>
          <a:p>
            <a:r>
              <a:rPr lang="en-US" sz="2800" dirty="0"/>
              <a:t>Sinclair, M. (2024). </a:t>
            </a:r>
            <a:r>
              <a:rPr lang="en-US" sz="2800" i="1" dirty="0"/>
              <a:t>Who We Are: Four Questions for a Life and a Nation</a:t>
            </a:r>
            <a:r>
              <a:rPr lang="en-US" sz="2800" dirty="0"/>
              <a:t>. Penguin Random House: McClelland and Stewart.</a:t>
            </a:r>
          </a:p>
          <a:p>
            <a:endParaRPr lang="en-CA" sz="2400" dirty="0"/>
          </a:p>
        </p:txBody>
      </p:sp>
      <p:sp>
        <p:nvSpPr>
          <p:cNvPr id="4" name="Slide Number Placeholder 3">
            <a:extLst>
              <a:ext uri="{FF2B5EF4-FFF2-40B4-BE49-F238E27FC236}">
                <a16:creationId xmlns:a16="http://schemas.microsoft.com/office/drawing/2014/main" id="{0765324D-7BD3-4B35-8B1E-F9ED9CE87377}"/>
              </a:ext>
            </a:extLst>
          </p:cNvPr>
          <p:cNvSpPr>
            <a:spLocks noGrp="1"/>
          </p:cNvSpPr>
          <p:nvPr>
            <p:ph type="sldNum" sz="quarter" idx="12"/>
          </p:nvPr>
        </p:nvSpPr>
        <p:spPr/>
        <p:txBody>
          <a:bodyPr/>
          <a:lstStyle/>
          <a:p>
            <a:fld id="{4BFEE092-FB72-4AF9-B9F5-3D028357CDFE}" type="slidenum">
              <a:rPr lang="en-US" smtClean="0"/>
              <a:pPr/>
              <a:t>30</a:t>
            </a:fld>
            <a:endParaRPr lang="en-US" dirty="0"/>
          </a:p>
        </p:txBody>
      </p:sp>
    </p:spTree>
    <p:extLst>
      <p:ext uri="{BB962C8B-B14F-4D97-AF65-F5344CB8AC3E}">
        <p14:creationId xmlns:p14="http://schemas.microsoft.com/office/powerpoint/2010/main" val="23807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4321-9D50-41BA-887B-EEAEE445F298}"/>
              </a:ext>
            </a:extLst>
          </p:cNvPr>
          <p:cNvSpPr>
            <a:spLocks noGrp="1"/>
          </p:cNvSpPr>
          <p:nvPr>
            <p:ph type="title"/>
          </p:nvPr>
        </p:nvSpPr>
        <p:spPr/>
        <p:txBody>
          <a:bodyPr/>
          <a:lstStyle/>
          <a:p>
            <a:r>
              <a:rPr lang="en-CA" dirty="0"/>
              <a:t>Financial Empowerment Text</a:t>
            </a:r>
          </a:p>
        </p:txBody>
      </p:sp>
      <p:sp>
        <p:nvSpPr>
          <p:cNvPr id="5" name="TextBox 4">
            <a:extLst>
              <a:ext uri="{FF2B5EF4-FFF2-40B4-BE49-F238E27FC236}">
                <a16:creationId xmlns:a16="http://schemas.microsoft.com/office/drawing/2014/main" id="{69F571C6-0DFB-49F4-AEE5-769C2FF2C1CD}"/>
              </a:ext>
            </a:extLst>
          </p:cNvPr>
          <p:cNvSpPr txBox="1"/>
          <p:nvPr/>
        </p:nvSpPr>
        <p:spPr>
          <a:xfrm>
            <a:off x="3946711" y="1213776"/>
            <a:ext cx="5044889" cy="4832092"/>
          </a:xfrm>
          <a:prstGeom prst="rect">
            <a:avLst/>
          </a:prstGeom>
          <a:noFill/>
        </p:spPr>
        <p:txBody>
          <a:bodyPr wrap="square" rtlCol="0">
            <a:spAutoFit/>
          </a:bodyPr>
          <a:lstStyle/>
          <a:p>
            <a:pPr marL="285750" indent="-285750">
              <a:buFont typeface="Arial" panose="020B0604020202020204" pitchFamily="34" charset="0"/>
              <a:buChar char="•"/>
            </a:pPr>
            <a:r>
              <a:rPr lang="en-US" sz="2200" dirty="0"/>
              <a:t>It is important to understand our own values, histories, and life experiences in order to better understand our financial decision-making processes and how our values, histories, and life experiences shape our relationship to money and personal finance.</a:t>
            </a:r>
            <a:br>
              <a:rPr lang="en-US" sz="2200" dirty="0"/>
            </a:br>
            <a:endParaRPr lang="en-US" sz="2200" dirty="0"/>
          </a:p>
          <a:p>
            <a:pPr marL="285750" indent="-285750">
              <a:buFont typeface="Arial" panose="020B0604020202020204" pitchFamily="34" charset="0"/>
              <a:buChar char="•"/>
            </a:pPr>
            <a:r>
              <a:rPr lang="en-US" sz="2200" dirty="0"/>
              <a:t>This text also explores not only how colonization denied many Indigenous people equal access to money, economic opportunities, and financial literacy education but also how they are thriving and overcoming such barriers.</a:t>
            </a:r>
            <a:endParaRPr lang="en-CA" sz="2200" dirty="0"/>
          </a:p>
        </p:txBody>
      </p:sp>
      <p:pic>
        <p:nvPicPr>
          <p:cNvPr id="7" name="Content Placeholder 7" descr="A book cover with a statue of a buffalo&#10;&#10;Description automatically generated">
            <a:extLst>
              <a:ext uri="{FF2B5EF4-FFF2-40B4-BE49-F238E27FC236}">
                <a16:creationId xmlns:a16="http://schemas.microsoft.com/office/drawing/2014/main" id="{25DA1BC3-9F37-F603-09AA-A105378BC2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1213776"/>
            <a:ext cx="3413311" cy="4687561"/>
          </a:xfrm>
          <a:prstGeom prst="rect">
            <a:avLst/>
          </a:prstGeom>
        </p:spPr>
      </p:pic>
    </p:spTree>
    <p:extLst>
      <p:ext uri="{BB962C8B-B14F-4D97-AF65-F5344CB8AC3E}">
        <p14:creationId xmlns:p14="http://schemas.microsoft.com/office/powerpoint/2010/main" val="2381821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643" y="322841"/>
            <a:ext cx="8229600" cy="896359"/>
          </a:xfrm>
        </p:spPr>
        <p:txBody>
          <a:bodyPr/>
          <a:lstStyle/>
          <a:p>
            <a:r>
              <a:rPr lang="en-US" dirty="0"/>
              <a:t>Elder Interviews</a:t>
            </a:r>
          </a:p>
        </p:txBody>
      </p:sp>
      <p:sp>
        <p:nvSpPr>
          <p:cNvPr id="4" name="Slide Number Placeholder 3"/>
          <p:cNvSpPr>
            <a:spLocks noGrp="1"/>
          </p:cNvSpPr>
          <p:nvPr>
            <p:ph type="sldNum" sz="quarter" idx="12"/>
          </p:nvPr>
        </p:nvSpPr>
        <p:spPr/>
        <p:txBody>
          <a:bodyPr/>
          <a:lstStyle/>
          <a:p>
            <a:fld id="{4BFEE092-FB72-4AF9-B9F5-3D028357CDFE}" type="slidenum">
              <a:rPr lang="en-US" smtClean="0"/>
              <a:pPr/>
              <a:t>5</a:t>
            </a:fld>
            <a:endParaRPr lang="en-US" dirty="0"/>
          </a:p>
        </p:txBody>
      </p:sp>
      <p:sp>
        <p:nvSpPr>
          <p:cNvPr id="8" name="TextBox 7"/>
          <p:cNvSpPr txBox="1"/>
          <p:nvPr/>
        </p:nvSpPr>
        <p:spPr>
          <a:xfrm>
            <a:off x="228600" y="1066800"/>
            <a:ext cx="8614386"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Eight elders from FNUniv were interviewed as part of the adaptation of The Saylor Foundation’s </a:t>
            </a:r>
            <a:r>
              <a:rPr lang="en-US" sz="2800" i="1" dirty="0"/>
              <a:t>Personal Finance</a:t>
            </a:r>
            <a:r>
              <a:rPr lang="en-US" sz="2800" dirty="0"/>
              <a:t> open textbook.</a:t>
            </a:r>
          </a:p>
          <a:p>
            <a:pPr marL="342900" indent="-342900">
              <a:buFont typeface="Arial" panose="020B0604020202020204" pitchFamily="34" charset="0"/>
              <a:buChar char="•"/>
            </a:pPr>
            <a:r>
              <a:rPr lang="en-US" sz="2800" dirty="0"/>
              <a:t>The elder interviews are easily accessible through the textbook and can be accessed here: </a:t>
            </a:r>
            <a:r>
              <a:rPr lang="en-CA" sz="2800" dirty="0">
                <a:hlinkClick r:id="rId3"/>
              </a:rPr>
              <a:t>https://opentextbooks.uregina.ca/financialempowerment/back-matter/video-interviews-with-elders/</a:t>
            </a:r>
            <a:endParaRPr lang="en-CA" sz="2800" dirty="0"/>
          </a:p>
          <a:p>
            <a:pPr marL="342900" indent="-342900">
              <a:buFont typeface="Arial" panose="020B0604020202020204" pitchFamily="34" charset="0"/>
              <a:buChar char="•"/>
            </a:pPr>
            <a:r>
              <a:rPr lang="en-CA" sz="2800" dirty="0"/>
              <a:t>Let’s take a look at an interview with Elder Rose Bird who explains</a:t>
            </a:r>
            <a:r>
              <a:rPr lang="en-US" sz="2800" dirty="0"/>
              <a:t> how she learned how to budget.</a:t>
            </a:r>
          </a:p>
        </p:txBody>
      </p:sp>
    </p:spTree>
    <p:extLst>
      <p:ext uri="{BB962C8B-B14F-4D97-AF65-F5344CB8AC3E}">
        <p14:creationId xmlns:p14="http://schemas.microsoft.com/office/powerpoint/2010/main" val="2491872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7CA830-A861-734F-2059-4003C9980714}"/>
              </a:ext>
            </a:extLst>
          </p:cNvPr>
          <p:cNvSpPr>
            <a:spLocks noGrp="1"/>
          </p:cNvSpPr>
          <p:nvPr>
            <p:ph type="body" sz="quarter" idx="13"/>
          </p:nvPr>
        </p:nvSpPr>
        <p:spPr>
          <a:xfrm>
            <a:off x="76200" y="990600"/>
            <a:ext cx="8686800" cy="4800600"/>
          </a:xfrm>
        </p:spPr>
        <p:txBody>
          <a:bodyPr>
            <a:noAutofit/>
          </a:bodyPr>
          <a:lstStyle/>
          <a:p>
            <a:pPr marL="342900" indent="-342900">
              <a:buFont typeface="Arial" panose="020B0604020202020204" pitchFamily="34" charset="0"/>
              <a:buChar char="•"/>
              <a:defRPr/>
            </a:pPr>
            <a:r>
              <a:rPr lang="en-US" sz="2600" dirty="0">
                <a:solidFill>
                  <a:schemeClr val="tx1"/>
                </a:solidFill>
              </a:rPr>
              <a:t>The late Elder Florence Allen shared, “The first teachings I got regarding finance were through my parents and there is one that sticks out a lot. They said money has a purpose and you’re always the boss of it and it’s never the boss of you because if it becomes the boss of you, you become obsessed about it and you hoard it and you are not as kind” (personal communication, June 10, 2017). </a:t>
            </a:r>
          </a:p>
          <a:p>
            <a:pPr marL="342900" indent="-342900">
              <a:buFont typeface="Arial" panose="020B0604020202020204" pitchFamily="34" charset="0"/>
              <a:buChar char="•"/>
              <a:defRPr/>
            </a:pPr>
            <a:r>
              <a:rPr lang="en-US" sz="2600" dirty="0">
                <a:solidFill>
                  <a:schemeClr val="tx1"/>
                </a:solidFill>
              </a:rPr>
              <a:t>When talking about her parents, Elder Florence Allen said, “They only went as far as the money went. . . . We never suffered because of that. . . . Life is good when you know you can work with that money and not allow that money to take over your life” (personal communication, June 10, 2017).</a:t>
            </a:r>
          </a:p>
        </p:txBody>
      </p:sp>
      <p:sp>
        <p:nvSpPr>
          <p:cNvPr id="4" name="Title 1">
            <a:extLst>
              <a:ext uri="{FF2B5EF4-FFF2-40B4-BE49-F238E27FC236}">
                <a16:creationId xmlns:a16="http://schemas.microsoft.com/office/drawing/2014/main" id="{48195723-1473-5358-E5F4-8E364A4FB215}"/>
              </a:ext>
            </a:extLst>
          </p:cNvPr>
          <p:cNvSpPr>
            <a:spLocks noGrp="1"/>
          </p:cNvSpPr>
          <p:nvPr>
            <p:ph type="title"/>
          </p:nvPr>
        </p:nvSpPr>
        <p:spPr>
          <a:xfrm>
            <a:off x="218514" y="228600"/>
            <a:ext cx="8706971" cy="762000"/>
          </a:xfrm>
        </p:spPr>
        <p:txBody>
          <a:bodyPr>
            <a:normAutofit fontScale="90000"/>
          </a:bodyPr>
          <a:lstStyle/>
          <a:p>
            <a:pPr>
              <a:defRPr/>
            </a:pPr>
            <a:r>
              <a:rPr lang="en-US" sz="3600" b="1" dirty="0">
                <a:solidFill>
                  <a:schemeClr val="tx1"/>
                </a:solidFill>
              </a:rPr>
              <a:t>Indigenous Teachings re Financial Management</a:t>
            </a:r>
            <a:endParaRPr lang="en-CA" sz="3600" b="1" dirty="0">
              <a:solidFill>
                <a:schemeClr val="tx1"/>
              </a:solidFill>
            </a:endParaRPr>
          </a:p>
        </p:txBody>
      </p:sp>
    </p:spTree>
    <p:extLst>
      <p:ext uri="{BB962C8B-B14F-4D97-AF65-F5344CB8AC3E}">
        <p14:creationId xmlns:p14="http://schemas.microsoft.com/office/powerpoint/2010/main" val="4055537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293928-5E41-3F2B-EACC-B6266EBDF890}"/>
              </a:ext>
            </a:extLst>
          </p:cNvPr>
          <p:cNvSpPr>
            <a:spLocks noGrp="1"/>
          </p:cNvSpPr>
          <p:nvPr>
            <p:ph type="body" sz="quarter" idx="13"/>
          </p:nvPr>
        </p:nvSpPr>
        <p:spPr>
          <a:xfrm>
            <a:off x="228600" y="990600"/>
            <a:ext cx="8686800" cy="4800600"/>
          </a:xfrm>
        </p:spPr>
        <p:txBody>
          <a:bodyPr>
            <a:noAutofit/>
          </a:bodyPr>
          <a:lstStyle/>
          <a:p>
            <a:pPr marL="342900" indent="-342900">
              <a:buFont typeface="Arial" panose="020B0604020202020204" pitchFamily="34" charset="0"/>
              <a:buChar char="•"/>
              <a:defRPr/>
            </a:pPr>
            <a:r>
              <a:rPr lang="en-US" sz="2600" dirty="0">
                <a:solidFill>
                  <a:schemeClr val="tx1"/>
                </a:solidFill>
              </a:rPr>
              <a:t>Simon Brascoupé states, “The land is our teacher. It teaches us about saving, sustainability and security. At creation animals, birds and fish were asked what they could teach humans. The animal worlds said humans can learn from our values, character, and behaviour” (AFOA Canada, Prosper Canada, n.d.).</a:t>
            </a:r>
          </a:p>
          <a:p>
            <a:pPr marL="342900" indent="-342900">
              <a:buFont typeface="Arial" panose="020B0604020202020204" pitchFamily="34" charset="0"/>
              <a:buChar char="•"/>
              <a:defRPr/>
            </a:pPr>
            <a:r>
              <a:rPr lang="en-US" sz="2600" dirty="0">
                <a:solidFill>
                  <a:schemeClr val="tx1"/>
                </a:solidFill>
              </a:rPr>
              <a:t>One example of learning from the animal world, shared by Prosper Canada and AFOA Canada (n.d.) is how "the chickadee saves 60,000 seeds for the long winter." </a:t>
            </a:r>
          </a:p>
        </p:txBody>
      </p:sp>
      <p:sp>
        <p:nvSpPr>
          <p:cNvPr id="5" name="Title 1">
            <a:extLst>
              <a:ext uri="{FF2B5EF4-FFF2-40B4-BE49-F238E27FC236}">
                <a16:creationId xmlns:a16="http://schemas.microsoft.com/office/drawing/2014/main" id="{B113CD85-13F3-A345-8AEE-059DC18359F5}"/>
              </a:ext>
            </a:extLst>
          </p:cNvPr>
          <p:cNvSpPr>
            <a:spLocks noGrp="1"/>
          </p:cNvSpPr>
          <p:nvPr>
            <p:ph type="title"/>
          </p:nvPr>
        </p:nvSpPr>
        <p:spPr>
          <a:xfrm>
            <a:off x="76200" y="152400"/>
            <a:ext cx="9067800" cy="685800"/>
          </a:xfrm>
        </p:spPr>
        <p:txBody>
          <a:bodyPr>
            <a:normAutofit fontScale="90000"/>
          </a:bodyPr>
          <a:lstStyle/>
          <a:p>
            <a:pPr>
              <a:defRPr/>
            </a:pPr>
            <a:r>
              <a:rPr lang="en-US" sz="3600" b="1" dirty="0">
                <a:solidFill>
                  <a:schemeClr val="tx1"/>
                </a:solidFill>
              </a:rPr>
              <a:t>Indigenous Teachings re Financial Management</a:t>
            </a:r>
            <a:endParaRPr lang="en-CA" sz="3600" b="1" dirty="0">
              <a:solidFill>
                <a:schemeClr val="tx1"/>
              </a:solidFill>
            </a:endParaRPr>
          </a:p>
        </p:txBody>
      </p:sp>
      <p:pic>
        <p:nvPicPr>
          <p:cNvPr id="6" name="Graphic 5" descr="Sparrow outline">
            <a:extLst>
              <a:ext uri="{FF2B5EF4-FFF2-40B4-BE49-F238E27FC236}">
                <a16:creationId xmlns:a16="http://schemas.microsoft.com/office/drawing/2014/main" id="{53EA79A1-B843-0F8F-1753-AA73B16B797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43000" y="4953000"/>
            <a:ext cx="914400" cy="914400"/>
          </a:xfrm>
          <a:prstGeom prst="rect">
            <a:avLst/>
          </a:prstGeom>
        </p:spPr>
      </p:pic>
      <p:pic>
        <p:nvPicPr>
          <p:cNvPr id="10" name="Graphic 9" descr="Snow outline">
            <a:extLst>
              <a:ext uri="{FF2B5EF4-FFF2-40B4-BE49-F238E27FC236}">
                <a16:creationId xmlns:a16="http://schemas.microsoft.com/office/drawing/2014/main" id="{8AB9ED1F-9A66-BBA7-1CCD-CBAC4404BC8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505200" y="4572000"/>
            <a:ext cx="914400" cy="914400"/>
          </a:xfrm>
          <a:prstGeom prst="rect">
            <a:avLst/>
          </a:prstGeom>
        </p:spPr>
      </p:pic>
      <p:pic>
        <p:nvPicPr>
          <p:cNvPr id="11" name="Graphic 10" descr="Sparrow outline">
            <a:extLst>
              <a:ext uri="{FF2B5EF4-FFF2-40B4-BE49-F238E27FC236}">
                <a16:creationId xmlns:a16="http://schemas.microsoft.com/office/drawing/2014/main" id="{627593FF-483E-732C-6B1A-6A1C659998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24100" y="4800600"/>
            <a:ext cx="914400" cy="914400"/>
          </a:xfrm>
          <a:prstGeom prst="rect">
            <a:avLst/>
          </a:prstGeom>
        </p:spPr>
      </p:pic>
      <p:pic>
        <p:nvPicPr>
          <p:cNvPr id="13" name="Graphic 12" descr="Nuts outline">
            <a:extLst>
              <a:ext uri="{FF2B5EF4-FFF2-40B4-BE49-F238E27FC236}">
                <a16:creationId xmlns:a16="http://schemas.microsoft.com/office/drawing/2014/main" id="{FB85E240-4AA3-1524-E41E-A0A266E2B62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953000" y="4953000"/>
            <a:ext cx="609600" cy="609600"/>
          </a:xfrm>
          <a:prstGeom prst="rect">
            <a:avLst/>
          </a:prstGeom>
        </p:spPr>
      </p:pic>
      <p:pic>
        <p:nvPicPr>
          <p:cNvPr id="15" name="Graphic 14" descr="Acorn outline">
            <a:extLst>
              <a:ext uri="{FF2B5EF4-FFF2-40B4-BE49-F238E27FC236}">
                <a16:creationId xmlns:a16="http://schemas.microsoft.com/office/drawing/2014/main" id="{0372CC17-90D3-AFEB-8682-22702CC41E0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603810" y="5070410"/>
            <a:ext cx="644590" cy="644590"/>
          </a:xfrm>
          <a:prstGeom prst="rect">
            <a:avLst/>
          </a:prstGeom>
        </p:spPr>
      </p:pic>
      <p:pic>
        <p:nvPicPr>
          <p:cNvPr id="16" name="Graphic 15" descr="Nuts outline">
            <a:extLst>
              <a:ext uri="{FF2B5EF4-FFF2-40B4-BE49-F238E27FC236}">
                <a16:creationId xmlns:a16="http://schemas.microsoft.com/office/drawing/2014/main" id="{EDD323D9-BC29-FB99-F7BF-7705CA31FE9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295053" y="4880688"/>
            <a:ext cx="609600" cy="609600"/>
          </a:xfrm>
          <a:prstGeom prst="rect">
            <a:avLst/>
          </a:prstGeom>
        </p:spPr>
      </p:pic>
      <p:pic>
        <p:nvPicPr>
          <p:cNvPr id="17" name="Graphic 16" descr="Acorn outline">
            <a:extLst>
              <a:ext uri="{FF2B5EF4-FFF2-40B4-BE49-F238E27FC236}">
                <a16:creationId xmlns:a16="http://schemas.microsoft.com/office/drawing/2014/main" id="{3BA7FB17-5566-65BE-D0E5-3E2D91C0F17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04653" y="5087905"/>
            <a:ext cx="644590" cy="644590"/>
          </a:xfrm>
          <a:prstGeom prst="rect">
            <a:avLst/>
          </a:prstGeom>
        </p:spPr>
      </p:pic>
    </p:spTree>
    <p:extLst>
      <p:ext uri="{BB962C8B-B14F-4D97-AF65-F5344CB8AC3E}">
        <p14:creationId xmlns:p14="http://schemas.microsoft.com/office/powerpoint/2010/main" val="45012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293928-5E41-3F2B-EACC-B6266EBDF890}"/>
              </a:ext>
            </a:extLst>
          </p:cNvPr>
          <p:cNvSpPr>
            <a:spLocks noGrp="1"/>
          </p:cNvSpPr>
          <p:nvPr>
            <p:ph type="body" sz="quarter" idx="13"/>
          </p:nvPr>
        </p:nvSpPr>
        <p:spPr>
          <a:xfrm>
            <a:off x="76200" y="990600"/>
            <a:ext cx="8839200" cy="4572000"/>
          </a:xfrm>
        </p:spPr>
        <p:txBody>
          <a:bodyPr>
            <a:noAutofit/>
          </a:bodyPr>
          <a:lstStyle/>
          <a:p>
            <a:pPr marL="342900" indent="-342900">
              <a:buFont typeface="Arial" panose="020B0604020202020204" pitchFamily="34" charset="0"/>
              <a:buChar char="•"/>
              <a:defRPr/>
            </a:pPr>
            <a:r>
              <a:rPr lang="en-US" sz="2600" dirty="0"/>
              <a:t>Acorn woodpeckers drill 50,000 holes into a single tree in the fall and will all store acorns in the tree to survive the winter, often having to leave their breeding ground if they are not able to store enough (Cornell Lab of Ornithology, 2024). </a:t>
            </a:r>
          </a:p>
          <a:p>
            <a:pPr marL="342900" indent="-342900">
              <a:buFont typeface="Arial" panose="020B0604020202020204" pitchFamily="34" charset="0"/>
              <a:buChar char="•"/>
              <a:defRPr/>
            </a:pPr>
            <a:r>
              <a:rPr lang="en-US" sz="2600" dirty="0"/>
              <a:t>These teachings are all around us, yet many do not acknowledge the land and animals as some of our greatest teachers when it comes to financial management.</a:t>
            </a:r>
          </a:p>
          <a:p>
            <a:pPr marL="342900" indent="-342900">
              <a:buFont typeface="Arial" panose="020B0604020202020204" pitchFamily="34" charset="0"/>
              <a:buChar char="•"/>
              <a:defRPr/>
            </a:pPr>
            <a:r>
              <a:rPr lang="en-US" sz="2600" dirty="0"/>
              <a:t>One bison could provide between 400 to 550lbs worth of meat, tipi covers, blankets, storage bags, sinew for sewing or securing items, bones that were carved into tools, horns that were used as spoons or cups (Markewicz, 2017).</a:t>
            </a:r>
            <a:endParaRPr lang="en-US" sz="2600" dirty="0">
              <a:solidFill>
                <a:schemeClr val="tx1"/>
              </a:solidFill>
            </a:endParaRPr>
          </a:p>
        </p:txBody>
      </p:sp>
      <p:sp>
        <p:nvSpPr>
          <p:cNvPr id="5" name="Title 1">
            <a:extLst>
              <a:ext uri="{FF2B5EF4-FFF2-40B4-BE49-F238E27FC236}">
                <a16:creationId xmlns:a16="http://schemas.microsoft.com/office/drawing/2014/main" id="{B113CD85-13F3-A345-8AEE-059DC18359F5}"/>
              </a:ext>
            </a:extLst>
          </p:cNvPr>
          <p:cNvSpPr>
            <a:spLocks noGrp="1"/>
          </p:cNvSpPr>
          <p:nvPr>
            <p:ph type="title"/>
          </p:nvPr>
        </p:nvSpPr>
        <p:spPr>
          <a:xfrm>
            <a:off x="76200" y="152400"/>
            <a:ext cx="9067800" cy="685800"/>
          </a:xfrm>
        </p:spPr>
        <p:txBody>
          <a:bodyPr>
            <a:normAutofit/>
          </a:bodyPr>
          <a:lstStyle/>
          <a:p>
            <a:pPr>
              <a:defRPr/>
            </a:pPr>
            <a:r>
              <a:rPr lang="en-US" sz="3600" b="1" dirty="0">
                <a:solidFill>
                  <a:schemeClr val="tx1"/>
                </a:solidFill>
              </a:rPr>
              <a:t>Learning from the Land and Animals</a:t>
            </a:r>
            <a:endParaRPr lang="en-CA" sz="3600" b="1" dirty="0">
              <a:solidFill>
                <a:schemeClr val="tx1"/>
              </a:solidFill>
            </a:endParaRPr>
          </a:p>
        </p:txBody>
      </p:sp>
      <p:pic>
        <p:nvPicPr>
          <p:cNvPr id="4" name="Graphic 3" descr="Acorn outline">
            <a:extLst>
              <a:ext uri="{FF2B5EF4-FFF2-40B4-BE49-F238E27FC236}">
                <a16:creationId xmlns:a16="http://schemas.microsoft.com/office/drawing/2014/main" id="{2185C23B-8D84-2FFD-79A4-0CDAD7959C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1273" y="5968068"/>
            <a:ext cx="713063" cy="713063"/>
          </a:xfrm>
          <a:prstGeom prst="rect">
            <a:avLst/>
          </a:prstGeom>
        </p:spPr>
      </p:pic>
      <p:pic>
        <p:nvPicPr>
          <p:cNvPr id="7" name="Graphic 6" descr="Acorn outline">
            <a:extLst>
              <a:ext uri="{FF2B5EF4-FFF2-40B4-BE49-F238E27FC236}">
                <a16:creationId xmlns:a16="http://schemas.microsoft.com/office/drawing/2014/main" id="{508B6EDC-D1BB-533A-D32E-DE14B0E39A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26129" y="5555796"/>
            <a:ext cx="616404" cy="616404"/>
          </a:xfrm>
          <a:prstGeom prst="rect">
            <a:avLst/>
          </a:prstGeom>
        </p:spPr>
      </p:pic>
      <p:pic>
        <p:nvPicPr>
          <p:cNvPr id="10" name="Graphic 9" descr="Forest scene outline">
            <a:extLst>
              <a:ext uri="{FF2B5EF4-FFF2-40B4-BE49-F238E27FC236}">
                <a16:creationId xmlns:a16="http://schemas.microsoft.com/office/drawing/2014/main" id="{702E116F-B92D-CAD0-56B1-0593E3C26AE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51869" y="5155163"/>
            <a:ext cx="914400" cy="914400"/>
          </a:xfrm>
          <a:prstGeom prst="rect">
            <a:avLst/>
          </a:prstGeom>
        </p:spPr>
      </p:pic>
      <p:pic>
        <p:nvPicPr>
          <p:cNvPr id="15" name="Graphic 14" descr="Sparrow outline">
            <a:extLst>
              <a:ext uri="{FF2B5EF4-FFF2-40B4-BE49-F238E27FC236}">
                <a16:creationId xmlns:a16="http://schemas.microsoft.com/office/drawing/2014/main" id="{DF4936AA-B83A-A3E9-BBE1-268FBE41609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11770" y="5715000"/>
            <a:ext cx="914400" cy="914400"/>
          </a:xfrm>
          <a:prstGeom prst="rect">
            <a:avLst/>
          </a:prstGeom>
        </p:spPr>
      </p:pic>
      <p:pic>
        <p:nvPicPr>
          <p:cNvPr id="16" name="Graphic 15" descr="Sparrow outline">
            <a:extLst>
              <a:ext uri="{FF2B5EF4-FFF2-40B4-BE49-F238E27FC236}">
                <a16:creationId xmlns:a16="http://schemas.microsoft.com/office/drawing/2014/main" id="{6D14565E-98AF-7F04-A958-7AE7A2F834A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66214" y="5576012"/>
            <a:ext cx="914400" cy="914400"/>
          </a:xfrm>
          <a:prstGeom prst="rect">
            <a:avLst/>
          </a:prstGeom>
        </p:spPr>
      </p:pic>
      <p:pic>
        <p:nvPicPr>
          <p:cNvPr id="30" name="Graphic 29" descr="Bull outline">
            <a:extLst>
              <a:ext uri="{FF2B5EF4-FFF2-40B4-BE49-F238E27FC236}">
                <a16:creationId xmlns:a16="http://schemas.microsoft.com/office/drawing/2014/main" id="{C573A542-934D-468D-C018-36F5A414AFF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37067" y="5573486"/>
            <a:ext cx="914400" cy="914400"/>
          </a:xfrm>
          <a:prstGeom prst="rect">
            <a:avLst/>
          </a:prstGeom>
        </p:spPr>
      </p:pic>
      <p:pic>
        <p:nvPicPr>
          <p:cNvPr id="31" name="Graphic 30" descr="Bull outline">
            <a:extLst>
              <a:ext uri="{FF2B5EF4-FFF2-40B4-BE49-F238E27FC236}">
                <a16:creationId xmlns:a16="http://schemas.microsoft.com/office/drawing/2014/main" id="{E52C10A2-AA87-EFE0-3EF3-CDC513EE46F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97333" y="5555796"/>
            <a:ext cx="914400" cy="914400"/>
          </a:xfrm>
          <a:prstGeom prst="rect">
            <a:avLst/>
          </a:prstGeom>
        </p:spPr>
      </p:pic>
      <p:pic>
        <p:nvPicPr>
          <p:cNvPr id="32" name="Picture 31">
            <a:extLst>
              <a:ext uri="{FF2B5EF4-FFF2-40B4-BE49-F238E27FC236}">
                <a16:creationId xmlns:a16="http://schemas.microsoft.com/office/drawing/2014/main" id="{6466794C-DBBE-3691-1328-A6D4A047E410}"/>
              </a:ext>
            </a:extLst>
          </p:cNvPr>
          <p:cNvPicPr>
            <a:picLocks noChangeAspect="1"/>
          </p:cNvPicPr>
          <p:nvPr/>
        </p:nvPicPr>
        <p:blipFill>
          <a:blip r:embed="rId11"/>
          <a:stretch>
            <a:fillRect/>
          </a:stretch>
        </p:blipFill>
        <p:spPr>
          <a:xfrm>
            <a:off x="5818771" y="5486321"/>
            <a:ext cx="914479" cy="914479"/>
          </a:xfrm>
          <a:prstGeom prst="rect">
            <a:avLst/>
          </a:prstGeom>
        </p:spPr>
      </p:pic>
      <p:pic>
        <p:nvPicPr>
          <p:cNvPr id="33" name="Graphic 32" descr="Forest scene outline">
            <a:extLst>
              <a:ext uri="{FF2B5EF4-FFF2-40B4-BE49-F238E27FC236}">
                <a16:creationId xmlns:a16="http://schemas.microsoft.com/office/drawing/2014/main" id="{CE8C0DB9-C329-79F5-F22B-0EC60A61674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38737" y="5152053"/>
            <a:ext cx="914400" cy="914400"/>
          </a:xfrm>
          <a:prstGeom prst="rect">
            <a:avLst/>
          </a:prstGeom>
        </p:spPr>
      </p:pic>
    </p:spTree>
    <p:extLst>
      <p:ext uri="{BB962C8B-B14F-4D97-AF65-F5344CB8AC3E}">
        <p14:creationId xmlns:p14="http://schemas.microsoft.com/office/powerpoint/2010/main" val="362286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Traditional Resource Management</a:t>
            </a:r>
          </a:p>
        </p:txBody>
      </p:sp>
      <p:sp>
        <p:nvSpPr>
          <p:cNvPr id="3" name="Content Placeholder 2"/>
          <p:cNvSpPr>
            <a:spLocks noGrp="1"/>
          </p:cNvSpPr>
          <p:nvPr>
            <p:ph idx="1"/>
          </p:nvPr>
        </p:nvSpPr>
        <p:spPr>
          <a:xfrm>
            <a:off x="457200" y="1281112"/>
            <a:ext cx="8229600" cy="5257800"/>
          </a:xfrm>
        </p:spPr>
        <p:txBody>
          <a:bodyPr>
            <a:normAutofit/>
          </a:bodyPr>
          <a:lstStyle/>
          <a:p>
            <a:r>
              <a:rPr lang="en-US" sz="2800" dirty="0"/>
              <a:t>The </a:t>
            </a:r>
            <a:r>
              <a:rPr lang="en-US" sz="2800" i="1" dirty="0"/>
              <a:t>Building Native Communities</a:t>
            </a:r>
            <a:r>
              <a:rPr lang="en-US" sz="2800" dirty="0"/>
              <a:t> financial literacy curriculum, produced by First Nations Development Institute and First Nations Oweesta Corporation, places great emphasis on traditional resource management as a financial literacy concept; it teaches us how “our actions today affect the resources that we will have available in the future” (FNDI and FNOC, 2015, p. 74). </a:t>
            </a:r>
          </a:p>
        </p:txBody>
      </p:sp>
      <p:sp>
        <p:nvSpPr>
          <p:cNvPr id="4" name="Slide Number Placeholder 3"/>
          <p:cNvSpPr>
            <a:spLocks noGrp="1"/>
          </p:cNvSpPr>
          <p:nvPr>
            <p:ph type="sldNum" sz="quarter" idx="12"/>
          </p:nvPr>
        </p:nvSpPr>
        <p:spPr/>
        <p:txBody>
          <a:bodyPr/>
          <a:lstStyle/>
          <a:p>
            <a:fld id="{4BFEE092-FB72-4AF9-B9F5-3D028357CDFE}" type="slidenum">
              <a:rPr lang="en-US" smtClean="0"/>
              <a:pPr/>
              <a:t>9</a:t>
            </a:fld>
            <a:endParaRPr lang="en-US" dirty="0"/>
          </a:p>
        </p:txBody>
      </p:sp>
      <p:pic>
        <p:nvPicPr>
          <p:cNvPr id="6" name="Picture 5">
            <a:extLst>
              <a:ext uri="{FF2B5EF4-FFF2-40B4-BE49-F238E27FC236}">
                <a16:creationId xmlns:a16="http://schemas.microsoft.com/office/drawing/2014/main" id="{07E7611F-8F57-4E01-BEBE-AD4F2DD73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105400"/>
            <a:ext cx="3102563" cy="1212180"/>
          </a:xfrm>
          <a:prstGeom prst="rect">
            <a:avLst/>
          </a:prstGeom>
        </p:spPr>
      </p:pic>
      <p:pic>
        <p:nvPicPr>
          <p:cNvPr id="8" name="Picture 7">
            <a:extLst>
              <a:ext uri="{FF2B5EF4-FFF2-40B4-BE49-F238E27FC236}">
                <a16:creationId xmlns:a16="http://schemas.microsoft.com/office/drawing/2014/main" id="{27F87397-7304-44FC-AA06-4B5287E1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00600" y="4940176"/>
            <a:ext cx="2996825" cy="1142857"/>
          </a:xfrm>
          <a:prstGeom prst="rect">
            <a:avLst/>
          </a:prstGeom>
        </p:spPr>
      </p:pic>
    </p:spTree>
    <p:extLst>
      <p:ext uri="{BB962C8B-B14F-4D97-AF65-F5344CB8AC3E}">
        <p14:creationId xmlns:p14="http://schemas.microsoft.com/office/powerpoint/2010/main" val="36741283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20490</TotalTime>
  <Words>3100</Words>
  <Application>Microsoft Office PowerPoint</Application>
  <PresentationFormat>On-screen Show (4:3)</PresentationFormat>
  <Paragraphs>176</Paragraphs>
  <Slides>30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vt:lpstr>
      <vt:lpstr>Office Theme</vt:lpstr>
      <vt:lpstr>PowerPoint Presentation</vt:lpstr>
      <vt:lpstr>Financial Empowerment Text</vt:lpstr>
      <vt:lpstr>Financial Empowerment Text</vt:lpstr>
      <vt:lpstr>Financial Empowerment Text</vt:lpstr>
      <vt:lpstr>Elder Interviews</vt:lpstr>
      <vt:lpstr>Indigenous Teachings re Financial Management</vt:lpstr>
      <vt:lpstr>Indigenous Teachings re Financial Management</vt:lpstr>
      <vt:lpstr>Learning from the Land and Animals</vt:lpstr>
      <vt:lpstr>Traditional Resource Management</vt:lpstr>
      <vt:lpstr>Traditional Resource Management</vt:lpstr>
      <vt:lpstr>PowerPoint Presentation</vt:lpstr>
      <vt:lpstr>PowerPoint Presentation</vt:lpstr>
      <vt:lpstr>PowerPoint Presentation</vt:lpstr>
      <vt:lpstr>PowerPoint Presentation</vt:lpstr>
      <vt:lpstr>PowerPoint Presentation</vt:lpstr>
      <vt:lpstr>Using Micro and Macro Factors</vt:lpstr>
      <vt:lpstr>PowerPoint Presentation</vt:lpstr>
      <vt:lpstr>PowerPoint Presentation</vt:lpstr>
      <vt:lpstr>PowerPoint Presentation</vt:lpstr>
      <vt:lpstr>Cash Budget</vt:lpstr>
      <vt:lpstr>Cash Budget</vt:lpstr>
      <vt:lpstr>Budget Variance</vt:lpstr>
      <vt:lpstr>Budget Variance </vt:lpstr>
      <vt:lpstr>Key Takeaways from Text  </vt:lpstr>
      <vt:lpstr>Destigmatizing conversations about money</vt:lpstr>
      <vt:lpstr>Financial Empowerment</vt:lpstr>
      <vt:lpstr>Financial Empowerment</vt:lpstr>
      <vt:lpstr>Conclusion</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rkooy</dc:creator>
  <cp:lastModifiedBy>Schneider, Bettina</cp:lastModifiedBy>
  <cp:revision>295</cp:revision>
  <dcterms:created xsi:type="dcterms:W3CDTF">2011-09-08T14:21:18Z</dcterms:created>
  <dcterms:modified xsi:type="dcterms:W3CDTF">2024-11-28T04:33:16Z</dcterms:modified>
</cp:coreProperties>
</file>