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rchivo Black" panose="020B0604020202020204" charset="0"/>
      <p:regular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Bold" panose="00000800000000000000" charset="0"/>
      <p:regular r:id="rId20"/>
    </p:embeddedFont>
    <p:embeddedFont>
      <p:font typeface="Montserrat Extra-Bold" panose="020B0604020202020204" charset="0"/>
      <p:regular r:id="rId21"/>
    </p:embeddedFont>
    <p:embeddedFont>
      <p:font typeface="Montserrat Extra-Bold Italics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8692" autoAdjust="0"/>
  </p:normalViewPr>
  <p:slideViewPr>
    <p:cSldViewPr>
      <p:cViewPr varScale="1">
        <p:scale>
          <a:sx n="58" d="100"/>
          <a:sy n="58" d="100"/>
        </p:scale>
        <p:origin x="294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-6" y="-1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09.05.2025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702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545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329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450"/>
              </a:spcBef>
              <a:spcAft>
                <a:spcPts val="750"/>
              </a:spcAft>
              <a:buNone/>
            </a:pPr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2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81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155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b="0" i="0" dirty="0">
              <a:solidFill>
                <a:srgbClr val="424242"/>
              </a:solidFill>
              <a:effectLst/>
              <a:latin typeface="Segoe San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663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951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422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49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43.png"/><Relationship Id="rId4" Type="http://schemas.openxmlformats.org/officeDocument/2006/relationships/image" Target="../media/image3.svg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h5pstudio.ecampusontario.ca" TargetMode="External"/><Relationship Id="rId3" Type="http://schemas.openxmlformats.org/officeDocument/2006/relationships/image" Target="../media/image44.png"/><Relationship Id="rId7" Type="http://schemas.openxmlformats.org/officeDocument/2006/relationships/hyperlink" Target="https://help.h5p.com/hc/en-us/articles/7505649072797-Content-types-recommendation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5p.org/documentation/for-authors/tutorials" TargetMode="External"/><Relationship Id="rId5" Type="http://schemas.openxmlformats.org/officeDocument/2006/relationships/hyperlink" Target="https://h5p.org/documentation/for-authors/the-basics" TargetMode="External"/><Relationship Id="rId10" Type="http://schemas.openxmlformats.org/officeDocument/2006/relationships/hyperlink" Target="https://unl.libguides.com/c.php?g=1070853&amp;p=8338148" TargetMode="External"/><Relationship Id="rId4" Type="http://schemas.openxmlformats.org/officeDocument/2006/relationships/image" Target="../media/image45.svg"/><Relationship Id="rId9" Type="http://schemas.openxmlformats.org/officeDocument/2006/relationships/hyperlink" Target="https://h5p.org/GP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hyperlink" Target="https://h5p.org/content-types-and-applicatio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hyperlink" Target="https://urcourses.uregina.ca/mod/book/view.php?id=2959760&amp;chapterid=404034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hyperlink" Target="https://help.h5p.com/hc/en-us/articles/7505649072797-Content-types-recommendations" TargetMode="External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27.sv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3333" b="-83333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AutoShape 3"/>
          <p:cNvSpPr/>
          <p:nvPr/>
        </p:nvSpPr>
        <p:spPr>
          <a:xfrm rot="-7020778">
            <a:off x="-6402716" y="821505"/>
            <a:ext cx="16230600" cy="10441156"/>
          </a:xfrm>
          <a:prstGeom prst="rect">
            <a:avLst/>
          </a:prstGeom>
          <a:solidFill>
            <a:srgbClr val="F9C32E"/>
          </a:solidFill>
        </p:spPr>
        <p:txBody>
          <a:bodyPr/>
          <a:lstStyle/>
          <a:p>
            <a:endParaRPr lang="en-CA"/>
          </a:p>
        </p:txBody>
      </p:sp>
      <p:sp>
        <p:nvSpPr>
          <p:cNvPr id="4" name="AutoShape 4"/>
          <p:cNvSpPr/>
          <p:nvPr/>
        </p:nvSpPr>
        <p:spPr>
          <a:xfrm rot="-7020778">
            <a:off x="-7861675" y="821505"/>
            <a:ext cx="16230600" cy="10441156"/>
          </a:xfrm>
          <a:prstGeom prst="rect">
            <a:avLst/>
          </a:prstGeom>
          <a:solidFill>
            <a:srgbClr val="124734"/>
          </a:solid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>
            <a:off x="1028700" y="1028700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>
            <a:off x="15476242" y="8956802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AutoShape 7"/>
          <p:cNvSpPr/>
          <p:nvPr/>
        </p:nvSpPr>
        <p:spPr>
          <a:xfrm>
            <a:off x="-1536273" y="4580698"/>
            <a:ext cx="5244233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8" name="AutoShape 8"/>
          <p:cNvSpPr/>
          <p:nvPr/>
        </p:nvSpPr>
        <p:spPr>
          <a:xfrm>
            <a:off x="-2298994" y="9582841"/>
            <a:ext cx="9005773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9" name="AutoShape 9"/>
          <p:cNvSpPr/>
          <p:nvPr/>
        </p:nvSpPr>
        <p:spPr>
          <a:xfrm>
            <a:off x="-3516288" y="3712270"/>
            <a:ext cx="572018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0" name="AutoShape 10"/>
          <p:cNvSpPr/>
          <p:nvPr/>
        </p:nvSpPr>
        <p:spPr>
          <a:xfrm>
            <a:off x="3066191" y="2823187"/>
            <a:ext cx="930938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1" name="AutoShape 11"/>
          <p:cNvSpPr/>
          <p:nvPr/>
        </p:nvSpPr>
        <p:spPr>
          <a:xfrm>
            <a:off x="628699" y="2392260"/>
            <a:ext cx="129153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2" name="TextBox 12"/>
          <p:cNvSpPr txBox="1"/>
          <p:nvPr/>
        </p:nvSpPr>
        <p:spPr>
          <a:xfrm>
            <a:off x="523176" y="5248275"/>
            <a:ext cx="5509300" cy="3034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6"/>
              </a:lnSpc>
            </a:pPr>
            <a:r>
              <a:rPr lang="en-US" sz="4904" i="1" spc="98">
                <a:solidFill>
                  <a:srgbClr val="FFFFFF"/>
                </a:solidFill>
                <a:latin typeface="Montserrat Extra-Bold Italics"/>
                <a:ea typeface="Montserrat Extra-Bold Italics"/>
                <a:cs typeface="Montserrat Extra-Bold Italics"/>
                <a:sym typeface="Montserrat Extra-Bold Italics"/>
              </a:rPr>
              <a:t>INCREASING INTERACTIVITY AND ENGAGEMENT USING H5P</a:t>
            </a:r>
          </a:p>
          <a:p>
            <a:pPr algn="l">
              <a:lnSpc>
                <a:spcPts val="73"/>
              </a:lnSpc>
            </a:pPr>
            <a:endParaRPr lang="en-US" sz="4904" i="1" spc="98">
              <a:solidFill>
                <a:srgbClr val="FFFFFF"/>
              </a:solidFill>
              <a:latin typeface="Montserrat Extra-Bold Italics"/>
              <a:ea typeface="Montserrat Extra-Bold Italics"/>
              <a:cs typeface="Montserrat Extra-Bold Italics"/>
              <a:sym typeface="Montserrat Extra-Bold Italics"/>
            </a:endParaRPr>
          </a:p>
          <a:p>
            <a:pPr algn="l">
              <a:lnSpc>
                <a:spcPts val="73"/>
              </a:lnSpc>
            </a:pPr>
            <a:r>
              <a:rPr lang="en-US" sz="100" i="1" spc="1">
                <a:solidFill>
                  <a:srgbClr val="FFFFFF"/>
                </a:solidFill>
                <a:latin typeface="Montserrat Extra-Bold Italics"/>
                <a:ea typeface="Montserrat Extra-Bold Italics"/>
                <a:cs typeface="Montserrat Extra-Bold Italics"/>
                <a:sym typeface="Montserrat Extra-Bold Italics"/>
              </a:rPr>
              <a:t>JU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8699" y="8648700"/>
            <a:ext cx="2530673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  <a:spcBef>
                <a:spcPct val="0"/>
              </a:spcBef>
            </a:pPr>
            <a:r>
              <a:rPr lang="en-US" sz="2500" spc="50" dirty="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Rhett Danyluk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47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83237" y="4465219"/>
            <a:ext cx="25783492" cy="9586163"/>
          </a:xfrm>
          <a:prstGeom prst="rect">
            <a:avLst/>
          </a:prstGeom>
          <a:solidFill>
            <a:srgbClr val="000000">
              <a:alpha val="6667"/>
            </a:srgbClr>
          </a:solid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15476242" y="8956802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/>
          <p:nvPr/>
        </p:nvSpPr>
        <p:spPr>
          <a:xfrm>
            <a:off x="17494137" y="698454"/>
            <a:ext cx="2556816" cy="2575547"/>
          </a:xfrm>
          <a:custGeom>
            <a:avLst/>
            <a:gdLst/>
            <a:ahLst/>
            <a:cxnLst/>
            <a:rect l="l" t="t" r="r" b="b"/>
            <a:pathLst>
              <a:path w="2556816" h="2575547">
                <a:moveTo>
                  <a:pt x="0" y="0"/>
                </a:moveTo>
                <a:lnTo>
                  <a:pt x="2556815" y="0"/>
                </a:lnTo>
                <a:lnTo>
                  <a:pt x="2556815" y="2575547"/>
                </a:lnTo>
                <a:lnTo>
                  <a:pt x="0" y="25755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>
            <a:off x="3738022" y="2184335"/>
            <a:ext cx="3876009" cy="3100807"/>
          </a:xfrm>
          <a:custGeom>
            <a:avLst/>
            <a:gdLst/>
            <a:ahLst/>
            <a:cxnLst/>
            <a:rect l="l" t="t" r="r" b="b"/>
            <a:pathLst>
              <a:path w="3876009" h="3100807">
                <a:moveTo>
                  <a:pt x="0" y="0"/>
                </a:moveTo>
                <a:lnTo>
                  <a:pt x="3876009" y="0"/>
                </a:lnTo>
                <a:lnTo>
                  <a:pt x="3876009" y="3100807"/>
                </a:lnTo>
                <a:lnTo>
                  <a:pt x="0" y="31008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>
            <a:off x="1872322" y="6925999"/>
            <a:ext cx="5490184" cy="1397277"/>
          </a:xfrm>
          <a:custGeom>
            <a:avLst/>
            <a:gdLst/>
            <a:ahLst/>
            <a:cxnLst/>
            <a:rect l="l" t="t" r="r" b="b"/>
            <a:pathLst>
              <a:path w="5490184" h="1397277">
                <a:moveTo>
                  <a:pt x="0" y="0"/>
                </a:moveTo>
                <a:lnTo>
                  <a:pt x="5490184" y="0"/>
                </a:lnTo>
                <a:lnTo>
                  <a:pt x="5490184" y="1397276"/>
                </a:lnTo>
                <a:lnTo>
                  <a:pt x="0" y="13972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/>
          <p:cNvSpPr/>
          <p:nvPr/>
        </p:nvSpPr>
        <p:spPr>
          <a:xfrm>
            <a:off x="9727970" y="7000624"/>
            <a:ext cx="7531330" cy="1322651"/>
          </a:xfrm>
          <a:custGeom>
            <a:avLst/>
            <a:gdLst/>
            <a:ahLst/>
            <a:cxnLst/>
            <a:rect l="l" t="t" r="r" b="b"/>
            <a:pathLst>
              <a:path w="7531330" h="1322651">
                <a:moveTo>
                  <a:pt x="0" y="0"/>
                </a:moveTo>
                <a:lnTo>
                  <a:pt x="7531330" y="0"/>
                </a:lnTo>
                <a:lnTo>
                  <a:pt x="7531330" y="1322651"/>
                </a:lnTo>
                <a:lnTo>
                  <a:pt x="0" y="13226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/>
          <p:nvPr/>
        </p:nvSpPr>
        <p:spPr>
          <a:xfrm>
            <a:off x="9429446" y="2522157"/>
            <a:ext cx="3421237" cy="3421237"/>
          </a:xfrm>
          <a:custGeom>
            <a:avLst/>
            <a:gdLst/>
            <a:ahLst/>
            <a:cxnLst/>
            <a:rect l="l" t="t" r="r" b="b"/>
            <a:pathLst>
              <a:path w="3421237" h="3421237">
                <a:moveTo>
                  <a:pt x="0" y="0"/>
                </a:moveTo>
                <a:lnTo>
                  <a:pt x="3421236" y="0"/>
                </a:lnTo>
                <a:lnTo>
                  <a:pt x="3421236" y="3421237"/>
                </a:lnTo>
                <a:lnTo>
                  <a:pt x="0" y="34212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TextBox 9"/>
          <p:cNvSpPr txBox="1"/>
          <p:nvPr/>
        </p:nvSpPr>
        <p:spPr>
          <a:xfrm>
            <a:off x="3738022" y="384289"/>
            <a:ext cx="10811956" cy="64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5"/>
              </a:lnSpc>
            </a:pPr>
            <a:r>
              <a:rPr lang="en-US" sz="4995" i="1" spc="-294">
                <a:solidFill>
                  <a:srgbClr val="F9C32E"/>
                </a:solidFill>
                <a:latin typeface="Montserrat Extra-Bold Italics"/>
                <a:ea typeface="Montserrat Extra-Bold Italics"/>
                <a:cs typeface="Montserrat Extra-Bold Italics"/>
                <a:sym typeface="Montserrat Extra-Bold Italics"/>
              </a:rPr>
              <a:t>USING H5P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63720" y="9695840"/>
            <a:ext cx="4471145" cy="459241"/>
            <a:chOff x="0" y="0"/>
            <a:chExt cx="5961526" cy="61232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224643" cy="612321"/>
              <a:chOff x="0" y="0"/>
              <a:chExt cx="812800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191305" y="0"/>
              <a:ext cx="1224643" cy="612321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386054" y="0"/>
              <a:ext cx="1224643" cy="612321"/>
              <a:chOff x="0" y="0"/>
              <a:chExt cx="812800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610697" y="0"/>
              <a:ext cx="1224643" cy="612321"/>
              <a:chOff x="0" y="0"/>
              <a:chExt cx="812800" cy="4064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7E7E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4736884" y="0"/>
              <a:ext cx="1224643" cy="612321"/>
              <a:chOff x="0" y="0"/>
              <a:chExt cx="812800" cy="4064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3799" y="2708592"/>
            <a:ext cx="5281119" cy="6207068"/>
            <a:chOff x="0" y="0"/>
            <a:chExt cx="1667589" cy="1959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7589" cy="1959970"/>
            </a:xfrm>
            <a:custGeom>
              <a:avLst/>
              <a:gdLst/>
              <a:ahLst/>
              <a:cxnLst/>
              <a:rect l="l" t="t" r="r" b="b"/>
              <a:pathLst>
                <a:path w="1667589" h="1959970">
                  <a:moveTo>
                    <a:pt x="1543129" y="1959970"/>
                  </a:moveTo>
                  <a:lnTo>
                    <a:pt x="124460" y="1959970"/>
                  </a:lnTo>
                  <a:cubicBezTo>
                    <a:pt x="55880" y="1959970"/>
                    <a:pt x="0" y="1904090"/>
                    <a:pt x="0" y="18355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43129" y="0"/>
                  </a:lnTo>
                  <a:cubicBezTo>
                    <a:pt x="1611709" y="0"/>
                    <a:pt x="1667589" y="55880"/>
                    <a:pt x="1667589" y="124460"/>
                  </a:cubicBezTo>
                  <a:lnTo>
                    <a:pt x="1667589" y="1835510"/>
                  </a:lnTo>
                  <a:cubicBezTo>
                    <a:pt x="1667589" y="1904090"/>
                    <a:pt x="1611709" y="1959970"/>
                    <a:pt x="1543129" y="1959970"/>
                  </a:cubicBezTo>
                  <a:close/>
                </a:path>
              </a:pathLst>
            </a:custGeom>
            <a:solidFill>
              <a:srgbClr val="124734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" name="Freeform 4"/>
          <p:cNvSpPr/>
          <p:nvPr/>
        </p:nvSpPr>
        <p:spPr>
          <a:xfrm>
            <a:off x="9898701" y="2306817"/>
            <a:ext cx="5425801" cy="5673366"/>
          </a:xfrm>
          <a:custGeom>
            <a:avLst/>
            <a:gdLst/>
            <a:ahLst/>
            <a:cxnLst/>
            <a:rect l="l" t="t" r="r" b="b"/>
            <a:pathLst>
              <a:path w="5425801" h="5673366">
                <a:moveTo>
                  <a:pt x="0" y="0"/>
                </a:moveTo>
                <a:lnTo>
                  <a:pt x="5425801" y="0"/>
                </a:lnTo>
                <a:lnTo>
                  <a:pt x="5425801" y="5673366"/>
                </a:lnTo>
                <a:lnTo>
                  <a:pt x="0" y="56733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TextBox 5"/>
          <p:cNvSpPr txBox="1"/>
          <p:nvPr/>
        </p:nvSpPr>
        <p:spPr>
          <a:xfrm>
            <a:off x="2163246" y="3154251"/>
            <a:ext cx="3639135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Helpful Links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47017" y="3784278"/>
            <a:ext cx="3914682" cy="4978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2" lvl="1" indent="-248286" algn="l">
              <a:lnSpc>
                <a:spcPts val="2990"/>
              </a:lnSpc>
              <a:buFont typeface="Arial"/>
              <a:buChar char="•"/>
            </a:pPr>
            <a:r>
              <a:rPr lang="en-US" sz="2000" spc="40" dirty="0">
                <a:solidFill>
                  <a:srgbClr val="FFFFFF"/>
                </a:solidFill>
                <a:latin typeface="Montserrat Extra-Bold"/>
                <a:sym typeface="Montserrat Extra-Bold"/>
                <a:hlinkClick r:id="rId5" tooltip="https://h5p.org/documentation/for-authors/the-basic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Basics</a:t>
            </a:r>
          </a:p>
          <a:p>
            <a:pPr algn="l">
              <a:lnSpc>
                <a:spcPts val="2990"/>
              </a:lnSpc>
            </a:pPr>
            <a:endParaRPr lang="en-US" sz="2000" spc="40" dirty="0">
              <a:solidFill>
                <a:srgbClr val="FFFFFF"/>
              </a:solidFill>
              <a:latin typeface="Montserrat Extra-Bold"/>
              <a:sym typeface="Montserrat Extra-Bold"/>
              <a:hlinkClick r:id="rId5" tooltip="https://h5p.org/documentation/for-authors/the-basics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96572" lvl="1" indent="-248286" algn="l">
              <a:lnSpc>
                <a:spcPts val="2990"/>
              </a:lnSpc>
              <a:buFont typeface="Arial"/>
              <a:buChar char="•"/>
            </a:pPr>
            <a:r>
              <a:rPr lang="en-US" sz="2000" spc="40" dirty="0">
                <a:solidFill>
                  <a:srgbClr val="FFFFFF"/>
                </a:solidFill>
                <a:latin typeface="Montserrat Extra-Bold"/>
                <a:sym typeface="Montserrat Extra-Bold"/>
              </a:rPr>
              <a:t> </a:t>
            </a:r>
            <a:r>
              <a:rPr lang="en-US" sz="2000" spc="40" dirty="0">
                <a:solidFill>
                  <a:srgbClr val="FFFFFF"/>
                </a:solidFill>
                <a:latin typeface="Montserrat Extra-Bold"/>
                <a:sym typeface="Montserrat Extra-Bold"/>
                <a:hlinkClick r:id="rId6" tooltip="https://h5p.org/documentation/for-authors/tutorial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Tutorials</a:t>
            </a:r>
          </a:p>
          <a:p>
            <a:pPr algn="l">
              <a:lnSpc>
                <a:spcPts val="2990"/>
              </a:lnSpc>
            </a:pPr>
            <a:endParaRPr lang="en-US" sz="2000" spc="40" dirty="0">
              <a:solidFill>
                <a:srgbClr val="FFFFFF"/>
              </a:solidFill>
              <a:latin typeface="Montserrat Extra-Bold"/>
              <a:sym typeface="Montserrat Extra-Bold"/>
              <a:hlinkClick r:id="rId6" tooltip="https://h5p.org/documentation/for-authors/tutorials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96572" lvl="1" indent="-248286" algn="l">
              <a:lnSpc>
                <a:spcPts val="2990"/>
              </a:lnSpc>
              <a:buFont typeface="Arial"/>
              <a:buChar char="•"/>
            </a:pPr>
            <a:r>
              <a:rPr lang="en-US" sz="2000" spc="40" dirty="0">
                <a:solidFill>
                  <a:srgbClr val="FFFFFF"/>
                </a:solidFill>
                <a:latin typeface="Montserrat Extra-Bold"/>
                <a:sym typeface="Montserrat Extra-Bold"/>
                <a:hlinkClick r:id="rId7" tooltip="https://help.h5p.com/hc/en-us/articles/7505649072797-Content-types-recommendati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Accessibility Guide</a:t>
            </a:r>
          </a:p>
          <a:p>
            <a:pPr algn="l">
              <a:lnSpc>
                <a:spcPts val="2990"/>
              </a:lnSpc>
            </a:pPr>
            <a:endParaRPr lang="en-US" sz="2000" spc="40" dirty="0">
              <a:solidFill>
                <a:srgbClr val="FFFFFF"/>
              </a:solidFill>
              <a:latin typeface="Montserrat Extra-Bold"/>
              <a:sym typeface="Montserrat Extra-Bold"/>
              <a:hlinkClick r:id="rId7" tooltip="https://help.h5p.com/hc/en-us/articles/7505649072797-Content-types-recommendations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96572" lvl="1" indent="-248286" algn="l">
              <a:lnSpc>
                <a:spcPts val="2990"/>
              </a:lnSpc>
              <a:buFont typeface="Arial"/>
              <a:buChar char="•"/>
            </a:pPr>
            <a:r>
              <a:rPr lang="en-US" sz="2000" spc="40" dirty="0" err="1">
                <a:solidFill>
                  <a:srgbClr val="FFFFFF"/>
                </a:solidFill>
                <a:latin typeface="Montserrat Extra-Bold"/>
                <a:sym typeface="Montserrat Extra-Bold"/>
                <a:hlinkClick r:id="rId8" tooltip="https://h5pstudio.ecampusontario.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eCampusOntario</a:t>
            </a:r>
            <a:r>
              <a:rPr lang="en-US" sz="2000" spc="40" dirty="0">
                <a:solidFill>
                  <a:srgbClr val="FFFFFF"/>
                </a:solidFill>
                <a:latin typeface="Montserrat Extra-Bold"/>
                <a:sym typeface="Montserrat Extra-Bold"/>
                <a:hlinkClick r:id="rId8" tooltip="https://h5pstudio.ecampusontario.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H5P Studio</a:t>
            </a:r>
          </a:p>
          <a:p>
            <a:pPr algn="l">
              <a:lnSpc>
                <a:spcPts val="2990"/>
              </a:lnSpc>
            </a:pPr>
            <a:endParaRPr lang="en-US" sz="2000" spc="40" dirty="0">
              <a:solidFill>
                <a:srgbClr val="FFFFFF"/>
              </a:solidFill>
              <a:latin typeface="Montserrat Extra-Bold"/>
              <a:sym typeface="Montserrat Extra-Bold"/>
              <a:hlinkClick r:id="rId8" tooltip="https://h5pstudio.ecampusontario.ca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96572" lvl="1" indent="-248286" algn="l">
              <a:lnSpc>
                <a:spcPts val="2990"/>
              </a:lnSpc>
              <a:buFont typeface="Arial"/>
              <a:buChar char="•"/>
            </a:pPr>
            <a:r>
              <a:rPr lang="en-US" sz="2000" spc="40" dirty="0">
                <a:solidFill>
                  <a:srgbClr val="FFFFFF"/>
                </a:solidFill>
                <a:latin typeface="Montserrat Extra-Bold"/>
                <a:sym typeface="Montserrat Extra-Bold"/>
                <a:hlinkClick r:id="rId9" tooltip="https://h5p.org/GP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 Prompt Recipes</a:t>
            </a:r>
          </a:p>
          <a:p>
            <a:pPr algn="l">
              <a:lnSpc>
                <a:spcPts val="2990"/>
              </a:lnSpc>
            </a:pPr>
            <a:endParaRPr lang="en-US" sz="2000" spc="40" dirty="0">
              <a:solidFill>
                <a:srgbClr val="FFFFFF"/>
              </a:solidFill>
              <a:latin typeface="Montserrat Extra-Bold"/>
              <a:sym typeface="Montserrat Extra-Bold"/>
              <a:hlinkClick r:id="rId9" tooltip="https://h5p.org/GPT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96572" lvl="1" indent="-248286" algn="l">
              <a:lnSpc>
                <a:spcPts val="2990"/>
              </a:lnSpc>
              <a:buFont typeface="Arial"/>
              <a:buChar char="•"/>
            </a:pPr>
            <a:r>
              <a:rPr lang="en-US" sz="2000" spc="40" dirty="0">
                <a:solidFill>
                  <a:srgbClr val="FFFFFF"/>
                </a:solidFill>
                <a:latin typeface="Montserrat Extra-Bold"/>
                <a:sym typeface="Montserrat Extra-Bold"/>
                <a:hlinkClick r:id="rId10" tooltip="https://unl.libguides.com/c.php?g=1070853&amp;p=833814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H5P Difficulty Info</a:t>
            </a:r>
          </a:p>
          <a:p>
            <a:pPr algn="l">
              <a:lnSpc>
                <a:spcPts val="2990"/>
              </a:lnSpc>
            </a:pPr>
            <a:endParaRPr lang="en-US" sz="2300" u="sng" spc="46" dirty="0">
              <a:solidFill>
                <a:srgbClr val="FFFFFF"/>
              </a:solidFill>
              <a:latin typeface="Montserrat Extra-Bold"/>
              <a:ea typeface="Montserrat Extra-Bold"/>
              <a:cs typeface="Montserrat Extra-Bold"/>
              <a:sym typeface="Montserrat Extra-Bold"/>
              <a:hlinkClick r:id="rId10" tooltip="https://unl.libguides.com/c.php?g=1070853&amp;p=833814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-359658" y="358462"/>
            <a:ext cx="18442186" cy="64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5"/>
              </a:lnSpc>
            </a:pPr>
            <a:r>
              <a:rPr lang="en-US" sz="4995" i="1" spc="-294">
                <a:solidFill>
                  <a:srgbClr val="124734"/>
                </a:solidFill>
                <a:latin typeface="Montserrat Extra-Bold Italics"/>
                <a:ea typeface="Montserrat Extra-Bold Italics"/>
                <a:cs typeface="Montserrat Extra-Bold Italics"/>
                <a:sym typeface="Montserrat Extra-Bold Italics"/>
              </a:rPr>
              <a:t>RESOURCES</a:t>
            </a:r>
          </a:p>
        </p:txBody>
      </p:sp>
      <p:sp>
        <p:nvSpPr>
          <p:cNvPr id="8" name="TextBox 8"/>
          <p:cNvSpPr txBox="1"/>
          <p:nvPr/>
        </p:nvSpPr>
        <p:spPr>
          <a:xfrm rot="-1268286">
            <a:off x="9407407" y="4042955"/>
            <a:ext cx="5425801" cy="600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9"/>
              </a:lnSpc>
              <a:spcBef>
                <a:spcPct val="0"/>
              </a:spcBef>
            </a:pPr>
            <a:r>
              <a:rPr lang="en-US" sz="3699" spc="73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Resources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90555" y="9376957"/>
            <a:ext cx="4471145" cy="459241"/>
            <a:chOff x="0" y="0"/>
            <a:chExt cx="5961526" cy="612321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224643" cy="612321"/>
              <a:chOff x="0" y="0"/>
              <a:chExt cx="812800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191305" y="0"/>
              <a:ext cx="1224643" cy="612321"/>
              <a:chOff x="0" y="0"/>
              <a:chExt cx="81280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2386054" y="0"/>
              <a:ext cx="1224643" cy="612321"/>
              <a:chOff x="0" y="0"/>
              <a:chExt cx="812800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3610697" y="0"/>
              <a:ext cx="1224643" cy="612321"/>
              <a:chOff x="0" y="0"/>
              <a:chExt cx="812800" cy="4064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4736884" y="0"/>
              <a:ext cx="1224643" cy="612321"/>
              <a:chOff x="0" y="0"/>
              <a:chExt cx="812800" cy="4064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7E7E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5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764344">
            <a:off x="7499531" y="-923721"/>
            <a:ext cx="1088513" cy="11908815"/>
            <a:chOff x="0" y="0"/>
            <a:chExt cx="286687" cy="31364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6687" cy="3136478"/>
            </a:xfrm>
            <a:custGeom>
              <a:avLst/>
              <a:gdLst/>
              <a:ahLst/>
              <a:cxnLst/>
              <a:rect l="l" t="t" r="r" b="b"/>
              <a:pathLst>
                <a:path w="286687" h="3136478">
                  <a:moveTo>
                    <a:pt x="0" y="0"/>
                  </a:moveTo>
                  <a:lnTo>
                    <a:pt x="286687" y="0"/>
                  </a:lnTo>
                  <a:lnTo>
                    <a:pt x="286687" y="3136478"/>
                  </a:lnTo>
                  <a:lnTo>
                    <a:pt x="0" y="3136478"/>
                  </a:lnTo>
                  <a:close/>
                </a:path>
              </a:pathLst>
            </a:custGeom>
            <a:gradFill rotWithShape="1">
              <a:gsLst>
                <a:gs pos="0">
                  <a:srgbClr val="696969">
                    <a:alpha val="41040"/>
                  </a:srgbClr>
                </a:gs>
                <a:gs pos="33333">
                  <a:srgbClr val="B4B4B4">
                    <a:alpha val="47025"/>
                  </a:srgbClr>
                </a:gs>
                <a:gs pos="66667">
                  <a:srgbClr val="EEEEEE">
                    <a:alpha val="40185"/>
                  </a:srgbClr>
                </a:gs>
                <a:gs pos="100000">
                  <a:srgbClr val="FBFBFB">
                    <a:alpha val="1254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86687" cy="3155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918" y="0"/>
            <a:ext cx="8585708" cy="10287000"/>
            <a:chOff x="0" y="0"/>
            <a:chExt cx="8585708" cy="10287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585708" cy="10287000"/>
            </a:xfrm>
            <a:custGeom>
              <a:avLst/>
              <a:gdLst/>
              <a:ahLst/>
              <a:cxnLst/>
              <a:rect l="l" t="t" r="r" b="b"/>
              <a:pathLst>
                <a:path w="8585708" h="10287000">
                  <a:moveTo>
                    <a:pt x="8585708" y="762"/>
                  </a:moveTo>
                  <a:cubicBezTo>
                    <a:pt x="8581644" y="20447"/>
                    <a:pt x="8577961" y="40132"/>
                    <a:pt x="8573515" y="59690"/>
                  </a:cubicBezTo>
                  <a:cubicBezTo>
                    <a:pt x="8478139" y="485521"/>
                    <a:pt x="8382635" y="911225"/>
                    <a:pt x="8287258" y="1337056"/>
                  </a:cubicBezTo>
                  <a:cubicBezTo>
                    <a:pt x="8146288" y="1966722"/>
                    <a:pt x="8005699" y="2596388"/>
                    <a:pt x="7864601" y="3225927"/>
                  </a:cubicBezTo>
                  <a:cubicBezTo>
                    <a:pt x="7691247" y="3999103"/>
                    <a:pt x="7517384" y="4772152"/>
                    <a:pt x="7344028" y="5545328"/>
                  </a:cubicBezTo>
                  <a:cubicBezTo>
                    <a:pt x="7194676" y="6211443"/>
                    <a:pt x="7045578" y="6877558"/>
                    <a:pt x="6896353" y="7543800"/>
                  </a:cubicBezTo>
                  <a:cubicBezTo>
                    <a:pt x="6765289" y="8129016"/>
                    <a:pt x="6634480" y="8714105"/>
                    <a:pt x="6503162" y="9299194"/>
                  </a:cubicBezTo>
                  <a:cubicBezTo>
                    <a:pt x="6429375" y="9628251"/>
                    <a:pt x="6354953" y="9957181"/>
                    <a:pt x="6280785" y="10286238"/>
                  </a:cubicBezTo>
                  <a:cubicBezTo>
                    <a:pt x="4199382" y="10286238"/>
                    <a:pt x="2118106" y="10286111"/>
                    <a:pt x="36830" y="10287000"/>
                  </a:cubicBezTo>
                  <a:cubicBezTo>
                    <a:pt x="6731" y="10287000"/>
                    <a:pt x="0" y="10280269"/>
                    <a:pt x="0" y="10250043"/>
                  </a:cubicBezTo>
                  <a:cubicBezTo>
                    <a:pt x="762" y="6845681"/>
                    <a:pt x="762" y="3441319"/>
                    <a:pt x="0" y="36957"/>
                  </a:cubicBezTo>
                  <a:cubicBezTo>
                    <a:pt x="0" y="6731"/>
                    <a:pt x="6731" y="0"/>
                    <a:pt x="36830" y="0"/>
                  </a:cubicBezTo>
                  <a:cubicBezTo>
                    <a:pt x="2886456" y="762"/>
                    <a:pt x="5736082" y="762"/>
                    <a:pt x="8585708" y="762"/>
                  </a:cubicBezTo>
                  <a:close/>
                </a:path>
              </a:pathLst>
            </a:custGeom>
            <a:solidFill>
              <a:srgbClr val="12473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517064" y="1006764"/>
            <a:ext cx="9870338" cy="8273471"/>
            <a:chOff x="0" y="0"/>
            <a:chExt cx="2599595" cy="21790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99595" cy="2179021"/>
            </a:xfrm>
            <a:custGeom>
              <a:avLst/>
              <a:gdLst/>
              <a:ahLst/>
              <a:cxnLst/>
              <a:rect l="l" t="t" r="r" b="b"/>
              <a:pathLst>
                <a:path w="2599595" h="2179021">
                  <a:moveTo>
                    <a:pt x="20393" y="0"/>
                  </a:moveTo>
                  <a:lnTo>
                    <a:pt x="2579202" y="0"/>
                  </a:lnTo>
                  <a:cubicBezTo>
                    <a:pt x="2584610" y="0"/>
                    <a:pt x="2589798" y="2149"/>
                    <a:pt x="2593622" y="5973"/>
                  </a:cubicBezTo>
                  <a:cubicBezTo>
                    <a:pt x="2597447" y="9798"/>
                    <a:pt x="2599595" y="14985"/>
                    <a:pt x="2599595" y="20393"/>
                  </a:cubicBezTo>
                  <a:lnTo>
                    <a:pt x="2599595" y="2158628"/>
                  </a:lnTo>
                  <a:cubicBezTo>
                    <a:pt x="2599595" y="2164037"/>
                    <a:pt x="2597447" y="2169224"/>
                    <a:pt x="2593622" y="2173048"/>
                  </a:cubicBezTo>
                  <a:cubicBezTo>
                    <a:pt x="2589798" y="2176873"/>
                    <a:pt x="2584610" y="2179021"/>
                    <a:pt x="2579202" y="2179021"/>
                  </a:cubicBezTo>
                  <a:lnTo>
                    <a:pt x="20393" y="2179021"/>
                  </a:lnTo>
                  <a:cubicBezTo>
                    <a:pt x="14985" y="2179021"/>
                    <a:pt x="9798" y="2176873"/>
                    <a:pt x="5973" y="2173048"/>
                  </a:cubicBezTo>
                  <a:cubicBezTo>
                    <a:pt x="2149" y="2169224"/>
                    <a:pt x="0" y="2164037"/>
                    <a:pt x="0" y="2158628"/>
                  </a:cubicBezTo>
                  <a:lnTo>
                    <a:pt x="0" y="20393"/>
                  </a:lnTo>
                  <a:cubicBezTo>
                    <a:pt x="0" y="14985"/>
                    <a:pt x="2149" y="9798"/>
                    <a:pt x="5973" y="5973"/>
                  </a:cubicBezTo>
                  <a:cubicBezTo>
                    <a:pt x="9798" y="2149"/>
                    <a:pt x="14985" y="0"/>
                    <a:pt x="20393" y="0"/>
                  </a:cubicBezTo>
                  <a:close/>
                </a:path>
              </a:pathLst>
            </a:custGeom>
            <a:solidFill>
              <a:srgbClr val="FFFFFF">
                <a:alpha val="58824"/>
              </a:srgbClr>
            </a:solidFill>
            <a:ln w="38100" cap="rnd">
              <a:solidFill>
                <a:srgbClr val="000000">
                  <a:alpha val="58824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2599595" cy="2198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6997161" y="3100177"/>
            <a:ext cx="2706695" cy="2696122"/>
            <a:chOff x="0" y="0"/>
            <a:chExt cx="6502400" cy="6477000"/>
          </a:xfrm>
        </p:grpSpPr>
        <p:sp>
          <p:nvSpPr>
            <p:cNvPr id="11" name="Freeform 11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2"/>
              <a:stretch>
                <a:fillRect l="-12221" r="-12221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40506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3" name="Freeform 13"/>
          <p:cNvSpPr/>
          <p:nvPr/>
        </p:nvSpPr>
        <p:spPr>
          <a:xfrm>
            <a:off x="9915711" y="4070929"/>
            <a:ext cx="399176" cy="399176"/>
          </a:xfrm>
          <a:custGeom>
            <a:avLst/>
            <a:gdLst/>
            <a:ahLst/>
            <a:cxnLst/>
            <a:rect l="l" t="t" r="r" b="b"/>
            <a:pathLst>
              <a:path w="399176" h="399176">
                <a:moveTo>
                  <a:pt x="0" y="0"/>
                </a:moveTo>
                <a:lnTo>
                  <a:pt x="399176" y="0"/>
                </a:lnTo>
                <a:lnTo>
                  <a:pt x="399176" y="399175"/>
                </a:lnTo>
                <a:lnTo>
                  <a:pt x="0" y="3991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4" name="Freeform 14"/>
          <p:cNvSpPr/>
          <p:nvPr/>
        </p:nvSpPr>
        <p:spPr>
          <a:xfrm>
            <a:off x="9915711" y="4631511"/>
            <a:ext cx="399176" cy="399176"/>
          </a:xfrm>
          <a:custGeom>
            <a:avLst/>
            <a:gdLst/>
            <a:ahLst/>
            <a:cxnLst/>
            <a:rect l="l" t="t" r="r" b="b"/>
            <a:pathLst>
              <a:path w="399176" h="399176">
                <a:moveTo>
                  <a:pt x="0" y="0"/>
                </a:moveTo>
                <a:lnTo>
                  <a:pt x="399176" y="0"/>
                </a:lnTo>
                <a:lnTo>
                  <a:pt x="399176" y="399175"/>
                </a:lnTo>
                <a:lnTo>
                  <a:pt x="0" y="3991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6997161" y="6109038"/>
            <a:ext cx="2706695" cy="2696122"/>
            <a:chOff x="0" y="0"/>
            <a:chExt cx="6502400" cy="6477000"/>
          </a:xfrm>
        </p:grpSpPr>
        <p:sp>
          <p:nvSpPr>
            <p:cNvPr id="16" name="Freeform 16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7"/>
              <a:stretch>
                <a:fillRect l="223" t="-16665" r="223" b="-16665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40506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8" name="Freeform 18"/>
          <p:cNvSpPr/>
          <p:nvPr/>
        </p:nvSpPr>
        <p:spPr>
          <a:xfrm>
            <a:off x="9915711" y="7079789"/>
            <a:ext cx="399176" cy="399176"/>
          </a:xfrm>
          <a:custGeom>
            <a:avLst/>
            <a:gdLst/>
            <a:ahLst/>
            <a:cxnLst/>
            <a:rect l="l" t="t" r="r" b="b"/>
            <a:pathLst>
              <a:path w="399176" h="399176">
                <a:moveTo>
                  <a:pt x="0" y="0"/>
                </a:moveTo>
                <a:lnTo>
                  <a:pt x="399176" y="0"/>
                </a:lnTo>
                <a:lnTo>
                  <a:pt x="399176" y="399176"/>
                </a:lnTo>
                <a:lnTo>
                  <a:pt x="0" y="3991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9" name="TextBox 19"/>
          <p:cNvSpPr txBox="1"/>
          <p:nvPr/>
        </p:nvSpPr>
        <p:spPr>
          <a:xfrm>
            <a:off x="7991617" y="1593771"/>
            <a:ext cx="4921232" cy="898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91"/>
              </a:lnSpc>
              <a:spcBef>
                <a:spcPct val="0"/>
              </a:spcBef>
            </a:pPr>
            <a:r>
              <a:rPr lang="en-US" sz="5283" spc="184">
                <a:solidFill>
                  <a:srgbClr val="010101"/>
                </a:solidFill>
                <a:latin typeface="Archivo Black"/>
                <a:ea typeface="Archivo Black"/>
                <a:cs typeface="Archivo Black"/>
                <a:sym typeface="Archivo Black"/>
              </a:rPr>
              <a:t>CONTACT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87663" y="3343341"/>
            <a:ext cx="3717034" cy="398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16" b="1" spc="-48">
                <a:solidFill>
                  <a:srgbClr val="0101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CCE Flexible Learning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452233" y="4082534"/>
            <a:ext cx="3559508" cy="343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6"/>
              </a:lnSpc>
              <a:spcBef>
                <a:spcPct val="0"/>
              </a:spcBef>
            </a:pPr>
            <a:r>
              <a:rPr lang="en-US" sz="206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306-585-5804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15711" y="6062999"/>
            <a:ext cx="2706695" cy="398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16" b="1">
                <a:solidFill>
                  <a:srgbClr val="01010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Rhett Danyluk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942142" y="6570773"/>
            <a:ext cx="4069598" cy="337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1"/>
              </a:lnSpc>
            </a:pPr>
            <a:r>
              <a:rPr lang="en-US" sz="2053" spc="16">
                <a:solidFill>
                  <a:srgbClr val="010101"/>
                </a:solidFill>
                <a:latin typeface="Montserrat"/>
                <a:ea typeface="Montserrat"/>
                <a:cs typeface="Montserrat"/>
                <a:sym typeface="Montserrat"/>
              </a:rPr>
              <a:t>Instructional Designer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452233" y="7091394"/>
            <a:ext cx="3559508" cy="343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6"/>
              </a:lnSpc>
              <a:spcBef>
                <a:spcPct val="0"/>
              </a:spcBef>
            </a:pPr>
            <a:r>
              <a:rPr lang="en-US" sz="206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rhett.danyluk@uregina.ca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524437" y="4494492"/>
            <a:ext cx="4170763" cy="705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56"/>
              </a:lnSpc>
              <a:spcBef>
                <a:spcPct val="0"/>
              </a:spcBef>
            </a:pPr>
            <a:r>
              <a:rPr lang="en-US" sz="206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www.uregina.ca/continuing-education/index.html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04801" y="-675827"/>
            <a:ext cx="20629912" cy="2405292"/>
          </a:xfrm>
          <a:prstGeom prst="rect">
            <a:avLst/>
          </a:prstGeom>
          <a:solidFill>
            <a:srgbClr val="124734"/>
          </a:solid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4707618" y="3074142"/>
            <a:ext cx="8872765" cy="5035294"/>
          </a:xfrm>
          <a:custGeom>
            <a:avLst/>
            <a:gdLst/>
            <a:ahLst/>
            <a:cxnLst/>
            <a:rect l="l" t="t" r="r" b="b"/>
            <a:pathLst>
              <a:path w="8872765" h="5035294">
                <a:moveTo>
                  <a:pt x="0" y="0"/>
                </a:moveTo>
                <a:lnTo>
                  <a:pt x="8872764" y="0"/>
                </a:lnTo>
                <a:lnTo>
                  <a:pt x="8872764" y="5035294"/>
                </a:lnTo>
                <a:lnTo>
                  <a:pt x="0" y="50352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TextBox 4"/>
          <p:cNvSpPr txBox="1"/>
          <p:nvPr/>
        </p:nvSpPr>
        <p:spPr>
          <a:xfrm>
            <a:off x="4033828" y="516065"/>
            <a:ext cx="14865265" cy="786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0"/>
              </a:lnSpc>
            </a:pPr>
            <a:r>
              <a:rPr lang="en-US" sz="5990" i="1" spc="-353">
                <a:solidFill>
                  <a:srgbClr val="F9C32E"/>
                </a:solidFill>
                <a:latin typeface="Montserrat Extra-Bold Italics"/>
                <a:ea typeface="Montserrat Extra-Bold Italics"/>
                <a:cs typeface="Montserrat Extra-Bold Italics"/>
                <a:sym typeface="Montserrat Extra-Bold Italics"/>
              </a:rPr>
              <a:t>LAND ACKNOWLEDGEMENT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174" y="9862036"/>
            <a:ext cx="11044596" cy="229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400" spc="28">
                <a:solidFill>
                  <a:srgbClr val="124734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Image Source: https://www.convergingpathways.ca/treaty4/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36048" y="4267101"/>
            <a:ext cx="25783492" cy="9679346"/>
          </a:xfrm>
          <a:prstGeom prst="rect">
            <a:avLst/>
          </a:prstGeom>
          <a:solidFill>
            <a:srgbClr val="124734">
              <a:alpha val="4706"/>
            </a:srgbClr>
          </a:solidFill>
        </p:spPr>
        <p:txBody>
          <a:bodyPr/>
          <a:lstStyle/>
          <a:p>
            <a:endParaRPr lang="en-CA"/>
          </a:p>
        </p:txBody>
      </p:sp>
      <p:sp>
        <p:nvSpPr>
          <p:cNvPr id="3" name="AutoShape 3"/>
          <p:cNvSpPr/>
          <p:nvPr/>
        </p:nvSpPr>
        <p:spPr>
          <a:xfrm rot="2700000">
            <a:off x="-2646503" y="9043300"/>
            <a:ext cx="5293007" cy="2487400"/>
          </a:xfrm>
          <a:prstGeom prst="rect">
            <a:avLst/>
          </a:prstGeom>
          <a:solidFill>
            <a:srgbClr val="124734"/>
          </a:solidFill>
        </p:spPr>
        <p:txBody>
          <a:bodyPr/>
          <a:lstStyle/>
          <a:p>
            <a:endParaRPr lang="en-CA"/>
          </a:p>
        </p:txBody>
      </p:sp>
      <p:sp>
        <p:nvSpPr>
          <p:cNvPr id="4" name="AutoShape 4"/>
          <p:cNvSpPr/>
          <p:nvPr/>
        </p:nvSpPr>
        <p:spPr>
          <a:xfrm rot="2700000">
            <a:off x="15641497" y="-1243700"/>
            <a:ext cx="5293007" cy="2487400"/>
          </a:xfrm>
          <a:prstGeom prst="rect">
            <a:avLst/>
          </a:prstGeom>
          <a:solidFill>
            <a:srgbClr val="124734"/>
          </a:solidFill>
        </p:spPr>
        <p:txBody>
          <a:bodyPr/>
          <a:lstStyle/>
          <a:p>
            <a:endParaRPr lang="en-CA"/>
          </a:p>
        </p:txBody>
      </p:sp>
      <p:grpSp>
        <p:nvGrpSpPr>
          <p:cNvPr id="5" name="Group 5"/>
          <p:cNvGrpSpPr/>
          <p:nvPr/>
        </p:nvGrpSpPr>
        <p:grpSpPr>
          <a:xfrm>
            <a:off x="-2512615" y="1681677"/>
            <a:ext cx="8253464" cy="1309890"/>
            <a:chOff x="0" y="0"/>
            <a:chExt cx="4161103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1103" cy="660400"/>
            </a:xfrm>
            <a:custGeom>
              <a:avLst/>
              <a:gdLst/>
              <a:ahLst/>
              <a:cxnLst/>
              <a:rect l="l" t="t" r="r" b="b"/>
              <a:pathLst>
                <a:path w="4161103" h="660400">
                  <a:moveTo>
                    <a:pt x="403664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36643" y="0"/>
                  </a:lnTo>
                  <a:cubicBezTo>
                    <a:pt x="4105223" y="0"/>
                    <a:pt x="4161103" y="55880"/>
                    <a:pt x="4161103" y="124460"/>
                  </a:cubicBezTo>
                  <a:lnTo>
                    <a:pt x="4161103" y="535940"/>
                  </a:lnTo>
                  <a:cubicBezTo>
                    <a:pt x="4161103" y="604520"/>
                    <a:pt x="4105223" y="660400"/>
                    <a:pt x="4036643" y="660400"/>
                  </a:cubicBezTo>
                  <a:close/>
                </a:path>
              </a:pathLst>
            </a:custGeom>
            <a:solidFill>
              <a:srgbClr val="F9C32E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547151" y="1681677"/>
            <a:ext cx="8253464" cy="1309890"/>
            <a:chOff x="0" y="0"/>
            <a:chExt cx="4161103" cy="660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1103" cy="660400"/>
            </a:xfrm>
            <a:custGeom>
              <a:avLst/>
              <a:gdLst/>
              <a:ahLst/>
              <a:cxnLst/>
              <a:rect l="l" t="t" r="r" b="b"/>
              <a:pathLst>
                <a:path w="4161103" h="660400">
                  <a:moveTo>
                    <a:pt x="403664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36643" y="0"/>
                  </a:lnTo>
                  <a:cubicBezTo>
                    <a:pt x="4105223" y="0"/>
                    <a:pt x="4161103" y="55880"/>
                    <a:pt x="4161103" y="124460"/>
                  </a:cubicBezTo>
                  <a:lnTo>
                    <a:pt x="4161103" y="535940"/>
                  </a:lnTo>
                  <a:cubicBezTo>
                    <a:pt x="4161103" y="604520"/>
                    <a:pt x="4105223" y="660400"/>
                    <a:pt x="4036643" y="660400"/>
                  </a:cubicBezTo>
                  <a:close/>
                </a:path>
              </a:pathLst>
            </a:custGeom>
            <a:solidFill>
              <a:srgbClr val="F9C32E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176317" y="1373836"/>
            <a:ext cx="5935366" cy="1077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71"/>
              </a:lnSpc>
            </a:pPr>
            <a:r>
              <a:rPr lang="en-US" sz="8236" i="1" spc="-485">
                <a:solidFill>
                  <a:srgbClr val="124734"/>
                </a:solidFill>
                <a:latin typeface="Montserrat Extra-Bold Italics"/>
                <a:ea typeface="Montserrat Extra-Bold Italics"/>
                <a:cs typeface="Montserrat Extra-Bold Italics"/>
                <a:sym typeface="Montserrat Extra-Bold Italics"/>
              </a:rPr>
              <a:t>AGENDA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94131" y="5070713"/>
            <a:ext cx="16465169" cy="1691174"/>
            <a:chOff x="0" y="0"/>
            <a:chExt cx="21953559" cy="225489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4509796" cy="2254898"/>
              <a:chOff x="0" y="0"/>
              <a:chExt cx="812800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r>
                  <a:rPr lang="en-US" sz="1799" spc="35">
                    <a:solidFill>
                      <a:srgbClr val="124734"/>
                    </a:solidFill>
                    <a:latin typeface="Montserrat Extra-Bold"/>
                    <a:ea typeface="Montserrat Extra-Bold"/>
                    <a:cs typeface="Montserrat Extra-Bold"/>
                    <a:sym typeface="Montserrat Extra-Bold"/>
                  </a:rPr>
                  <a:t>Introduction to H5P</a:t>
                </a: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387028" y="0"/>
              <a:ext cx="4509796" cy="2254898"/>
              <a:chOff x="0" y="0"/>
              <a:chExt cx="81280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r>
                  <a:rPr lang="en-US" sz="1799" spc="35">
                    <a:solidFill>
                      <a:srgbClr val="124734"/>
                    </a:solidFill>
                    <a:latin typeface="Montserrat Extra-Bold"/>
                    <a:ea typeface="Montserrat Extra-Bold"/>
                    <a:cs typeface="Montserrat Extra-Bold"/>
                    <a:sym typeface="Montserrat Extra-Bold"/>
                  </a:rPr>
                  <a:t>Why Use it?</a:t>
                </a: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8786738" y="0"/>
              <a:ext cx="4509796" cy="2254898"/>
              <a:chOff x="0" y="0"/>
              <a:chExt cx="812800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r>
                  <a:rPr lang="en-US" sz="1799" spc="35">
                    <a:solidFill>
                      <a:srgbClr val="124734"/>
                    </a:solidFill>
                    <a:latin typeface="Montserrat Extra-Bold"/>
                    <a:ea typeface="Montserrat Extra-Bold"/>
                    <a:cs typeface="Montserrat Extra-Bold"/>
                    <a:sym typeface="Montserrat Extra-Bold"/>
                  </a:rPr>
                  <a:t>Demonstration and Examples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3296535" y="0"/>
              <a:ext cx="4509796" cy="2254898"/>
              <a:chOff x="0" y="0"/>
              <a:chExt cx="812800" cy="4064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r>
                  <a:rPr lang="en-US" sz="1799" spc="35">
                    <a:solidFill>
                      <a:srgbClr val="124734"/>
                    </a:solidFill>
                    <a:latin typeface="Montserrat Extra-Bold"/>
                    <a:ea typeface="Montserrat Extra-Bold"/>
                    <a:cs typeface="Montserrat Extra-Bold"/>
                    <a:sym typeface="Montserrat Extra-Bold"/>
                  </a:rPr>
                  <a:t>When and When Not to Use it</a:t>
                </a: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7443763" y="0"/>
              <a:ext cx="4509796" cy="2254898"/>
              <a:chOff x="0" y="0"/>
              <a:chExt cx="812800" cy="4064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r>
                  <a:rPr lang="en-US" sz="1799" spc="35">
                    <a:solidFill>
                      <a:srgbClr val="124734"/>
                    </a:solidFill>
                    <a:latin typeface="Montserrat Extra-Bold"/>
                    <a:ea typeface="Montserrat Extra-Bold"/>
                    <a:cs typeface="Montserrat Extra-Bold"/>
                    <a:sym typeface="Montserrat Extra-Bold"/>
                  </a:rPr>
                  <a:t>Resources + Questions</a:t>
                </a: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47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1728055" y="10360728"/>
            <a:ext cx="25783492" cy="9586163"/>
          </a:xfrm>
          <a:prstGeom prst="rect">
            <a:avLst/>
          </a:prstGeom>
          <a:solidFill>
            <a:srgbClr val="000000">
              <a:alpha val="6667"/>
            </a:srgbClr>
          </a:solid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5794143" y="2497819"/>
            <a:ext cx="5750608" cy="5750608"/>
          </a:xfrm>
          <a:custGeom>
            <a:avLst/>
            <a:gdLst/>
            <a:ahLst/>
            <a:cxnLst/>
            <a:rect l="l" t="t" r="r" b="b"/>
            <a:pathLst>
              <a:path w="5750608" h="5750608">
                <a:moveTo>
                  <a:pt x="0" y="0"/>
                </a:moveTo>
                <a:lnTo>
                  <a:pt x="5750608" y="0"/>
                </a:lnTo>
                <a:lnTo>
                  <a:pt x="5750608" y="5750607"/>
                </a:lnTo>
                <a:lnTo>
                  <a:pt x="0" y="57506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/>
          <p:nvPr/>
        </p:nvSpPr>
        <p:spPr>
          <a:xfrm>
            <a:off x="6008794" y="2497819"/>
            <a:ext cx="5321306" cy="5571177"/>
          </a:xfrm>
          <a:custGeom>
            <a:avLst/>
            <a:gdLst/>
            <a:ahLst/>
            <a:cxnLst/>
            <a:rect l="l" t="t" r="r" b="b"/>
            <a:pathLst>
              <a:path w="5321306" h="5571177">
                <a:moveTo>
                  <a:pt x="0" y="0"/>
                </a:moveTo>
                <a:lnTo>
                  <a:pt x="5321306" y="0"/>
                </a:lnTo>
                <a:lnTo>
                  <a:pt x="5321306" y="5571176"/>
                </a:lnTo>
                <a:lnTo>
                  <a:pt x="0" y="5571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TextBox 5"/>
          <p:cNvSpPr txBox="1"/>
          <p:nvPr/>
        </p:nvSpPr>
        <p:spPr>
          <a:xfrm>
            <a:off x="-749704" y="571671"/>
            <a:ext cx="18442186" cy="64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5"/>
              </a:lnSpc>
            </a:pPr>
            <a:r>
              <a:rPr lang="en-US" sz="4995" i="1" spc="-294" dirty="0">
                <a:solidFill>
                  <a:srgbClr val="F0B543"/>
                </a:solidFill>
                <a:latin typeface="Montserrat Extra-Bold Italics"/>
                <a:ea typeface="Montserrat Extra-Bold Italics"/>
                <a:cs typeface="Montserrat Extra-Bold Italics"/>
                <a:sym typeface="Montserrat Extra-Bold Italics"/>
              </a:rPr>
              <a:t>WHAT IS H5P?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38804" y="9480359"/>
            <a:ext cx="4471145" cy="459241"/>
            <a:chOff x="0" y="0"/>
            <a:chExt cx="5961526" cy="61232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224643" cy="612321"/>
              <a:chOff x="0" y="0"/>
              <a:chExt cx="812800" cy="406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7E7E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191305" y="0"/>
              <a:ext cx="1224643" cy="612321"/>
              <a:chOff x="0" y="0"/>
              <a:chExt cx="812800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386054" y="0"/>
              <a:ext cx="1224643" cy="612321"/>
              <a:chOff x="0" y="0"/>
              <a:chExt cx="81280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3610697" y="0"/>
              <a:ext cx="1224643" cy="612321"/>
              <a:chOff x="0" y="0"/>
              <a:chExt cx="812800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4736884" y="0"/>
              <a:ext cx="1224643" cy="612321"/>
              <a:chOff x="0" y="0"/>
              <a:chExt cx="812800" cy="4064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7072" y="2063278"/>
            <a:ext cx="6354071" cy="7362031"/>
            <a:chOff x="0" y="0"/>
            <a:chExt cx="1667589" cy="19321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7589" cy="1932122"/>
            </a:xfrm>
            <a:custGeom>
              <a:avLst/>
              <a:gdLst/>
              <a:ahLst/>
              <a:cxnLst/>
              <a:rect l="l" t="t" r="r" b="b"/>
              <a:pathLst>
                <a:path w="1667589" h="1932122">
                  <a:moveTo>
                    <a:pt x="1543129" y="1932122"/>
                  </a:moveTo>
                  <a:lnTo>
                    <a:pt x="124460" y="1932122"/>
                  </a:lnTo>
                  <a:cubicBezTo>
                    <a:pt x="55880" y="1932122"/>
                    <a:pt x="0" y="1876242"/>
                    <a:pt x="0" y="18076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43129" y="0"/>
                  </a:lnTo>
                  <a:cubicBezTo>
                    <a:pt x="1611709" y="0"/>
                    <a:pt x="1667589" y="55880"/>
                    <a:pt x="1667589" y="124460"/>
                  </a:cubicBezTo>
                  <a:lnTo>
                    <a:pt x="1667589" y="1807662"/>
                  </a:lnTo>
                  <a:cubicBezTo>
                    <a:pt x="1667589" y="1876242"/>
                    <a:pt x="1611709" y="1932122"/>
                    <a:pt x="1543129" y="1932122"/>
                  </a:cubicBezTo>
                  <a:close/>
                </a:path>
              </a:pathLst>
            </a:custGeom>
            <a:solidFill>
              <a:srgbClr val="124734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" name="Freeform 4"/>
          <p:cNvSpPr/>
          <p:nvPr/>
        </p:nvSpPr>
        <p:spPr>
          <a:xfrm>
            <a:off x="848744" y="2708592"/>
            <a:ext cx="5591399" cy="5591399"/>
          </a:xfrm>
          <a:custGeom>
            <a:avLst/>
            <a:gdLst/>
            <a:ahLst/>
            <a:cxnLst/>
            <a:rect l="l" t="t" r="r" b="b"/>
            <a:pathLst>
              <a:path w="5591399" h="5591399">
                <a:moveTo>
                  <a:pt x="0" y="0"/>
                </a:moveTo>
                <a:lnTo>
                  <a:pt x="5591399" y="0"/>
                </a:lnTo>
                <a:lnTo>
                  <a:pt x="5591399" y="5591399"/>
                </a:lnTo>
                <a:lnTo>
                  <a:pt x="0" y="55913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>
            <a:off x="7771971" y="1487195"/>
            <a:ext cx="1783325" cy="2056245"/>
          </a:xfrm>
          <a:custGeom>
            <a:avLst/>
            <a:gdLst/>
            <a:ahLst/>
            <a:cxnLst/>
            <a:rect l="l" t="t" r="r" b="b"/>
            <a:pathLst>
              <a:path w="1783325" h="2056245">
                <a:moveTo>
                  <a:pt x="0" y="0"/>
                </a:moveTo>
                <a:lnTo>
                  <a:pt x="1783325" y="0"/>
                </a:lnTo>
                <a:lnTo>
                  <a:pt x="1783325" y="2056245"/>
                </a:lnTo>
                <a:lnTo>
                  <a:pt x="0" y="20562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>
            <a:off x="7783984" y="6170239"/>
            <a:ext cx="1927629" cy="1927629"/>
          </a:xfrm>
          <a:custGeom>
            <a:avLst/>
            <a:gdLst/>
            <a:ahLst/>
            <a:cxnLst/>
            <a:rect l="l" t="t" r="r" b="b"/>
            <a:pathLst>
              <a:path w="1927629" h="1927629">
                <a:moveTo>
                  <a:pt x="0" y="0"/>
                </a:moveTo>
                <a:lnTo>
                  <a:pt x="1927628" y="0"/>
                </a:lnTo>
                <a:lnTo>
                  <a:pt x="1927628" y="1927629"/>
                </a:lnTo>
                <a:lnTo>
                  <a:pt x="0" y="19276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/>
          <p:cNvSpPr/>
          <p:nvPr/>
        </p:nvSpPr>
        <p:spPr>
          <a:xfrm>
            <a:off x="7980805" y="8697310"/>
            <a:ext cx="1533986" cy="948283"/>
          </a:xfrm>
          <a:custGeom>
            <a:avLst/>
            <a:gdLst/>
            <a:ahLst/>
            <a:cxnLst/>
            <a:rect l="l" t="t" r="r" b="b"/>
            <a:pathLst>
              <a:path w="1533986" h="948283">
                <a:moveTo>
                  <a:pt x="0" y="0"/>
                </a:moveTo>
                <a:lnTo>
                  <a:pt x="1533986" y="0"/>
                </a:lnTo>
                <a:lnTo>
                  <a:pt x="1533986" y="948282"/>
                </a:lnTo>
                <a:lnTo>
                  <a:pt x="0" y="9482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/>
          <p:nvPr/>
        </p:nvSpPr>
        <p:spPr>
          <a:xfrm>
            <a:off x="7560022" y="3928970"/>
            <a:ext cx="2375552" cy="1532894"/>
          </a:xfrm>
          <a:custGeom>
            <a:avLst/>
            <a:gdLst/>
            <a:ahLst/>
            <a:cxnLst/>
            <a:rect l="l" t="t" r="r" b="b"/>
            <a:pathLst>
              <a:path w="2375552" h="1532894">
                <a:moveTo>
                  <a:pt x="0" y="0"/>
                </a:moveTo>
                <a:lnTo>
                  <a:pt x="2375552" y="0"/>
                </a:lnTo>
                <a:lnTo>
                  <a:pt x="2375552" y="1532894"/>
                </a:lnTo>
                <a:lnTo>
                  <a:pt x="0" y="15328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TextBox 9"/>
          <p:cNvSpPr txBox="1"/>
          <p:nvPr/>
        </p:nvSpPr>
        <p:spPr>
          <a:xfrm>
            <a:off x="-749704" y="571671"/>
            <a:ext cx="18442186" cy="64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5"/>
              </a:lnSpc>
            </a:pPr>
            <a:r>
              <a:rPr lang="en-US" sz="4995" i="1" spc="-294">
                <a:solidFill>
                  <a:srgbClr val="124734"/>
                </a:solidFill>
                <a:latin typeface="Montserrat Extra-Bold Italics"/>
                <a:ea typeface="Montserrat Extra-Bold Italics"/>
                <a:cs typeface="Montserrat Extra-Bold Italics"/>
                <a:sym typeface="Montserrat Extra-Bold Italics"/>
              </a:rPr>
              <a:t>WHAT IS H5P?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240630" y="1824951"/>
            <a:ext cx="555089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24734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HTML5 package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35574" y="6864696"/>
            <a:ext cx="799815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124734"/>
                </a:solidFill>
                <a:latin typeface="Montserrat Extra-Bold"/>
                <a:sym typeface="Montserrat Extra-Bold"/>
                <a:hlinkClick r:id="rId12" tooltip="https://h5p.org/content-types-and-applicati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 50 content types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11612" y="4317736"/>
            <a:ext cx="799815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124734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Browser Based tool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11612" y="8847919"/>
            <a:ext cx="799815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24734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No coding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54113" y="9645592"/>
            <a:ext cx="4471145" cy="459241"/>
            <a:chOff x="0" y="0"/>
            <a:chExt cx="5961526" cy="61232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224643" cy="612321"/>
              <a:chOff x="0" y="0"/>
              <a:chExt cx="812800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7E7E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91305" y="0"/>
              <a:ext cx="1224643" cy="612321"/>
              <a:chOff x="0" y="0"/>
              <a:chExt cx="812800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2386054" y="0"/>
              <a:ext cx="1224643" cy="612321"/>
              <a:chOff x="0" y="0"/>
              <a:chExt cx="812800" cy="406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3610697" y="0"/>
              <a:ext cx="1224643" cy="612321"/>
              <a:chOff x="0" y="0"/>
              <a:chExt cx="812800" cy="4064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4736884" y="0"/>
              <a:ext cx="1224643" cy="612321"/>
              <a:chOff x="0" y="0"/>
              <a:chExt cx="812800" cy="4064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47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1728055" y="10360728"/>
            <a:ext cx="25783492" cy="9586163"/>
          </a:xfrm>
          <a:prstGeom prst="rect">
            <a:avLst/>
          </a:prstGeom>
          <a:solidFill>
            <a:srgbClr val="000000">
              <a:alpha val="6667"/>
            </a:srgbClr>
          </a:solid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5654805" y="1379375"/>
            <a:ext cx="6977156" cy="6977156"/>
          </a:xfrm>
          <a:custGeom>
            <a:avLst/>
            <a:gdLst/>
            <a:ahLst/>
            <a:cxnLst/>
            <a:rect l="l" t="t" r="r" b="b"/>
            <a:pathLst>
              <a:path w="6977156" h="6977156">
                <a:moveTo>
                  <a:pt x="0" y="0"/>
                </a:moveTo>
                <a:lnTo>
                  <a:pt x="6977156" y="0"/>
                </a:lnTo>
                <a:lnTo>
                  <a:pt x="6977156" y="6977156"/>
                </a:lnTo>
                <a:lnTo>
                  <a:pt x="0" y="69771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/>
          <p:nvPr/>
        </p:nvSpPr>
        <p:spPr>
          <a:xfrm rot="364526">
            <a:off x="11383869" y="5488702"/>
            <a:ext cx="1675183" cy="831310"/>
          </a:xfrm>
          <a:custGeom>
            <a:avLst/>
            <a:gdLst/>
            <a:ahLst/>
            <a:cxnLst/>
            <a:rect l="l" t="t" r="r" b="b"/>
            <a:pathLst>
              <a:path w="1675183" h="831310">
                <a:moveTo>
                  <a:pt x="0" y="0"/>
                </a:moveTo>
                <a:lnTo>
                  <a:pt x="1675183" y="0"/>
                </a:lnTo>
                <a:lnTo>
                  <a:pt x="1675183" y="831310"/>
                </a:lnTo>
                <a:lnTo>
                  <a:pt x="0" y="8313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 rot="1707239" flipH="1" flipV="1">
            <a:off x="5752281" y="2159892"/>
            <a:ext cx="1675183" cy="831310"/>
          </a:xfrm>
          <a:custGeom>
            <a:avLst/>
            <a:gdLst/>
            <a:ahLst/>
            <a:cxnLst/>
            <a:rect l="l" t="t" r="r" b="b"/>
            <a:pathLst>
              <a:path w="1675183" h="831310">
                <a:moveTo>
                  <a:pt x="1675184" y="831310"/>
                </a:moveTo>
                <a:lnTo>
                  <a:pt x="0" y="831310"/>
                </a:lnTo>
                <a:lnTo>
                  <a:pt x="0" y="0"/>
                </a:lnTo>
                <a:lnTo>
                  <a:pt x="1675184" y="0"/>
                </a:lnTo>
                <a:lnTo>
                  <a:pt x="1675184" y="83131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TextBox 6"/>
          <p:cNvSpPr txBox="1"/>
          <p:nvPr/>
        </p:nvSpPr>
        <p:spPr>
          <a:xfrm>
            <a:off x="5473420" y="4249037"/>
            <a:ext cx="7341161" cy="846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7"/>
              </a:lnSpc>
            </a:pPr>
            <a:r>
              <a:rPr lang="en-US" sz="6436" i="1" spc="-379">
                <a:solidFill>
                  <a:srgbClr val="F9C32E"/>
                </a:solidFill>
                <a:latin typeface="Montserrat Extra-Bold Italics"/>
                <a:ea typeface="Montserrat Extra-Bold Italics"/>
                <a:cs typeface="Montserrat Extra-Bold Italics"/>
                <a:sym typeface="Montserrat Extra-Bold Italics"/>
              </a:rPr>
              <a:t>WHY USE H5P?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85239" y="686739"/>
            <a:ext cx="5584410" cy="1581151"/>
            <a:chOff x="0" y="0"/>
            <a:chExt cx="9192685" cy="2413725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9192685" cy="2413725"/>
              <a:chOff x="0" y="0"/>
              <a:chExt cx="2515137" cy="92933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515137" cy="929338"/>
              </a:xfrm>
              <a:custGeom>
                <a:avLst/>
                <a:gdLst/>
                <a:ahLst/>
                <a:cxnLst/>
                <a:rect l="l" t="t" r="r" b="b"/>
                <a:pathLst>
                  <a:path w="2515137" h="929338">
                    <a:moveTo>
                      <a:pt x="2390677" y="929338"/>
                    </a:moveTo>
                    <a:lnTo>
                      <a:pt x="124460" y="929338"/>
                    </a:lnTo>
                    <a:cubicBezTo>
                      <a:pt x="55880" y="929338"/>
                      <a:pt x="0" y="873458"/>
                      <a:pt x="0" y="80487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390677" y="0"/>
                    </a:lnTo>
                    <a:cubicBezTo>
                      <a:pt x="2459257" y="0"/>
                      <a:pt x="2515137" y="55880"/>
                      <a:pt x="2515137" y="124460"/>
                    </a:cubicBezTo>
                    <a:lnTo>
                      <a:pt x="2515137" y="804878"/>
                    </a:lnTo>
                    <a:cubicBezTo>
                      <a:pt x="2515137" y="873458"/>
                      <a:pt x="2459257" y="929338"/>
                      <a:pt x="2390677" y="92933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608958" y="511537"/>
              <a:ext cx="7599741" cy="13430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 spc="59">
                  <a:solidFill>
                    <a:srgbClr val="212423"/>
                  </a:solidFill>
                  <a:latin typeface="Montserrat Extra-Bold"/>
                  <a:ea typeface="Montserrat Extra-Bold"/>
                  <a:cs typeface="Montserrat Extra-Bold"/>
                  <a:sym typeface="Montserrat Extra-Bold"/>
                </a:rPr>
                <a:t>Encourages active learning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369671" y="4557474"/>
            <a:ext cx="4628974" cy="2111400"/>
            <a:chOff x="0" y="0"/>
            <a:chExt cx="1687841" cy="93625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87841" cy="936255"/>
            </a:xfrm>
            <a:custGeom>
              <a:avLst/>
              <a:gdLst/>
              <a:ahLst/>
              <a:cxnLst/>
              <a:rect l="l" t="t" r="r" b="b"/>
              <a:pathLst>
                <a:path w="1687841" h="936255">
                  <a:moveTo>
                    <a:pt x="1563381" y="936254"/>
                  </a:moveTo>
                  <a:lnTo>
                    <a:pt x="124460" y="936254"/>
                  </a:lnTo>
                  <a:cubicBezTo>
                    <a:pt x="55880" y="936254"/>
                    <a:pt x="0" y="880375"/>
                    <a:pt x="0" y="81179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3381" y="0"/>
                  </a:lnTo>
                  <a:cubicBezTo>
                    <a:pt x="1631961" y="0"/>
                    <a:pt x="1687841" y="55880"/>
                    <a:pt x="1687841" y="124460"/>
                  </a:cubicBezTo>
                  <a:lnTo>
                    <a:pt x="1687841" y="811795"/>
                  </a:lnTo>
                  <a:cubicBezTo>
                    <a:pt x="1687841" y="880375"/>
                    <a:pt x="1631961" y="936255"/>
                    <a:pt x="1563381" y="93625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140508" y="4869680"/>
            <a:ext cx="3151426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60" dirty="0">
                <a:solidFill>
                  <a:srgbClr val="212423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Reusable and sharable content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903910" y="1077008"/>
            <a:ext cx="4626722" cy="2365483"/>
            <a:chOff x="0" y="0"/>
            <a:chExt cx="6168963" cy="3153977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6168963" cy="3153977"/>
              <a:chOff x="0" y="0"/>
              <a:chExt cx="1687841" cy="120288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687841" cy="1202884"/>
              </a:xfrm>
              <a:custGeom>
                <a:avLst/>
                <a:gdLst/>
                <a:ahLst/>
                <a:cxnLst/>
                <a:rect l="l" t="t" r="r" b="b"/>
                <a:pathLst>
                  <a:path w="1687841" h="1202884">
                    <a:moveTo>
                      <a:pt x="1563381" y="1202884"/>
                    </a:moveTo>
                    <a:lnTo>
                      <a:pt x="124460" y="1202884"/>
                    </a:lnTo>
                    <a:cubicBezTo>
                      <a:pt x="55880" y="1202884"/>
                      <a:pt x="0" y="1147004"/>
                      <a:pt x="0" y="107842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563381" y="0"/>
                    </a:lnTo>
                    <a:cubicBezTo>
                      <a:pt x="1631961" y="0"/>
                      <a:pt x="1687841" y="55880"/>
                      <a:pt x="1687841" y="124460"/>
                    </a:cubicBezTo>
                    <a:lnTo>
                      <a:pt x="1687841" y="1078424"/>
                    </a:lnTo>
                    <a:cubicBezTo>
                      <a:pt x="1687841" y="1147004"/>
                      <a:pt x="1631961" y="1202884"/>
                      <a:pt x="1563381" y="1202884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584200" y="503838"/>
              <a:ext cx="5099981" cy="2089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 spc="60">
                  <a:solidFill>
                    <a:srgbClr val="212423"/>
                  </a:solidFill>
                  <a:latin typeface="Montserrat Extra-Bold"/>
                  <a:ea typeface="Montserrat Extra-Bold"/>
                  <a:cs typeface="Montserrat Extra-Bold"/>
                  <a:sym typeface="Montserrat Extra-Bold"/>
                </a:rPr>
                <a:t>Integrates immediate feedback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10071463" flipH="1" flipV="1">
            <a:off x="10757838" y="2159892"/>
            <a:ext cx="1675183" cy="831310"/>
          </a:xfrm>
          <a:custGeom>
            <a:avLst/>
            <a:gdLst/>
            <a:ahLst/>
            <a:cxnLst/>
            <a:rect l="l" t="t" r="r" b="b"/>
            <a:pathLst>
              <a:path w="1675183" h="831310">
                <a:moveTo>
                  <a:pt x="1675184" y="831310"/>
                </a:moveTo>
                <a:lnTo>
                  <a:pt x="0" y="831310"/>
                </a:lnTo>
                <a:lnTo>
                  <a:pt x="0" y="0"/>
                </a:lnTo>
                <a:lnTo>
                  <a:pt x="1675184" y="0"/>
                </a:lnTo>
                <a:lnTo>
                  <a:pt x="1675184" y="83131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9" name="Group 19"/>
          <p:cNvGrpSpPr/>
          <p:nvPr/>
        </p:nvGrpSpPr>
        <p:grpSpPr>
          <a:xfrm>
            <a:off x="757368" y="3306619"/>
            <a:ext cx="4625488" cy="2217881"/>
            <a:chOff x="0" y="0"/>
            <a:chExt cx="1687841" cy="97178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87841" cy="971789"/>
            </a:xfrm>
            <a:custGeom>
              <a:avLst/>
              <a:gdLst/>
              <a:ahLst/>
              <a:cxnLst/>
              <a:rect l="l" t="t" r="r" b="b"/>
              <a:pathLst>
                <a:path w="1687841" h="971789">
                  <a:moveTo>
                    <a:pt x="1563381" y="971789"/>
                  </a:moveTo>
                  <a:lnTo>
                    <a:pt x="124460" y="971789"/>
                  </a:lnTo>
                  <a:cubicBezTo>
                    <a:pt x="55880" y="971789"/>
                    <a:pt x="0" y="915909"/>
                    <a:pt x="0" y="8473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3381" y="0"/>
                  </a:lnTo>
                  <a:cubicBezTo>
                    <a:pt x="1631961" y="0"/>
                    <a:pt x="1687841" y="55880"/>
                    <a:pt x="1687841" y="124460"/>
                  </a:cubicBezTo>
                  <a:lnTo>
                    <a:pt x="1687841" y="847329"/>
                  </a:lnTo>
                  <a:cubicBezTo>
                    <a:pt x="1687841" y="915909"/>
                    <a:pt x="1631961" y="971789"/>
                    <a:pt x="1563381" y="97178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10591" y="3562350"/>
            <a:ext cx="4613994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60" dirty="0">
                <a:solidFill>
                  <a:srgbClr val="212423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Enhances engagement and retention</a:t>
            </a:r>
          </a:p>
        </p:txBody>
      </p:sp>
      <p:sp>
        <p:nvSpPr>
          <p:cNvPr id="22" name="Freeform 22"/>
          <p:cNvSpPr/>
          <p:nvPr/>
        </p:nvSpPr>
        <p:spPr>
          <a:xfrm rot="9129855">
            <a:off x="5593424" y="6930947"/>
            <a:ext cx="1675183" cy="831310"/>
          </a:xfrm>
          <a:custGeom>
            <a:avLst/>
            <a:gdLst/>
            <a:ahLst/>
            <a:cxnLst/>
            <a:rect l="l" t="t" r="r" b="b"/>
            <a:pathLst>
              <a:path w="1675183" h="831310">
                <a:moveTo>
                  <a:pt x="0" y="0"/>
                </a:moveTo>
                <a:lnTo>
                  <a:pt x="1675183" y="0"/>
                </a:lnTo>
                <a:lnTo>
                  <a:pt x="1675183" y="831310"/>
                </a:lnTo>
                <a:lnTo>
                  <a:pt x="0" y="8313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3" name="Group 23"/>
          <p:cNvGrpSpPr/>
          <p:nvPr/>
        </p:nvGrpSpPr>
        <p:grpSpPr>
          <a:xfrm>
            <a:off x="269421" y="9645592"/>
            <a:ext cx="4471145" cy="459241"/>
            <a:chOff x="0" y="0"/>
            <a:chExt cx="5961526" cy="61232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224643" cy="612321"/>
              <a:chOff x="0" y="0"/>
              <a:chExt cx="812800" cy="4064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191305" y="0"/>
              <a:ext cx="1224643" cy="612321"/>
              <a:chOff x="0" y="0"/>
              <a:chExt cx="812800" cy="4064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7E7E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2386054" y="0"/>
              <a:ext cx="1224643" cy="612321"/>
              <a:chOff x="0" y="0"/>
              <a:chExt cx="812800" cy="4064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3610697" y="0"/>
              <a:ext cx="1224643" cy="612321"/>
              <a:chOff x="0" y="0"/>
              <a:chExt cx="812800" cy="4064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4736884" y="0"/>
              <a:ext cx="1224643" cy="612321"/>
              <a:chOff x="0" y="0"/>
              <a:chExt cx="812800" cy="4064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-8574474">
            <a:off x="5609383" y="5057105"/>
            <a:ext cx="1675183" cy="831310"/>
          </a:xfrm>
          <a:custGeom>
            <a:avLst/>
            <a:gdLst/>
            <a:ahLst/>
            <a:cxnLst/>
            <a:rect l="l" t="t" r="r" b="b"/>
            <a:pathLst>
              <a:path w="1675183" h="831310">
                <a:moveTo>
                  <a:pt x="0" y="0"/>
                </a:moveTo>
                <a:lnTo>
                  <a:pt x="1675183" y="0"/>
                </a:lnTo>
                <a:lnTo>
                  <a:pt x="1675183" y="831310"/>
                </a:lnTo>
                <a:lnTo>
                  <a:pt x="0" y="8313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0" name="Group 40"/>
          <p:cNvGrpSpPr/>
          <p:nvPr/>
        </p:nvGrpSpPr>
        <p:grpSpPr>
          <a:xfrm>
            <a:off x="244212" y="7351466"/>
            <a:ext cx="4944214" cy="1786100"/>
            <a:chOff x="0" y="0"/>
            <a:chExt cx="1687841" cy="666919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687841" cy="666919"/>
            </a:xfrm>
            <a:custGeom>
              <a:avLst/>
              <a:gdLst/>
              <a:ahLst/>
              <a:cxnLst/>
              <a:rect l="l" t="t" r="r" b="b"/>
              <a:pathLst>
                <a:path w="1687841" h="666919">
                  <a:moveTo>
                    <a:pt x="1563381" y="666919"/>
                  </a:moveTo>
                  <a:lnTo>
                    <a:pt x="124460" y="666919"/>
                  </a:lnTo>
                  <a:cubicBezTo>
                    <a:pt x="55880" y="666919"/>
                    <a:pt x="0" y="611039"/>
                    <a:pt x="0" y="5424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3381" y="0"/>
                  </a:lnTo>
                  <a:cubicBezTo>
                    <a:pt x="1631961" y="0"/>
                    <a:pt x="1687841" y="55880"/>
                    <a:pt x="1687841" y="124460"/>
                  </a:cubicBezTo>
                  <a:lnTo>
                    <a:pt x="1687841" y="542459"/>
                  </a:lnTo>
                  <a:cubicBezTo>
                    <a:pt x="1687841" y="611039"/>
                    <a:pt x="1631961" y="666919"/>
                    <a:pt x="1563381" y="66691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335555" y="7959234"/>
            <a:ext cx="461399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60" dirty="0">
                <a:solidFill>
                  <a:srgbClr val="212423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Wide applicability</a:t>
            </a:r>
          </a:p>
        </p:txBody>
      </p:sp>
      <p:sp>
        <p:nvSpPr>
          <p:cNvPr id="43" name="Freeform 43"/>
          <p:cNvSpPr/>
          <p:nvPr/>
        </p:nvSpPr>
        <p:spPr>
          <a:xfrm rot="3132149">
            <a:off x="10081993" y="7212065"/>
            <a:ext cx="1675183" cy="831310"/>
          </a:xfrm>
          <a:custGeom>
            <a:avLst/>
            <a:gdLst/>
            <a:ahLst/>
            <a:cxnLst/>
            <a:rect l="l" t="t" r="r" b="b"/>
            <a:pathLst>
              <a:path w="1675183" h="831310">
                <a:moveTo>
                  <a:pt x="0" y="0"/>
                </a:moveTo>
                <a:lnTo>
                  <a:pt x="1675183" y="0"/>
                </a:lnTo>
                <a:lnTo>
                  <a:pt x="1675183" y="831310"/>
                </a:lnTo>
                <a:lnTo>
                  <a:pt x="0" y="8313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4" name="Group 44"/>
          <p:cNvGrpSpPr/>
          <p:nvPr/>
        </p:nvGrpSpPr>
        <p:grpSpPr>
          <a:xfrm>
            <a:off x="11995708" y="8068609"/>
            <a:ext cx="4628974" cy="1331602"/>
            <a:chOff x="0" y="0"/>
            <a:chExt cx="1687841" cy="6604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687841" cy="660400"/>
            </a:xfrm>
            <a:custGeom>
              <a:avLst/>
              <a:gdLst/>
              <a:ahLst/>
              <a:cxnLst/>
              <a:rect l="l" t="t" r="r" b="b"/>
              <a:pathLst>
                <a:path w="1687841" h="660400">
                  <a:moveTo>
                    <a:pt x="156338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63381" y="0"/>
                  </a:lnTo>
                  <a:cubicBezTo>
                    <a:pt x="1631961" y="0"/>
                    <a:pt x="1687841" y="55880"/>
                    <a:pt x="1687841" y="124460"/>
                  </a:cubicBezTo>
                  <a:lnTo>
                    <a:pt x="1687841" y="535940"/>
                  </a:lnTo>
                  <a:cubicBezTo>
                    <a:pt x="1687841" y="604520"/>
                    <a:pt x="1631961" y="660400"/>
                    <a:pt x="1563381" y="66040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2646514" y="8466565"/>
            <a:ext cx="315142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60" dirty="0">
                <a:solidFill>
                  <a:srgbClr val="212423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Easy to Use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47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183237" y="4465219"/>
            <a:ext cx="25783492" cy="9586163"/>
          </a:xfrm>
          <a:prstGeom prst="rect">
            <a:avLst/>
          </a:prstGeom>
          <a:solidFill>
            <a:srgbClr val="000000">
              <a:alpha val="6667"/>
            </a:srgbClr>
          </a:solid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15476242" y="8956802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/>
          <p:nvPr/>
        </p:nvSpPr>
        <p:spPr>
          <a:xfrm>
            <a:off x="17494137" y="698454"/>
            <a:ext cx="2556816" cy="2575547"/>
          </a:xfrm>
          <a:custGeom>
            <a:avLst/>
            <a:gdLst/>
            <a:ahLst/>
            <a:cxnLst/>
            <a:rect l="l" t="t" r="r" b="b"/>
            <a:pathLst>
              <a:path w="2556816" h="2575547">
                <a:moveTo>
                  <a:pt x="0" y="0"/>
                </a:moveTo>
                <a:lnTo>
                  <a:pt x="2556815" y="0"/>
                </a:lnTo>
                <a:lnTo>
                  <a:pt x="2556815" y="2575547"/>
                </a:lnTo>
                <a:lnTo>
                  <a:pt x="0" y="25755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>
            <a:off x="11476175" y="2781147"/>
            <a:ext cx="1918078" cy="1918078"/>
          </a:xfrm>
          <a:custGeom>
            <a:avLst/>
            <a:gdLst/>
            <a:ahLst/>
            <a:cxnLst/>
            <a:rect l="l" t="t" r="r" b="b"/>
            <a:pathLst>
              <a:path w="1918078" h="1918078">
                <a:moveTo>
                  <a:pt x="0" y="0"/>
                </a:moveTo>
                <a:lnTo>
                  <a:pt x="1918078" y="0"/>
                </a:lnTo>
                <a:lnTo>
                  <a:pt x="1918078" y="1918078"/>
                </a:lnTo>
                <a:lnTo>
                  <a:pt x="0" y="19180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6" name="Group 6"/>
          <p:cNvGrpSpPr/>
          <p:nvPr/>
        </p:nvGrpSpPr>
        <p:grpSpPr>
          <a:xfrm>
            <a:off x="269421" y="9645592"/>
            <a:ext cx="4471145" cy="459241"/>
            <a:chOff x="0" y="0"/>
            <a:chExt cx="5961526" cy="61232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224643" cy="612321"/>
              <a:chOff x="0" y="0"/>
              <a:chExt cx="812800" cy="406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191305" y="0"/>
              <a:ext cx="1224643" cy="612321"/>
              <a:chOff x="0" y="0"/>
              <a:chExt cx="812800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386054" y="0"/>
              <a:ext cx="1224643" cy="612321"/>
              <a:chOff x="0" y="0"/>
              <a:chExt cx="81280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7E7E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3610697" y="0"/>
              <a:ext cx="1224643" cy="612321"/>
              <a:chOff x="0" y="0"/>
              <a:chExt cx="812800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4736884" y="0"/>
              <a:ext cx="1224643" cy="612321"/>
              <a:chOff x="0" y="0"/>
              <a:chExt cx="812800" cy="4064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</p:grpSp>
      <p:sp>
        <p:nvSpPr>
          <p:cNvPr id="22" name="Freeform 22"/>
          <p:cNvSpPr/>
          <p:nvPr/>
        </p:nvSpPr>
        <p:spPr>
          <a:xfrm>
            <a:off x="5440930" y="2106805"/>
            <a:ext cx="7406139" cy="7350117"/>
          </a:xfrm>
          <a:custGeom>
            <a:avLst/>
            <a:gdLst/>
            <a:ahLst/>
            <a:cxnLst/>
            <a:rect l="l" t="t" r="r" b="b"/>
            <a:pathLst>
              <a:path w="7406139" h="7350117">
                <a:moveTo>
                  <a:pt x="0" y="0"/>
                </a:moveTo>
                <a:lnTo>
                  <a:pt x="7406140" y="0"/>
                </a:lnTo>
                <a:lnTo>
                  <a:pt x="7406140" y="7350117"/>
                </a:lnTo>
                <a:lnTo>
                  <a:pt x="0" y="735011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3" name="TextBox 23"/>
          <p:cNvSpPr txBox="1"/>
          <p:nvPr/>
        </p:nvSpPr>
        <p:spPr>
          <a:xfrm>
            <a:off x="3467539" y="571172"/>
            <a:ext cx="10811956" cy="64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5"/>
              </a:lnSpc>
            </a:pPr>
            <a:r>
              <a:rPr lang="en-US" sz="4995" i="1" spc="-294" dirty="0">
                <a:solidFill>
                  <a:srgbClr val="F0B543"/>
                </a:solidFill>
                <a:latin typeface="Montserrat Extra-Bold Italics"/>
                <a:sym typeface="Montserrat Extra-Bold Italics"/>
                <a:hlinkClick r:id="rId10" tooltip="https://urcourses.uregina.ca/mod/book/view.php?id=2959760&amp;chapterid=4040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H5PS IN ACTION!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404159" y="4293123"/>
            <a:ext cx="25783492" cy="9586163"/>
          </a:xfrm>
          <a:prstGeom prst="rect">
            <a:avLst/>
          </a:prstGeom>
          <a:solidFill>
            <a:srgbClr val="124734">
              <a:alpha val="4706"/>
            </a:srgbClr>
          </a:solid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1028700" y="1835789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/>
          <p:nvPr/>
        </p:nvSpPr>
        <p:spPr>
          <a:xfrm>
            <a:off x="1028700" y="8156196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AutoShape 5"/>
          <p:cNvSpPr/>
          <p:nvPr/>
        </p:nvSpPr>
        <p:spPr>
          <a:xfrm>
            <a:off x="1028700" y="9591065"/>
            <a:ext cx="16230600" cy="1351653"/>
          </a:xfrm>
          <a:prstGeom prst="rect">
            <a:avLst/>
          </a:prstGeom>
          <a:solidFill>
            <a:srgbClr val="124734"/>
          </a:solidFill>
        </p:spPr>
        <p:txBody>
          <a:bodyPr/>
          <a:lstStyle/>
          <a:p>
            <a:endParaRPr lang="en-CA"/>
          </a:p>
        </p:txBody>
      </p:sp>
      <p:sp>
        <p:nvSpPr>
          <p:cNvPr id="6" name="AutoShape 6"/>
          <p:cNvSpPr/>
          <p:nvPr/>
        </p:nvSpPr>
        <p:spPr>
          <a:xfrm>
            <a:off x="1028700" y="-675827"/>
            <a:ext cx="16230600" cy="1351653"/>
          </a:xfrm>
          <a:prstGeom prst="rect">
            <a:avLst/>
          </a:prstGeom>
          <a:solidFill>
            <a:srgbClr val="124734"/>
          </a:solid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12391192" y="5866313"/>
            <a:ext cx="4113110" cy="2903329"/>
            <a:chOff x="0" y="0"/>
            <a:chExt cx="1500474" cy="10591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00474" cy="1059143"/>
            </a:xfrm>
            <a:custGeom>
              <a:avLst/>
              <a:gdLst/>
              <a:ahLst/>
              <a:cxnLst/>
              <a:rect l="l" t="t" r="r" b="b"/>
              <a:pathLst>
                <a:path w="1500474" h="1059143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2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124734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982208" y="3112570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734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31930" y="5998905"/>
            <a:ext cx="4113110" cy="2595673"/>
            <a:chOff x="0" y="0"/>
            <a:chExt cx="1500474" cy="94690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00474" cy="946909"/>
            </a:xfrm>
            <a:custGeom>
              <a:avLst/>
              <a:gdLst/>
              <a:ahLst/>
              <a:cxnLst/>
              <a:rect l="l" t="t" r="r" b="b"/>
              <a:pathLst>
                <a:path w="1500474" h="946909">
                  <a:moveTo>
                    <a:pt x="1376013" y="946909"/>
                  </a:moveTo>
                  <a:lnTo>
                    <a:pt x="124460" y="946909"/>
                  </a:lnTo>
                  <a:cubicBezTo>
                    <a:pt x="55880" y="946909"/>
                    <a:pt x="0" y="891029"/>
                    <a:pt x="0" y="8224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822449"/>
                  </a:lnTo>
                  <a:cubicBezTo>
                    <a:pt x="1500474" y="891029"/>
                    <a:pt x="1444594" y="946909"/>
                    <a:pt x="1376014" y="946909"/>
                  </a:cubicBezTo>
                  <a:close/>
                </a:path>
              </a:pathLst>
            </a:custGeom>
            <a:solidFill>
              <a:srgbClr val="124734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845435" y="3289931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734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2480631" y="3917815"/>
            <a:ext cx="1815708" cy="1772791"/>
          </a:xfrm>
          <a:custGeom>
            <a:avLst/>
            <a:gdLst/>
            <a:ahLst/>
            <a:cxnLst/>
            <a:rect l="l" t="t" r="r" b="b"/>
            <a:pathLst>
              <a:path w="1815708" h="1772791">
                <a:moveTo>
                  <a:pt x="0" y="0"/>
                </a:moveTo>
                <a:lnTo>
                  <a:pt x="1815708" y="0"/>
                </a:lnTo>
                <a:lnTo>
                  <a:pt x="1815708" y="1772792"/>
                </a:lnTo>
                <a:lnTo>
                  <a:pt x="0" y="17727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8" name="Group 18"/>
          <p:cNvGrpSpPr/>
          <p:nvPr/>
        </p:nvGrpSpPr>
        <p:grpSpPr>
          <a:xfrm>
            <a:off x="6735032" y="6173969"/>
            <a:ext cx="4113110" cy="2595673"/>
            <a:chOff x="0" y="0"/>
            <a:chExt cx="1500474" cy="94690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00474" cy="946909"/>
            </a:xfrm>
            <a:custGeom>
              <a:avLst/>
              <a:gdLst/>
              <a:ahLst/>
              <a:cxnLst/>
              <a:rect l="l" t="t" r="r" b="b"/>
              <a:pathLst>
                <a:path w="1500474" h="946909">
                  <a:moveTo>
                    <a:pt x="1376013" y="946909"/>
                  </a:moveTo>
                  <a:lnTo>
                    <a:pt x="124460" y="946909"/>
                  </a:lnTo>
                  <a:cubicBezTo>
                    <a:pt x="55880" y="946909"/>
                    <a:pt x="0" y="891029"/>
                    <a:pt x="0" y="8224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822449"/>
                  </a:lnTo>
                  <a:cubicBezTo>
                    <a:pt x="1500474" y="891029"/>
                    <a:pt x="1444594" y="946909"/>
                    <a:pt x="1376014" y="946909"/>
                  </a:cubicBezTo>
                  <a:close/>
                </a:path>
              </a:pathLst>
            </a:custGeom>
            <a:solidFill>
              <a:srgbClr val="124734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248537" y="3382394"/>
            <a:ext cx="3086100" cy="308610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734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7648987" y="3759779"/>
            <a:ext cx="2285201" cy="2181328"/>
          </a:xfrm>
          <a:custGeom>
            <a:avLst/>
            <a:gdLst/>
            <a:ahLst/>
            <a:cxnLst/>
            <a:rect l="l" t="t" r="r" b="b"/>
            <a:pathLst>
              <a:path w="2285201" h="2181328">
                <a:moveTo>
                  <a:pt x="0" y="0"/>
                </a:moveTo>
                <a:lnTo>
                  <a:pt x="2285200" y="0"/>
                </a:lnTo>
                <a:lnTo>
                  <a:pt x="2285200" y="2181327"/>
                </a:lnTo>
                <a:lnTo>
                  <a:pt x="0" y="21813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4" name="Freeform 24"/>
          <p:cNvSpPr/>
          <p:nvPr/>
        </p:nvSpPr>
        <p:spPr>
          <a:xfrm>
            <a:off x="13541795" y="3604897"/>
            <a:ext cx="1960753" cy="2023291"/>
          </a:xfrm>
          <a:custGeom>
            <a:avLst/>
            <a:gdLst/>
            <a:ahLst/>
            <a:cxnLst/>
            <a:rect l="l" t="t" r="r" b="b"/>
            <a:pathLst>
              <a:path w="1960753" h="2023291">
                <a:moveTo>
                  <a:pt x="0" y="0"/>
                </a:moveTo>
                <a:lnTo>
                  <a:pt x="1960753" y="0"/>
                </a:lnTo>
                <a:lnTo>
                  <a:pt x="1960753" y="2023291"/>
                </a:lnTo>
                <a:lnTo>
                  <a:pt x="0" y="20232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5" name="TextBox 25"/>
          <p:cNvSpPr txBox="1"/>
          <p:nvPr/>
        </p:nvSpPr>
        <p:spPr>
          <a:xfrm>
            <a:off x="12727953" y="6897079"/>
            <a:ext cx="3588437" cy="96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600"/>
              </a:lnSpc>
              <a:buFont typeface="Arial"/>
              <a:buChar char="•"/>
            </a:pPr>
            <a:r>
              <a:rPr lang="en-US" sz="2000" spc="4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Get students to practice material before the lesson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391192" y="6279633"/>
            <a:ext cx="4113110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Flipped classroom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31917" y="6905246"/>
            <a:ext cx="3760066" cy="64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600"/>
              </a:lnSpc>
              <a:buFont typeface="Arial"/>
              <a:buChar char="•"/>
            </a:pPr>
            <a:r>
              <a:rPr lang="en-US" sz="2000" spc="4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Knowledge checks</a:t>
            </a:r>
          </a:p>
          <a:p>
            <a:pPr marL="431801" lvl="1" indent="-215900" algn="l">
              <a:lnSpc>
                <a:spcPts val="2600"/>
              </a:lnSpc>
              <a:buFont typeface="Arial"/>
              <a:buChar char="•"/>
            </a:pPr>
            <a:r>
              <a:rPr lang="en-US" sz="2000" spc="4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Pre-assessment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31930" y="6225304"/>
            <a:ext cx="4113110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Formative Assessment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537393" y="1171962"/>
            <a:ext cx="7713061" cy="908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1"/>
              </a:lnSpc>
            </a:pPr>
            <a:r>
              <a:rPr lang="en-US" sz="6940" i="1" spc="-409">
                <a:solidFill>
                  <a:srgbClr val="124734"/>
                </a:solidFill>
                <a:latin typeface="Montserrat Extra-Bold Italics"/>
                <a:ea typeface="Montserrat Extra-Bold Italics"/>
                <a:cs typeface="Montserrat Extra-Bold Italics"/>
                <a:sym typeface="Montserrat Extra-Bold Italics"/>
              </a:rPr>
              <a:t>WHEN TO USE IT?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41778" y="7216396"/>
            <a:ext cx="3499618" cy="64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600"/>
              </a:lnSpc>
              <a:buFont typeface="Arial"/>
              <a:buChar char="•"/>
            </a:pPr>
            <a:r>
              <a:rPr lang="en-US" sz="2000" spc="4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Active learning</a:t>
            </a:r>
          </a:p>
          <a:p>
            <a:pPr algn="l">
              <a:lnSpc>
                <a:spcPts val="2600"/>
              </a:lnSpc>
            </a:pPr>
            <a:endParaRPr lang="en-US" sz="2000" spc="40">
              <a:solidFill>
                <a:srgbClr val="FFFFFF"/>
              </a:solidFill>
              <a:latin typeface="Montserrat Extra-Bold"/>
              <a:ea typeface="Montserrat Extra-Bold"/>
              <a:cs typeface="Montserrat Extra-Bold"/>
              <a:sym typeface="Montserrat Extra-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735032" y="6260532"/>
            <a:ext cx="4113110" cy="80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Highlight Important Concepts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263720" y="9695840"/>
            <a:ext cx="4471145" cy="459241"/>
            <a:chOff x="0" y="0"/>
            <a:chExt cx="5961526" cy="612321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1224643" cy="612321"/>
              <a:chOff x="0" y="0"/>
              <a:chExt cx="812800" cy="4064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191305" y="0"/>
              <a:ext cx="1224643" cy="612321"/>
              <a:chOff x="0" y="0"/>
              <a:chExt cx="812800" cy="4064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2386054" y="0"/>
              <a:ext cx="1224643" cy="612321"/>
              <a:chOff x="0" y="0"/>
              <a:chExt cx="812800" cy="4064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3610697" y="0"/>
              <a:ext cx="1224643" cy="612321"/>
              <a:chOff x="0" y="0"/>
              <a:chExt cx="812800" cy="4064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7E7E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4736884" y="0"/>
              <a:ext cx="1224643" cy="612321"/>
              <a:chOff x="0" y="0"/>
              <a:chExt cx="812800" cy="4064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753206">
            <a:off x="-1404159" y="4293123"/>
            <a:ext cx="25783492" cy="9586163"/>
          </a:xfrm>
          <a:prstGeom prst="rect">
            <a:avLst/>
          </a:prstGeom>
          <a:solidFill>
            <a:srgbClr val="124734">
              <a:alpha val="4706"/>
            </a:srgbClr>
          </a:solid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/>
          <p:nvPr/>
        </p:nvSpPr>
        <p:spPr>
          <a:xfrm>
            <a:off x="1028700" y="1835789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/>
          <p:nvPr/>
        </p:nvSpPr>
        <p:spPr>
          <a:xfrm>
            <a:off x="1028700" y="8156196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AutoShape 5"/>
          <p:cNvSpPr/>
          <p:nvPr/>
        </p:nvSpPr>
        <p:spPr>
          <a:xfrm>
            <a:off x="1028700" y="9591065"/>
            <a:ext cx="16230600" cy="1351653"/>
          </a:xfrm>
          <a:prstGeom prst="rect">
            <a:avLst/>
          </a:prstGeom>
          <a:solidFill>
            <a:srgbClr val="124734"/>
          </a:solidFill>
        </p:spPr>
        <p:txBody>
          <a:bodyPr/>
          <a:lstStyle/>
          <a:p>
            <a:endParaRPr lang="en-CA"/>
          </a:p>
        </p:txBody>
      </p:sp>
      <p:sp>
        <p:nvSpPr>
          <p:cNvPr id="6" name="AutoShape 6"/>
          <p:cNvSpPr/>
          <p:nvPr/>
        </p:nvSpPr>
        <p:spPr>
          <a:xfrm>
            <a:off x="1028700" y="-675827"/>
            <a:ext cx="16230600" cy="1351653"/>
          </a:xfrm>
          <a:prstGeom prst="rect">
            <a:avLst/>
          </a:prstGeom>
          <a:solidFill>
            <a:srgbClr val="124734"/>
          </a:solid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12391192" y="5866313"/>
            <a:ext cx="4113110" cy="2903329"/>
            <a:chOff x="0" y="0"/>
            <a:chExt cx="1500474" cy="10591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00474" cy="1059143"/>
            </a:xfrm>
            <a:custGeom>
              <a:avLst/>
              <a:gdLst/>
              <a:ahLst/>
              <a:cxnLst/>
              <a:rect l="l" t="t" r="r" b="b"/>
              <a:pathLst>
                <a:path w="1500474" h="1059143">
                  <a:moveTo>
                    <a:pt x="1376013" y="1059142"/>
                  </a:moveTo>
                  <a:lnTo>
                    <a:pt x="124460" y="1059142"/>
                  </a:lnTo>
                  <a:cubicBezTo>
                    <a:pt x="55880" y="1059142"/>
                    <a:pt x="0" y="1003262"/>
                    <a:pt x="0" y="9346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934682"/>
                  </a:lnTo>
                  <a:cubicBezTo>
                    <a:pt x="1500474" y="1003262"/>
                    <a:pt x="1444594" y="1059143"/>
                    <a:pt x="1376014" y="1059143"/>
                  </a:cubicBezTo>
                  <a:close/>
                </a:path>
              </a:pathLst>
            </a:custGeom>
            <a:solidFill>
              <a:srgbClr val="124734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982208" y="3112570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734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31930" y="5998905"/>
            <a:ext cx="4113110" cy="2595673"/>
            <a:chOff x="0" y="0"/>
            <a:chExt cx="1500474" cy="94690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00474" cy="946909"/>
            </a:xfrm>
            <a:custGeom>
              <a:avLst/>
              <a:gdLst/>
              <a:ahLst/>
              <a:cxnLst/>
              <a:rect l="l" t="t" r="r" b="b"/>
              <a:pathLst>
                <a:path w="1500474" h="946909">
                  <a:moveTo>
                    <a:pt x="1376013" y="946909"/>
                  </a:moveTo>
                  <a:lnTo>
                    <a:pt x="124460" y="946909"/>
                  </a:lnTo>
                  <a:cubicBezTo>
                    <a:pt x="55880" y="946909"/>
                    <a:pt x="0" y="891029"/>
                    <a:pt x="0" y="8224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822449"/>
                  </a:lnTo>
                  <a:cubicBezTo>
                    <a:pt x="1500474" y="891029"/>
                    <a:pt x="1444594" y="946909"/>
                    <a:pt x="1376014" y="946909"/>
                  </a:cubicBezTo>
                  <a:close/>
                </a:path>
              </a:pathLst>
            </a:custGeom>
            <a:solidFill>
              <a:srgbClr val="124734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845435" y="3289931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734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735032" y="6173969"/>
            <a:ext cx="4113110" cy="2595673"/>
            <a:chOff x="0" y="0"/>
            <a:chExt cx="1500474" cy="94690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00474" cy="946909"/>
            </a:xfrm>
            <a:custGeom>
              <a:avLst/>
              <a:gdLst/>
              <a:ahLst/>
              <a:cxnLst/>
              <a:rect l="l" t="t" r="r" b="b"/>
              <a:pathLst>
                <a:path w="1500474" h="946909">
                  <a:moveTo>
                    <a:pt x="1376013" y="946909"/>
                  </a:moveTo>
                  <a:lnTo>
                    <a:pt x="124460" y="946909"/>
                  </a:lnTo>
                  <a:cubicBezTo>
                    <a:pt x="55880" y="946909"/>
                    <a:pt x="0" y="891029"/>
                    <a:pt x="0" y="8224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6014" y="0"/>
                  </a:lnTo>
                  <a:cubicBezTo>
                    <a:pt x="1444594" y="0"/>
                    <a:pt x="1500474" y="55880"/>
                    <a:pt x="1500474" y="124460"/>
                  </a:cubicBezTo>
                  <a:lnTo>
                    <a:pt x="1500474" y="822449"/>
                  </a:lnTo>
                  <a:cubicBezTo>
                    <a:pt x="1500474" y="891029"/>
                    <a:pt x="1444594" y="946909"/>
                    <a:pt x="1376014" y="946909"/>
                  </a:cubicBezTo>
                  <a:close/>
                </a:path>
              </a:pathLst>
            </a:custGeom>
            <a:solidFill>
              <a:srgbClr val="124734"/>
            </a:solid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248537" y="3382394"/>
            <a:ext cx="3086100" cy="308610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734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2697599" y="3759779"/>
            <a:ext cx="1679587" cy="2057400"/>
          </a:xfrm>
          <a:custGeom>
            <a:avLst/>
            <a:gdLst/>
            <a:ahLst/>
            <a:cxnLst/>
            <a:rect l="l" t="t" r="r" b="b"/>
            <a:pathLst>
              <a:path w="1679587" h="2057400">
                <a:moveTo>
                  <a:pt x="0" y="0"/>
                </a:moveTo>
                <a:lnTo>
                  <a:pt x="1679587" y="0"/>
                </a:lnTo>
                <a:lnTo>
                  <a:pt x="167958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3" name="Freeform 23"/>
          <p:cNvSpPr/>
          <p:nvPr/>
        </p:nvSpPr>
        <p:spPr>
          <a:xfrm>
            <a:off x="13486553" y="3605204"/>
            <a:ext cx="2261109" cy="2261109"/>
          </a:xfrm>
          <a:custGeom>
            <a:avLst/>
            <a:gdLst/>
            <a:ahLst/>
            <a:cxnLst/>
            <a:rect l="l" t="t" r="r" b="b"/>
            <a:pathLst>
              <a:path w="2261109" h="2261109">
                <a:moveTo>
                  <a:pt x="0" y="0"/>
                </a:moveTo>
                <a:lnTo>
                  <a:pt x="2261109" y="0"/>
                </a:lnTo>
                <a:lnTo>
                  <a:pt x="2261109" y="2261109"/>
                </a:lnTo>
                <a:lnTo>
                  <a:pt x="0" y="2261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4" name="Freeform 24"/>
          <p:cNvSpPr/>
          <p:nvPr/>
        </p:nvSpPr>
        <p:spPr>
          <a:xfrm>
            <a:off x="7384462" y="4456895"/>
            <a:ext cx="2814250" cy="752172"/>
          </a:xfrm>
          <a:custGeom>
            <a:avLst/>
            <a:gdLst/>
            <a:ahLst/>
            <a:cxnLst/>
            <a:rect l="l" t="t" r="r" b="b"/>
            <a:pathLst>
              <a:path w="2814250" h="752172">
                <a:moveTo>
                  <a:pt x="0" y="0"/>
                </a:moveTo>
                <a:lnTo>
                  <a:pt x="2814250" y="0"/>
                </a:lnTo>
                <a:lnTo>
                  <a:pt x="2814250" y="752172"/>
                </a:lnTo>
                <a:lnTo>
                  <a:pt x="0" y="7521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5" name="TextBox 25"/>
          <p:cNvSpPr txBox="1"/>
          <p:nvPr/>
        </p:nvSpPr>
        <p:spPr>
          <a:xfrm>
            <a:off x="12727953" y="6897079"/>
            <a:ext cx="3677116" cy="1313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600"/>
              </a:lnSpc>
              <a:buFont typeface="Arial"/>
              <a:buChar char="•"/>
            </a:pPr>
            <a:r>
              <a:rPr lang="en-US" sz="2000" spc="40" dirty="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Some H5P content types are inaccessible.</a:t>
            </a:r>
          </a:p>
          <a:p>
            <a:pPr marL="431801" lvl="1" indent="-215900" algn="l">
              <a:lnSpc>
                <a:spcPts val="2600"/>
              </a:lnSpc>
              <a:buFont typeface="Arial"/>
              <a:buChar char="•"/>
            </a:pPr>
            <a:r>
              <a:rPr lang="en-US" sz="2000" spc="40" dirty="0">
                <a:solidFill>
                  <a:srgbClr val="FFFFFF"/>
                </a:solidFill>
                <a:latin typeface="Montserrat Extra-Bold"/>
                <a:sym typeface="Montserrat Extra-Bold"/>
                <a:hlinkClick r:id="rId11" tooltip="https://help.h5p.com/hc/en-us/articles/7505649072797-Content-types-recommendati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 accessibility</a:t>
            </a:r>
          </a:p>
          <a:p>
            <a:pPr marL="431801" lvl="1" indent="-215900" algn="l">
              <a:lnSpc>
                <a:spcPts val="2600"/>
              </a:lnSpc>
              <a:buFont typeface="Arial"/>
              <a:buChar char="•"/>
            </a:pPr>
            <a:r>
              <a:rPr lang="en-US" sz="2000" spc="40" dirty="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Provide alternatives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727953" y="6055744"/>
            <a:ext cx="3677116" cy="80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Accessibility concerns*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31917" y="7141606"/>
            <a:ext cx="3760066" cy="96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600"/>
              </a:lnSpc>
              <a:buFont typeface="Arial"/>
              <a:buChar char="•"/>
            </a:pPr>
            <a:r>
              <a:rPr lang="en-US" sz="2000" spc="4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Unreliable at saving results</a:t>
            </a:r>
          </a:p>
          <a:p>
            <a:pPr marL="431801" lvl="1" indent="-215900" algn="l">
              <a:lnSpc>
                <a:spcPts val="2600"/>
              </a:lnSpc>
              <a:buFont typeface="Arial"/>
              <a:buChar char="•"/>
            </a:pPr>
            <a:r>
              <a:rPr lang="en-US" sz="2000" spc="4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Accomodation issues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31930" y="6225304"/>
            <a:ext cx="4113110" cy="80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Summative Assessment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537393" y="1171962"/>
            <a:ext cx="10147060" cy="908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1"/>
              </a:lnSpc>
            </a:pPr>
            <a:r>
              <a:rPr lang="en-US" sz="6940" i="1" spc="-409">
                <a:solidFill>
                  <a:srgbClr val="124734"/>
                </a:solidFill>
                <a:latin typeface="Montserrat Extra-Bold Italics"/>
                <a:ea typeface="Montserrat Extra-Bold Italics"/>
                <a:cs typeface="Montserrat Extra-Bold Italics"/>
                <a:sym typeface="Montserrat Extra-Bold Italics"/>
              </a:rPr>
              <a:t>WHEN NOT TO USE IT?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41778" y="7216396"/>
            <a:ext cx="3499618" cy="96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600"/>
              </a:lnSpc>
              <a:buFont typeface="Arial"/>
              <a:buChar char="•"/>
            </a:pPr>
            <a:r>
              <a:rPr lang="en-US" sz="2000" spc="4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Difficult to implement manual formula marking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735032" y="6260532"/>
            <a:ext cx="4113110" cy="80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500" spc="50">
                <a:solidFill>
                  <a:srgbClr val="FFFFFF"/>
                </a:solidFill>
                <a:latin typeface="Montserrat Extra-Bold"/>
                <a:ea typeface="Montserrat Extra-Bold"/>
                <a:cs typeface="Montserrat Extra-Bold"/>
                <a:sym typeface="Montserrat Extra-Bold"/>
              </a:rPr>
              <a:t>Computational Questions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263720" y="9695840"/>
            <a:ext cx="4471145" cy="459241"/>
            <a:chOff x="0" y="0"/>
            <a:chExt cx="5961526" cy="612321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1224643" cy="612321"/>
              <a:chOff x="0" y="0"/>
              <a:chExt cx="812800" cy="4064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191305" y="0"/>
              <a:ext cx="1224643" cy="612321"/>
              <a:chOff x="0" y="0"/>
              <a:chExt cx="812800" cy="4064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2386054" y="0"/>
              <a:ext cx="1224643" cy="612321"/>
              <a:chOff x="0" y="0"/>
              <a:chExt cx="812800" cy="4064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3610697" y="0"/>
              <a:ext cx="1224643" cy="612321"/>
              <a:chOff x="0" y="0"/>
              <a:chExt cx="812800" cy="4064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7E7E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4736884" y="0"/>
              <a:ext cx="1224643" cy="612321"/>
              <a:chOff x="0" y="0"/>
              <a:chExt cx="812800" cy="4064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28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06400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3200"/>
                    </a:lnTo>
                    <a:lnTo>
                      <a:pt x="609600" y="406400"/>
                    </a:lnTo>
                    <a:lnTo>
                      <a:pt x="0" y="406400"/>
                    </a:lnTo>
                    <a:lnTo>
                      <a:pt x="203200" y="203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B543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177800" y="-19050"/>
                <a:ext cx="558800" cy="425450"/>
              </a:xfrm>
              <a:prstGeom prst="rect">
                <a:avLst/>
              </a:prstGeom>
            </p:spPr>
            <p:txBody>
              <a:bodyPr lIns="43777" tIns="43777" rIns="43777" bIns="43777" rtlCol="0" anchor="ctr"/>
              <a:lstStyle/>
              <a:p>
                <a:pPr algn="ctr">
                  <a:lnSpc>
                    <a:spcPts val="233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3944</TotalTime>
  <Words>212</Words>
  <Application>Microsoft Office PowerPoint</Application>
  <PresentationFormat>Custom</PresentationFormat>
  <Paragraphs>78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Montserrat</vt:lpstr>
      <vt:lpstr>Calibri</vt:lpstr>
      <vt:lpstr>Montserrat Extra-Bold</vt:lpstr>
      <vt:lpstr>Montserrat Bold</vt:lpstr>
      <vt:lpstr>Montserrat Extra-Bold Italics</vt:lpstr>
      <vt:lpstr>Segoe Sans</vt:lpstr>
      <vt:lpstr>Arial</vt:lpstr>
      <vt:lpstr>Archivo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H5P CTL presentation</dc:title>
  <dc:creator>Rhett Danyluk</dc:creator>
  <cp:lastModifiedBy>Rhett Danyluk</cp:lastModifiedBy>
  <cp:revision>5</cp:revision>
  <dcterms:created xsi:type="dcterms:W3CDTF">2006-08-16T00:00:00Z</dcterms:created>
  <dcterms:modified xsi:type="dcterms:W3CDTF">2025-05-12T14:11:53Z</dcterms:modified>
  <dc:identifier>DAGlYEVjfMY</dc:identifier>
</cp:coreProperties>
</file>