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handoutMasterIdLst>
    <p:handoutMasterId r:id="rId21"/>
  </p:handoutMasterIdLst>
  <p:sldIdLst>
    <p:sldId id="257" r:id="rId2"/>
    <p:sldId id="260" r:id="rId3"/>
    <p:sldId id="261" r:id="rId4"/>
    <p:sldId id="267" r:id="rId5"/>
    <p:sldId id="269" r:id="rId6"/>
    <p:sldId id="270" r:id="rId7"/>
    <p:sldId id="272" r:id="rId8"/>
    <p:sldId id="273" r:id="rId9"/>
    <p:sldId id="274" r:id="rId10"/>
    <p:sldId id="275" r:id="rId11"/>
    <p:sldId id="271" r:id="rId12"/>
    <p:sldId id="276" r:id="rId13"/>
    <p:sldId id="277" r:id="rId14"/>
    <p:sldId id="265" r:id="rId15"/>
    <p:sldId id="278" r:id="rId16"/>
    <p:sldId id="279" r:id="rId17"/>
    <p:sldId id="280" r:id="rId18"/>
    <p:sldId id="264" r:id="rId1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yan" initials="R"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B34"/>
    <a:srgbClr val="0A3E28"/>
    <a:srgbClr val="0026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17" autoAdjust="0"/>
    <p:restoredTop sz="89520" autoAdjust="0"/>
  </p:normalViewPr>
  <p:slideViewPr>
    <p:cSldViewPr snapToGrid="0" snapToObjects="1">
      <p:cViewPr>
        <p:scale>
          <a:sx n="100" d="100"/>
          <a:sy n="100" d="100"/>
        </p:scale>
        <p:origin x="-624" y="-7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2-03T09:31:19.658" idx="2">
    <p:pos x="4620" y="1674"/>
    <p:text>do the items in this list comprise an exhaustve list of all common leadership styles? Or merely a few examples? If the latter, I'll change to "e.g."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2-03T09:36:42.192" idx="3">
    <p:pos x="4482" y="312"/>
    <p:text>Please ntoe: It was suggested that the red text on these essential learning activity slides was somewhat jarring. We've opted for green instead.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2-03T09:46:54.347" idx="5">
    <p:pos x="5340" y="852"/>
    <p:text>is this a quotation? </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0-02-03T09:48:23.809" idx="6">
    <p:pos x="5298" y="312"/>
    <p:text>(Cont'd)?</p:text>
  </p:cm>
  <p:cm authorId="0" dt="2020-02-03T09:49:15.265" idx="7">
    <p:pos x="4764" y="1584"/>
    <p:text>I've hyphenated this. Please let me know if I've altered the meaning. </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20-02-03T09:56:30.562" idx="8">
    <p:pos x="2004" y="840"/>
    <p:text>I assume this is still to be added?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FC472E-393E-2448-AD5D-0C8FB18E8A77}" type="datetimeFigureOut">
              <a:rPr lang="en-US" smtClean="0"/>
              <a:pPr/>
              <a:t>2/12/2020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1917F7-83E4-C149-9F24-86C875F684DA}" type="slidenum">
              <a:rPr lang="en-US" smtClean="0"/>
              <a:pPr/>
              <a:t>‹#›</a:t>
            </a:fld>
            <a:endParaRPr lang="en-US"/>
          </a:p>
        </p:txBody>
      </p:sp>
    </p:spTree>
    <p:extLst>
      <p:ext uri="{BB962C8B-B14F-4D97-AF65-F5344CB8AC3E}">
        <p14:creationId xmlns:p14="http://schemas.microsoft.com/office/powerpoint/2010/main" val="21049215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1B7AB-BE48-0D4F-AACE-173603B943C4}" type="datetimeFigureOut">
              <a:rPr lang="en-US" smtClean="0"/>
              <a:pPr/>
              <a:t>2/12/2020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F3334-C92F-1B40-A090-7CBDBEAF57AE}" type="slidenum">
              <a:rPr lang="en-US" smtClean="0"/>
              <a:pPr/>
              <a:t>‹#›</a:t>
            </a:fld>
            <a:endParaRPr lang="en-US"/>
          </a:p>
        </p:txBody>
      </p:sp>
    </p:spTree>
    <p:extLst>
      <p:ext uri="{BB962C8B-B14F-4D97-AF65-F5344CB8AC3E}">
        <p14:creationId xmlns:p14="http://schemas.microsoft.com/office/powerpoint/2010/main" val="10518499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94358" y="733269"/>
            <a:ext cx="5209454" cy="1631253"/>
          </a:xfrm>
          <a:prstGeom prst="rect">
            <a:avLst/>
          </a:prstGeom>
        </p:spPr>
        <p:txBody>
          <a:bodyPr vert="horz" lIns="0" tIns="0" rIns="0" bIns="0" rtlCol="0" anchor="t">
            <a:noAutofit/>
          </a:bodyPr>
          <a:lstStyle>
            <a:lvl1pPr>
              <a:lnSpc>
                <a:spcPct val="86000"/>
              </a:lnSpc>
              <a:defRPr sz="4000" baseline="0"/>
            </a:lvl1pPr>
          </a:lstStyle>
          <a:p>
            <a:r>
              <a:rPr lang="en-CA" dirty="0"/>
              <a:t>Book Title</a:t>
            </a:r>
            <a:endParaRPr lang="en-US" dirty="0"/>
          </a:p>
        </p:txBody>
      </p:sp>
      <p:sp>
        <p:nvSpPr>
          <p:cNvPr id="8" name="Text Placeholder 2"/>
          <p:cNvSpPr>
            <a:spLocks noGrp="1"/>
          </p:cNvSpPr>
          <p:nvPr>
            <p:ph idx="1" hasCustomPrompt="1"/>
          </p:nvPr>
        </p:nvSpPr>
        <p:spPr>
          <a:xfrm>
            <a:off x="694358" y="2534552"/>
            <a:ext cx="5209454" cy="249736"/>
          </a:xfrm>
          <a:prstGeom prst="rect">
            <a:avLst/>
          </a:prstGeom>
        </p:spPr>
        <p:txBody>
          <a:bodyPr vert="horz" lIns="0" tIns="0" rIns="0" bIns="0" rtlCol="0">
            <a:normAutofit/>
          </a:bodyPr>
          <a:lstStyle>
            <a:lvl1pPr marL="0" indent="0">
              <a:buNone/>
              <a:defRPr sz="1800"/>
            </a:lvl1pPr>
            <a:lvl2pPr marL="454025" indent="0">
              <a:buNone/>
              <a:defRPr/>
            </a:lvl2pPr>
            <a:lvl3pPr marL="893762" indent="0">
              <a:buNone/>
              <a:defRPr/>
            </a:lvl3pPr>
            <a:lvl4pPr marL="1347788" indent="0">
              <a:buNone/>
              <a:defRPr/>
            </a:lvl4pPr>
            <a:lvl5pPr marL="1795463" indent="0">
              <a:buNone/>
              <a:defRPr/>
            </a:lvl5pPr>
          </a:lstStyle>
          <a:p>
            <a:pPr lvl="0"/>
            <a:r>
              <a:rPr lang="en-CA" dirty="0"/>
              <a:t>Edited by</a:t>
            </a:r>
            <a:endParaRPr lang="en-US" dirty="0"/>
          </a:p>
        </p:txBody>
      </p:sp>
      <p:sp>
        <p:nvSpPr>
          <p:cNvPr id="12" name="Text Placeholder 2"/>
          <p:cNvSpPr>
            <a:spLocks noGrp="1"/>
          </p:cNvSpPr>
          <p:nvPr>
            <p:ph idx="10" hasCustomPrompt="1"/>
          </p:nvPr>
        </p:nvSpPr>
        <p:spPr>
          <a:xfrm>
            <a:off x="694358" y="2836211"/>
            <a:ext cx="5209454"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a:t>
            </a:r>
            <a:endParaRPr lang="en-US" dirty="0"/>
          </a:p>
        </p:txBody>
      </p:sp>
      <p:sp>
        <p:nvSpPr>
          <p:cNvPr id="13" name="Text Placeholder 2"/>
          <p:cNvSpPr>
            <a:spLocks noGrp="1"/>
          </p:cNvSpPr>
          <p:nvPr>
            <p:ph idx="11" hasCustomPrompt="1"/>
          </p:nvPr>
        </p:nvSpPr>
        <p:spPr>
          <a:xfrm>
            <a:off x="694358" y="3241953"/>
            <a:ext cx="5209454" cy="177446"/>
          </a:xfrm>
          <a:prstGeom prst="rect">
            <a:avLst/>
          </a:prstGeom>
        </p:spPr>
        <p:txBody>
          <a:bodyPr vert="horz" lIns="0" tIns="0" rIns="0" bIns="0" rtlCol="0">
            <a:normAutofit/>
          </a:bodyPr>
          <a:lstStyle>
            <a:lvl1pPr marL="0" indent="0">
              <a:buNone/>
              <a:defRPr sz="1300" b="0" baseline="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Author’s Title</a:t>
            </a:r>
            <a:endParaRPr lang="en-US" dirty="0"/>
          </a:p>
        </p:txBody>
      </p:sp>
      <p:sp>
        <p:nvSpPr>
          <p:cNvPr id="4" name="Text Placeholder 3"/>
          <p:cNvSpPr>
            <a:spLocks noGrp="1"/>
          </p:cNvSpPr>
          <p:nvPr>
            <p:ph type="body" sz="quarter" idx="12" hasCustomPrompt="1"/>
          </p:nvPr>
        </p:nvSpPr>
        <p:spPr>
          <a:xfrm>
            <a:off x="694625" y="3524795"/>
            <a:ext cx="5209187" cy="213794"/>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Vertical Text Placeholder 2"/>
          <p:cNvSpPr>
            <a:spLocks noGrp="1"/>
          </p:cNvSpPr>
          <p:nvPr>
            <p:ph type="body" orient="vert" idx="1"/>
          </p:nvPr>
        </p:nvSpPr>
        <p:spPr>
          <a:xfrm>
            <a:off x="1411087" y="1143314"/>
            <a:ext cx="7132401" cy="2620193"/>
          </a:xfrm>
          <a:prstGeom prst="rect">
            <a:avLst/>
          </a:prstGeom>
        </p:spPr>
        <p:txBody>
          <a:bodyPr vert="eaVert"/>
          <a:lstStyle>
            <a:lvl1pPr>
              <a:defRPr sz="2000"/>
            </a:lvl1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29142"/>
            <a:ext cx="2057400" cy="3319163"/>
          </a:xfrm>
        </p:spPr>
        <p:txBody>
          <a:bodyPr vert="eaVert"/>
          <a:lstStyle/>
          <a:p>
            <a:r>
              <a:rPr lang="en-CA" dirty="0"/>
              <a:t>Click to edit Master title style</a:t>
            </a:r>
            <a:endParaRPr lang="en-US" dirty="0"/>
          </a:p>
        </p:txBody>
      </p:sp>
      <p:sp>
        <p:nvSpPr>
          <p:cNvPr id="3" name="Vertical Text Placeholder 2"/>
          <p:cNvSpPr>
            <a:spLocks noGrp="1"/>
          </p:cNvSpPr>
          <p:nvPr>
            <p:ph type="body" orient="vert" idx="1"/>
          </p:nvPr>
        </p:nvSpPr>
        <p:spPr>
          <a:xfrm>
            <a:off x="1404573" y="529142"/>
            <a:ext cx="5072427" cy="3319163"/>
          </a:xfrm>
          <a:prstGeom prst="rect">
            <a:avLst/>
          </a:prstGeom>
        </p:spPr>
        <p:txBody>
          <a:bodyPr vert="eaVert">
            <a:normAutofit/>
          </a:bodyPr>
          <a:lstStyle>
            <a:lvl1pPr>
              <a:defRPr sz="2000"/>
            </a:lvl1pPr>
            <a:lvl2pPr>
              <a:defRPr sz="2000"/>
            </a:lvl2pPr>
            <a:lvl3pPr>
              <a:defRPr sz="2000"/>
            </a:lvl3pPr>
            <a:lvl4pPr>
              <a:defRPr sz="2000"/>
            </a:lvl4pPr>
            <a:lvl5pPr>
              <a:defRPr sz="20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4" name="Slide Number Placeholder 3"/>
          <p:cNvSpPr>
            <a:spLocks noGrp="1"/>
          </p:cNvSpPr>
          <p:nvPr>
            <p:ph type="sldNum" sz="quarter" idx="11"/>
          </p:nvPr>
        </p:nvSpPr>
        <p:spPr/>
        <p:txBody>
          <a:body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extLst>
      <p:ext uri="{BB962C8B-B14F-4D97-AF65-F5344CB8AC3E}">
        <p14:creationId xmlns:p14="http://schemas.microsoft.com/office/powerpoint/2010/main" val="3522590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4357" y="1334309"/>
            <a:ext cx="7934154" cy="403436"/>
          </a:xfrm>
        </p:spPr>
        <p:txBody>
          <a:bodyPr>
            <a:noAutofit/>
          </a:bodyPr>
          <a:lstStyle>
            <a:lvl1pPr>
              <a:defRPr sz="3600">
                <a:solidFill>
                  <a:schemeClr val="bg1"/>
                </a:solidFill>
              </a:defRPr>
            </a:lvl1pPr>
          </a:lstStyle>
          <a:p>
            <a:r>
              <a:rPr lang="en-CA" dirty="0"/>
              <a:t>Presenters</a:t>
            </a:r>
            <a:endParaRPr lang="en-US" dirty="0"/>
          </a:p>
        </p:txBody>
      </p:sp>
      <p:sp>
        <p:nvSpPr>
          <p:cNvPr id="8" name="Text Placeholder 2"/>
          <p:cNvSpPr>
            <a:spLocks noGrp="1"/>
          </p:cNvSpPr>
          <p:nvPr>
            <p:ph idx="1" hasCustomPrompt="1"/>
          </p:nvPr>
        </p:nvSpPr>
        <p:spPr>
          <a:xfrm>
            <a:off x="694357" y="1005686"/>
            <a:ext cx="4855420" cy="249702"/>
          </a:xfrm>
          <a:prstGeom prst="rect">
            <a:avLst/>
          </a:prstGeom>
        </p:spPr>
        <p:txBody>
          <a:bodyPr vert="horz" lIns="0" tIns="0" rIns="0" bIns="0" rtlCol="0">
            <a:normAutofit/>
          </a:bodyPr>
          <a:lstStyle>
            <a:lvl1pPr marL="0" indent="0">
              <a:buNone/>
              <a:defRPr sz="1800">
                <a:solidFill>
                  <a:srgbClr val="F5BB34"/>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Presented by</a:t>
            </a:r>
            <a:endParaRPr lang="en-US" dirty="0"/>
          </a:p>
        </p:txBody>
      </p:sp>
      <p:sp>
        <p:nvSpPr>
          <p:cNvPr id="9" name="Text Placeholder 2"/>
          <p:cNvSpPr>
            <a:spLocks noGrp="1"/>
          </p:cNvSpPr>
          <p:nvPr>
            <p:ph idx="10" hasCustomPrompt="1"/>
          </p:nvPr>
        </p:nvSpPr>
        <p:spPr>
          <a:xfrm>
            <a:off x="694358" y="2934550"/>
            <a:ext cx="4855420" cy="398492"/>
          </a:xfrm>
          <a:prstGeom prst="rect">
            <a:avLst/>
          </a:prstGeom>
        </p:spPr>
        <p:txBody>
          <a:bodyPr vert="horz" lIns="0" tIns="0" rIns="0" bIns="0" rtlCol="0">
            <a:noAutofit/>
          </a:bodyPr>
          <a:lstStyle>
            <a:lvl1pPr marL="0" indent="0">
              <a:buNone/>
              <a:defRPr sz="3600" b="1" baseline="0">
                <a:solidFill>
                  <a:schemeClr val="bg1"/>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Thank you!</a:t>
            </a:r>
            <a:endParaRPr lang="en-US" dirty="0"/>
          </a:p>
        </p:txBody>
      </p:sp>
      <p:sp>
        <p:nvSpPr>
          <p:cNvPr id="11" name="Text Placeholder 3"/>
          <p:cNvSpPr>
            <a:spLocks noGrp="1"/>
          </p:cNvSpPr>
          <p:nvPr>
            <p:ph type="body" sz="quarter" idx="12" hasCustomPrompt="1"/>
          </p:nvPr>
        </p:nvSpPr>
        <p:spPr>
          <a:xfrm>
            <a:off x="694625" y="3524795"/>
            <a:ext cx="7933886" cy="214029"/>
          </a:xfrm>
          <a:prstGeom prst="rect">
            <a:avLst/>
          </a:prstGeom>
        </p:spPr>
        <p:txBody>
          <a:bodyPr vert="horz" lIns="0" bIns="0"/>
          <a:lstStyle>
            <a:lvl1pPr marL="0" indent="0">
              <a:buFontTx/>
              <a:buNone/>
              <a:defRPr sz="1200" cap="all" baseline="0">
                <a:solidFill>
                  <a:srgbClr val="F5BB34"/>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extLst>
      <p:ext uri="{BB962C8B-B14F-4D97-AF65-F5344CB8AC3E}">
        <p14:creationId xmlns:p14="http://schemas.microsoft.com/office/powerpoint/2010/main" val="164990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411086" y="495686"/>
            <a:ext cx="7275714"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8" name="Text Placeholder 2"/>
          <p:cNvSpPr>
            <a:spLocks noGrp="1"/>
          </p:cNvSpPr>
          <p:nvPr>
            <p:ph idx="1"/>
          </p:nvPr>
        </p:nvSpPr>
        <p:spPr>
          <a:xfrm>
            <a:off x="1411087" y="1042348"/>
            <a:ext cx="7132401" cy="2735664"/>
          </a:xfrm>
          <a:prstGeom prst="rect">
            <a:avLst/>
          </a:prstGeom>
        </p:spPr>
        <p:txBody>
          <a:bodyPr vert="horz" lIns="0" tIns="0" rIns="0" bIns="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
        <p:nvSpPr>
          <p:cNvPr id="2" name="Slide Number Placeholder 1"/>
          <p:cNvSpPr>
            <a:spLocks noGrp="1"/>
          </p:cNvSpPr>
          <p:nvPr>
            <p:ph type="sldNum" sz="quarter" idx="13"/>
          </p:nvPr>
        </p:nvSpPr>
        <p:spPr/>
        <p:txBody>
          <a:bodyPr/>
          <a:lstStyle/>
          <a:p>
            <a:fld id="{53708381-048D-D742-9678-285B0AD952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04573" y="1534512"/>
            <a:ext cx="7090140" cy="1327666"/>
          </a:xfrm>
        </p:spPr>
        <p:txBody>
          <a:bodyPr anchor="t"/>
          <a:lstStyle>
            <a:lvl1pPr algn="l">
              <a:defRPr sz="4000" b="1" cap="all"/>
            </a:lvl1pPr>
          </a:lstStyle>
          <a:p>
            <a:r>
              <a:rPr lang="en-CA" dirty="0"/>
              <a:t>Section title</a:t>
            </a:r>
            <a:endParaRPr lang="en-US" dirty="0"/>
          </a:p>
        </p:txBody>
      </p:sp>
      <p:sp>
        <p:nvSpPr>
          <p:cNvPr id="3" name="Text Placeholder 2"/>
          <p:cNvSpPr>
            <a:spLocks noGrp="1"/>
          </p:cNvSpPr>
          <p:nvPr>
            <p:ph type="body" idx="1" hasCustomPrompt="1"/>
          </p:nvPr>
        </p:nvSpPr>
        <p:spPr>
          <a:xfrm>
            <a:off x="1404573" y="477160"/>
            <a:ext cx="7090140" cy="78316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a:t>Section Lead</a:t>
            </a:r>
          </a:p>
        </p:txBody>
      </p:sp>
      <p:sp>
        <p:nvSpPr>
          <p:cNvPr id="8" name="Text Placeholder 2"/>
          <p:cNvSpPr>
            <a:spLocks noGrp="1"/>
          </p:cNvSpPr>
          <p:nvPr>
            <p:ph idx="13" hasCustomPrompt="1"/>
          </p:nvPr>
        </p:nvSpPr>
        <p:spPr>
          <a:xfrm>
            <a:off x="1404573" y="3054017"/>
            <a:ext cx="4855420"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Section Subtitle</a:t>
            </a:r>
            <a:endParaRPr lang="en-US" dirty="0"/>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10"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Content Placeholder 2"/>
          <p:cNvSpPr>
            <a:spLocks noGrp="1"/>
          </p:cNvSpPr>
          <p:nvPr>
            <p:ph sz="half" idx="1"/>
          </p:nvPr>
        </p:nvSpPr>
        <p:spPr>
          <a:xfrm>
            <a:off x="1404572" y="1200151"/>
            <a:ext cx="3418778"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Content Placeholder 3"/>
          <p:cNvSpPr>
            <a:spLocks noGrp="1"/>
          </p:cNvSpPr>
          <p:nvPr>
            <p:ph sz="half" idx="2"/>
          </p:nvPr>
        </p:nvSpPr>
        <p:spPr>
          <a:xfrm>
            <a:off x="5111981" y="1200151"/>
            <a:ext cx="3574819"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1404572" y="1103509"/>
            <a:ext cx="3470090" cy="479822"/>
          </a:xfrm>
          <a:prstGeom prst="rect">
            <a:avLst/>
          </a:prstGeom>
        </p:spPr>
        <p:txBody>
          <a:bodyPr lIns="0" tIns="0" bIns="0" anchor="t" anchorCtr="0">
            <a:no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1404572" y="1685860"/>
            <a:ext cx="3470090"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5169707" y="1103509"/>
            <a:ext cx="3517092" cy="479822"/>
          </a:xfrm>
          <a:prstGeom prst="rect">
            <a:avLst/>
          </a:prstGeom>
        </p:spPr>
        <p:txBody>
          <a:bodyPr lIns="0" tIns="0" bIns="0" anchor="t" anchorCtr="0">
            <a:norm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6" name="Content Placeholder 5"/>
          <p:cNvSpPr>
            <a:spLocks noGrp="1"/>
          </p:cNvSpPr>
          <p:nvPr>
            <p:ph sz="quarter" idx="4"/>
          </p:nvPr>
        </p:nvSpPr>
        <p:spPr>
          <a:xfrm>
            <a:off x="5169708" y="1685860"/>
            <a:ext cx="3517093"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6"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4"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607280"/>
            <a:ext cx="2392433" cy="447789"/>
          </a:xfrm>
        </p:spPr>
        <p:txBody>
          <a:bodyPr anchor="b"/>
          <a:lstStyle>
            <a:lvl1pPr algn="l">
              <a:defRPr sz="2000" b="1">
                <a:solidFill>
                  <a:srgbClr val="0A3E28"/>
                </a:solidFill>
              </a:defRPr>
            </a:lvl1pPr>
          </a:lstStyle>
          <a:p>
            <a:r>
              <a:rPr lang="en-CA" dirty="0"/>
              <a:t>Click to edit Master title style</a:t>
            </a:r>
            <a:endParaRPr lang="en-US" dirty="0"/>
          </a:p>
        </p:txBody>
      </p:sp>
      <p:sp>
        <p:nvSpPr>
          <p:cNvPr id="3" name="Content Placeholder 2"/>
          <p:cNvSpPr>
            <a:spLocks noGrp="1"/>
          </p:cNvSpPr>
          <p:nvPr>
            <p:ph idx="1"/>
          </p:nvPr>
        </p:nvSpPr>
        <p:spPr>
          <a:xfrm>
            <a:off x="4092151" y="607280"/>
            <a:ext cx="4444923" cy="313876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2000"/>
            </a:lvl6pPr>
            <a:lvl7pPr>
              <a:defRPr sz="2000"/>
            </a:lvl7pPr>
            <a:lvl8pPr>
              <a:defRPr sz="2000"/>
            </a:lvl8pPr>
            <a:lvl9pPr>
              <a:defRPr sz="20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Text Placeholder 3"/>
          <p:cNvSpPr>
            <a:spLocks noGrp="1"/>
          </p:cNvSpPr>
          <p:nvPr>
            <p:ph type="body" sz="half" idx="2"/>
          </p:nvPr>
        </p:nvSpPr>
        <p:spPr>
          <a:xfrm>
            <a:off x="1404573" y="1133236"/>
            <a:ext cx="2398946" cy="2612805"/>
          </a:xfrm>
          <a:prstGeom prst="rect">
            <a:avLst/>
          </a:prstGeom>
        </p:spPr>
        <p:txBody>
          <a:bodyPr lIns="0" t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3288886"/>
            <a:ext cx="7132401" cy="209372"/>
          </a:xfrm>
        </p:spPr>
        <p:txBody>
          <a:bodyPr anchor="b">
            <a:normAutofit/>
          </a:bodyPr>
          <a:lstStyle>
            <a:lvl1pPr algn="l">
              <a:defRPr sz="1800" b="1"/>
            </a:lvl1pPr>
          </a:lstStyle>
          <a:p>
            <a:r>
              <a:rPr lang="en-CA" dirty="0"/>
              <a:t>Click to edit Master title style</a:t>
            </a:r>
            <a:endParaRPr lang="en-US" dirty="0"/>
          </a:p>
        </p:txBody>
      </p:sp>
      <p:sp>
        <p:nvSpPr>
          <p:cNvPr id="3" name="Picture Placeholder 2"/>
          <p:cNvSpPr>
            <a:spLocks noGrp="1"/>
          </p:cNvSpPr>
          <p:nvPr>
            <p:ph type="pic" idx="1"/>
          </p:nvPr>
        </p:nvSpPr>
        <p:spPr>
          <a:xfrm>
            <a:off x="1404573" y="437232"/>
            <a:ext cx="7138914" cy="2733921"/>
          </a:xfrm>
          <a:prstGeom prst="rect">
            <a:avLst/>
          </a:prstGeom>
        </p:spPr>
        <p:txBody>
          <a:bodyPr lIns="0" rIns="0" bIns="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a:t>Drag picture to placeholder or click icon to add</a:t>
            </a:r>
            <a:endParaRPr lang="en-US" dirty="0"/>
          </a:p>
        </p:txBody>
      </p:sp>
      <p:sp>
        <p:nvSpPr>
          <p:cNvPr id="4" name="Text Placeholder 3"/>
          <p:cNvSpPr>
            <a:spLocks noGrp="1"/>
          </p:cNvSpPr>
          <p:nvPr>
            <p:ph type="body" sz="half" idx="2"/>
          </p:nvPr>
        </p:nvSpPr>
        <p:spPr>
          <a:xfrm>
            <a:off x="1411087" y="3550388"/>
            <a:ext cx="7132401" cy="193200"/>
          </a:xfrm>
          <a:prstGeom prst="rect">
            <a:avLst/>
          </a:prstGeom>
        </p:spPr>
        <p:txBody>
          <a:bodyPr lIns="0" r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11087" y="495686"/>
            <a:ext cx="7132401"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7" name="Slide Number Placeholder 6"/>
          <p:cNvSpPr>
            <a:spLocks noGrp="1"/>
          </p:cNvSpPr>
          <p:nvPr>
            <p:ph type="sldNum" sz="quarter" idx="4"/>
          </p:nvPr>
        </p:nvSpPr>
        <p:spPr>
          <a:xfrm>
            <a:off x="6496914" y="4236288"/>
            <a:ext cx="566615" cy="273844"/>
          </a:xfrm>
          <a:prstGeom prst="rect">
            <a:avLst/>
          </a:prstGeom>
        </p:spPr>
        <p:txBody>
          <a:bodyPr vert="horz" lIns="0" tIns="45720" rIns="0" bIns="0" rtlCol="0" anchor="ctr"/>
          <a:lstStyle>
            <a:lvl1pPr algn="r">
              <a:defRPr sz="1600" b="1">
                <a:solidFill>
                  <a:schemeClr val="tx1">
                    <a:tint val="75000"/>
                  </a:schemeClr>
                </a:solidFill>
                <a:latin typeface="Arial"/>
                <a:cs typeface="Arial"/>
              </a:defRPr>
            </a:lvl1pPr>
          </a:lstStyle>
          <a:p>
            <a:fld id="{53708381-048D-D742-9678-285B0AD95280}" type="slidenum">
              <a:rPr lang="en-US" smtClean="0"/>
              <a:pPr/>
              <a:t>‹#›</a:t>
            </a:fld>
            <a:endParaRPr lang="en-US" dirty="0"/>
          </a:p>
        </p:txBody>
      </p:sp>
      <p:sp>
        <p:nvSpPr>
          <p:cNvPr id="8" name="TextBox 7"/>
          <p:cNvSpPr txBox="1"/>
          <p:nvPr userDrawn="1"/>
        </p:nvSpPr>
        <p:spPr>
          <a:xfrm>
            <a:off x="1411087" y="1175198"/>
            <a:ext cx="7132401" cy="438582"/>
          </a:xfrm>
          <a:prstGeom prst="rect">
            <a:avLst/>
          </a:prstGeom>
          <a:noFill/>
        </p:spPr>
        <p:txBody>
          <a:bodyPr wrap="square" lIns="0" bIns="0" rtlCol="0">
            <a:spAutoFit/>
          </a:bodyPr>
          <a:lstStyle/>
          <a:p>
            <a:pPr>
              <a:lnSpc>
                <a:spcPct val="150000"/>
              </a:lnSpc>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08" r:id="rId12"/>
    <p:sldLayoutId id="2147483709" r:id="rId13"/>
  </p:sldLayoutIdLst>
  <p:hf hdr="0" ftr="0" dt="0"/>
  <p:txStyles>
    <p:titleStyle>
      <a:lvl1pPr algn="l" defTabSz="457200" rtl="0" eaLnBrk="1" latinLnBrk="0" hangingPunct="1">
        <a:spcBef>
          <a:spcPct val="0"/>
        </a:spcBef>
        <a:buNone/>
        <a:defRPr sz="3200" b="1" i="0" kern="1200">
          <a:solidFill>
            <a:srgbClr val="1A0704"/>
          </a:solidFill>
          <a:latin typeface="Arial"/>
          <a:ea typeface="+mj-ea"/>
          <a:cs typeface="Century Gothic"/>
        </a:defRPr>
      </a:lvl1pPr>
    </p:titleStyle>
    <p:bodyStyle>
      <a:lvl1pPr marL="266700"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1pPr>
      <a:lvl2pPr marL="720725"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2pPr>
      <a:lvl3pPr marL="1168400" indent="-274638"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3pPr>
      <a:lvl4pPr marL="1614488"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4pPr>
      <a:lvl5pPr marL="2062163"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queendom.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rcni.com/sites/rcn_nspace/files/nm2013.05.20.2.20.e677.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4.0/legalcode" TargetMode="External"/><Relationship Id="rId2" Type="http://schemas.openxmlformats.org/officeDocument/2006/relationships/hyperlink" Target="http://jvdwdesigns.com/" TargetMode="External"/><Relationship Id="rId1" Type="http://schemas.openxmlformats.org/officeDocument/2006/relationships/slideLayout" Target="../slideLayouts/slideLayout2.xml"/><Relationship Id="rId5" Type="http://schemas.openxmlformats.org/officeDocument/2006/relationships/hyperlink" Target="mailto:open.textbooks@uregina.ca" TargetMode="External"/><Relationship Id="rId4" Type="http://schemas.openxmlformats.org/officeDocument/2006/relationships/hyperlink" Target="http://www.uregina.ca/open-access/open-textbook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358" y="474572"/>
            <a:ext cx="5398098" cy="1631253"/>
          </a:xfrm>
        </p:spPr>
        <p:txBody>
          <a:bodyPr/>
          <a:lstStyle/>
          <a:p>
            <a:r>
              <a:rPr lang="en-US" sz="3600" dirty="0"/>
              <a:t>Identifying Your Leadership Strengths and Opportunities for Growth</a:t>
            </a:r>
          </a:p>
        </p:txBody>
      </p:sp>
      <p:sp>
        <p:nvSpPr>
          <p:cNvPr id="4" name="Content Placeholder 3"/>
          <p:cNvSpPr>
            <a:spLocks noGrp="1"/>
          </p:cNvSpPr>
          <p:nvPr>
            <p:ph idx="10"/>
          </p:nvPr>
        </p:nvSpPr>
        <p:spPr>
          <a:xfrm>
            <a:off x="694358" y="2504477"/>
            <a:ext cx="5209454" cy="329332"/>
          </a:xfrm>
        </p:spPr>
        <p:txBody>
          <a:bodyPr/>
          <a:lstStyle/>
          <a:p>
            <a:r>
              <a:rPr lang="en-CA" dirty="0"/>
              <a:t>Joan Wagner</a:t>
            </a:r>
          </a:p>
        </p:txBody>
      </p:sp>
      <p:sp>
        <p:nvSpPr>
          <p:cNvPr id="5" name="Content Placeholder 4"/>
          <p:cNvSpPr>
            <a:spLocks noGrp="1"/>
          </p:cNvSpPr>
          <p:nvPr>
            <p:ph idx="11"/>
          </p:nvPr>
        </p:nvSpPr>
        <p:spPr>
          <a:xfrm>
            <a:off x="694358" y="2910219"/>
            <a:ext cx="5209454" cy="177446"/>
          </a:xfrm>
        </p:spPr>
        <p:txBody>
          <a:bodyPr>
            <a:normAutofit fontScale="92500" lnSpcReduction="10000"/>
          </a:bodyPr>
          <a:lstStyle/>
          <a:p>
            <a:r>
              <a:rPr lang="en-CA" dirty="0"/>
              <a:t>Associate Professor, Faculty of </a:t>
            </a:r>
            <a:r>
              <a:rPr lang="en-CA" dirty="0" smtClean="0"/>
              <a:t>Nursing, </a:t>
            </a:r>
            <a:r>
              <a:rPr lang="en-CA" dirty="0"/>
              <a:t>University of Regina</a:t>
            </a:r>
          </a:p>
        </p:txBody>
      </p:sp>
      <p:sp>
        <p:nvSpPr>
          <p:cNvPr id="7" name="Text Placeholder 6"/>
          <p:cNvSpPr>
            <a:spLocks noGrp="1"/>
          </p:cNvSpPr>
          <p:nvPr>
            <p:ph type="body" sz="quarter" idx="12"/>
          </p:nvPr>
        </p:nvSpPr>
        <p:spPr/>
        <p:txBody>
          <a:bodyPr/>
          <a:lstStyle/>
          <a:p>
            <a:r>
              <a:rPr lang="en-US" dirty="0"/>
              <a:t>Creative commons attribution 4.0 international license</a:t>
            </a:r>
          </a:p>
        </p:txBody>
      </p:sp>
      <p:sp>
        <p:nvSpPr>
          <p:cNvPr id="9"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spTree>
    <p:extLst>
      <p:ext uri="{BB962C8B-B14F-4D97-AF65-F5344CB8AC3E}">
        <p14:creationId xmlns:p14="http://schemas.microsoft.com/office/powerpoint/2010/main" val="3540703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143" y="274283"/>
            <a:ext cx="7275714" cy="366760"/>
          </a:xfrm>
        </p:spPr>
        <p:txBody>
          <a:bodyPr>
            <a:noAutofit/>
          </a:bodyPr>
          <a:lstStyle/>
          <a:p>
            <a:pPr marL="457200" lvl="1" indent="0" algn="l">
              <a:buNone/>
            </a:pPr>
            <a:r>
              <a:rPr lang="en-US" sz="2900" b="1" dirty="0">
                <a:latin typeface="+mj-lt"/>
                <a:cs typeface="Times New Roman" panose="02020603050405020304" pitchFamily="18" charset="0"/>
              </a:rPr>
              <a:t>Emotional and Social Intelligence in Leadership</a:t>
            </a:r>
            <a:endParaRPr lang="en-CA" sz="2900" b="1" dirty="0">
              <a:latin typeface="+mj-lt"/>
              <a:cs typeface="Times New Roman" panose="02020603050405020304" pitchFamily="18" charset="0"/>
            </a:endParaRPr>
          </a:p>
        </p:txBody>
      </p:sp>
      <p:sp>
        <p:nvSpPr>
          <p:cNvPr id="3" name="Content Placeholder 2"/>
          <p:cNvSpPr>
            <a:spLocks noGrp="1"/>
          </p:cNvSpPr>
          <p:nvPr>
            <p:ph idx="1"/>
          </p:nvPr>
        </p:nvSpPr>
        <p:spPr>
          <a:xfrm>
            <a:off x="1411087" y="1201843"/>
            <a:ext cx="7132401" cy="2735664"/>
          </a:xfrm>
        </p:spPr>
        <p:txBody>
          <a:bodyPr/>
          <a:lstStyle/>
          <a:p>
            <a:pPr marL="0" indent="0">
              <a:buNone/>
            </a:pPr>
            <a:r>
              <a:rPr lang="fr-FR" sz="1800" dirty="0"/>
              <a:t>Table 1.3.1: </a:t>
            </a:r>
            <a:r>
              <a:rPr lang="fr-FR" sz="1800" dirty="0" err="1"/>
              <a:t>Emotional</a:t>
            </a:r>
            <a:r>
              <a:rPr lang="fr-FR" sz="1800" dirty="0"/>
              <a:t> Intelligence (EI) vs. Social Intelligence (SI)</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10</a:t>
            </a:fld>
            <a:endParaRPr lang="en-US" dirty="0"/>
          </a:p>
        </p:txBody>
      </p:sp>
      <p:graphicFrame>
        <p:nvGraphicFramePr>
          <p:cNvPr id="6" name="Table 5">
            <a:extLst>
              <a:ext uri="{FF2B5EF4-FFF2-40B4-BE49-F238E27FC236}">
                <a16:creationId xmlns:a16="http://schemas.microsoft.com/office/drawing/2014/main" xmlns="" id="{17CA789D-49E1-46C1-B9B7-5A7AA6E7C41A}"/>
              </a:ext>
            </a:extLst>
          </p:cNvPr>
          <p:cNvGraphicFramePr>
            <a:graphicFrameLocks noGrp="1"/>
          </p:cNvGraphicFramePr>
          <p:nvPr>
            <p:extLst>
              <p:ext uri="{D42A27DB-BD31-4B8C-83A1-F6EECF244321}">
                <p14:modId xmlns:p14="http://schemas.microsoft.com/office/powerpoint/2010/main" val="4179968827"/>
              </p:ext>
            </p:extLst>
          </p:nvPr>
        </p:nvGraphicFramePr>
        <p:xfrm>
          <a:off x="1411087" y="1530537"/>
          <a:ext cx="7394666" cy="2311400"/>
        </p:xfrm>
        <a:graphic>
          <a:graphicData uri="http://schemas.openxmlformats.org/drawingml/2006/table">
            <a:tbl>
              <a:tblPr firstRow="1" bandRow="1">
                <a:tableStyleId>{5C22544A-7EE6-4342-B048-85BDC9FD1C3A}</a:tableStyleId>
              </a:tblPr>
              <a:tblGrid>
                <a:gridCol w="1672355">
                  <a:extLst>
                    <a:ext uri="{9D8B030D-6E8A-4147-A177-3AD203B41FA5}">
                      <a16:colId xmlns:a16="http://schemas.microsoft.com/office/drawing/2014/main" xmlns="" val="1658871347"/>
                    </a:ext>
                  </a:extLst>
                </a:gridCol>
                <a:gridCol w="1658679">
                  <a:extLst>
                    <a:ext uri="{9D8B030D-6E8A-4147-A177-3AD203B41FA5}">
                      <a16:colId xmlns:a16="http://schemas.microsoft.com/office/drawing/2014/main" xmlns="" val="3490653787"/>
                    </a:ext>
                  </a:extLst>
                </a:gridCol>
                <a:gridCol w="4063632">
                  <a:extLst>
                    <a:ext uri="{9D8B030D-6E8A-4147-A177-3AD203B41FA5}">
                      <a16:colId xmlns:a16="http://schemas.microsoft.com/office/drawing/2014/main" xmlns="" val="2810575805"/>
                    </a:ext>
                  </a:extLst>
                </a:gridCol>
              </a:tblGrid>
              <a:tr h="370840">
                <a:tc>
                  <a:txBody>
                    <a:bodyPr/>
                    <a:lstStyle/>
                    <a:p>
                      <a:r>
                        <a:rPr lang="en-CA" sz="1200" dirty="0">
                          <a:latin typeface="+mj-lt"/>
                          <a:cs typeface="Times New Roman" panose="02020603050405020304" pitchFamily="18" charset="0"/>
                        </a:rPr>
                        <a:t>Competency </a:t>
                      </a:r>
                    </a:p>
                  </a:txBody>
                  <a:tcPr/>
                </a:tc>
                <a:tc>
                  <a:txBody>
                    <a:bodyPr/>
                    <a:lstStyle/>
                    <a:p>
                      <a:r>
                        <a:rPr lang="en-CA" sz="1200" dirty="0">
                          <a:latin typeface="+mj-lt"/>
                          <a:cs typeface="Times New Roman" panose="02020603050405020304" pitchFamily="18" charset="0"/>
                        </a:rPr>
                        <a:t>Skill Area</a:t>
                      </a:r>
                    </a:p>
                  </a:txBody>
                  <a:tcPr/>
                </a:tc>
                <a:tc>
                  <a:txBody>
                    <a:bodyPr/>
                    <a:lstStyle/>
                    <a:p>
                      <a:r>
                        <a:rPr lang="en-CA" sz="1200" dirty="0">
                          <a:latin typeface="+mj-lt"/>
                          <a:cs typeface="Times New Roman" panose="02020603050405020304" pitchFamily="18" charset="0"/>
                        </a:rPr>
                        <a:t>Description</a:t>
                      </a:r>
                    </a:p>
                  </a:txBody>
                  <a:tcPr/>
                </a:tc>
                <a:extLst>
                  <a:ext uri="{0D108BD9-81ED-4DB2-BD59-A6C34878D82A}">
                    <a16:rowId xmlns:a16="http://schemas.microsoft.com/office/drawing/2014/main" xmlns="" val="2044754901"/>
                  </a:ext>
                </a:extLst>
              </a:tr>
              <a:tr h="370840">
                <a:tc rowSpan="3">
                  <a:txBody>
                    <a:bodyPr/>
                    <a:lstStyle/>
                    <a:p>
                      <a:endParaRPr lang="en-CA" sz="1200" dirty="0">
                        <a:latin typeface="+mj-lt"/>
                        <a:cs typeface="Times New Roman" panose="02020603050405020304" pitchFamily="18" charset="0"/>
                      </a:endParaRPr>
                    </a:p>
                    <a:p>
                      <a:r>
                        <a:rPr lang="en-CA" sz="1200" dirty="0">
                          <a:latin typeface="+mj-lt"/>
                          <a:cs typeface="Times New Roman" panose="02020603050405020304" pitchFamily="18" charset="0"/>
                        </a:rPr>
                        <a:t>Personal </a:t>
                      </a:r>
                    </a:p>
                  </a:txBody>
                  <a:tcPr/>
                </a:tc>
                <a:tc>
                  <a:txBody>
                    <a:bodyPr/>
                    <a:lstStyle/>
                    <a:p>
                      <a:r>
                        <a:rPr lang="en-CA" sz="1200" dirty="0">
                          <a:latin typeface="+mj-lt"/>
                          <a:cs typeface="Times New Roman" panose="02020603050405020304" pitchFamily="18" charset="0"/>
                        </a:rPr>
                        <a:t>Self-awareness</a:t>
                      </a:r>
                    </a:p>
                  </a:txBody>
                  <a:tcPr/>
                </a:tc>
                <a:tc>
                  <a:txBody>
                    <a:bodyPr/>
                    <a:lstStyle/>
                    <a:p>
                      <a:r>
                        <a:rPr lang="en-CA" sz="1200" dirty="0">
                          <a:latin typeface="+mj-lt"/>
                          <a:cs typeface="Times New Roman" panose="02020603050405020304" pitchFamily="18" charset="0"/>
                        </a:rPr>
                        <a:t>Knowing one’s self</a:t>
                      </a:r>
                    </a:p>
                  </a:txBody>
                  <a:tcPr/>
                </a:tc>
                <a:extLst>
                  <a:ext uri="{0D108BD9-81ED-4DB2-BD59-A6C34878D82A}">
                    <a16:rowId xmlns:a16="http://schemas.microsoft.com/office/drawing/2014/main" xmlns="" val="895611411"/>
                  </a:ext>
                </a:extLst>
              </a:tr>
              <a:tr h="370840">
                <a:tc vMerge="1">
                  <a:txBody>
                    <a:bodyPr/>
                    <a:lstStyle/>
                    <a:p>
                      <a:endParaRPr lang="en-CA" dirty="0"/>
                    </a:p>
                  </a:txBody>
                  <a:tcPr/>
                </a:tc>
                <a:tc>
                  <a:txBody>
                    <a:bodyPr/>
                    <a:lstStyle/>
                    <a:p>
                      <a:r>
                        <a:rPr lang="en-CA" sz="1200" dirty="0">
                          <a:latin typeface="+mj-lt"/>
                          <a:cs typeface="Times New Roman" panose="02020603050405020304" pitchFamily="18" charset="0"/>
                        </a:rPr>
                        <a:t>Self-regulation</a:t>
                      </a:r>
                    </a:p>
                  </a:txBody>
                  <a:tcPr/>
                </a:tc>
                <a:tc>
                  <a:txBody>
                    <a:bodyPr/>
                    <a:lstStyle/>
                    <a:p>
                      <a:r>
                        <a:rPr lang="en-CA" sz="1200" dirty="0">
                          <a:latin typeface="+mj-lt"/>
                          <a:cs typeface="Times New Roman" panose="02020603050405020304" pitchFamily="18" charset="0"/>
                        </a:rPr>
                        <a:t>Managing one’s self</a:t>
                      </a:r>
                    </a:p>
                  </a:txBody>
                  <a:tcPr/>
                </a:tc>
                <a:extLst>
                  <a:ext uri="{0D108BD9-81ED-4DB2-BD59-A6C34878D82A}">
                    <a16:rowId xmlns:a16="http://schemas.microsoft.com/office/drawing/2014/main" xmlns="" val="2041419084"/>
                  </a:ext>
                </a:extLst>
              </a:tr>
              <a:tr h="370840">
                <a:tc vMerge="1">
                  <a:txBody>
                    <a:bodyPr/>
                    <a:lstStyle/>
                    <a:p>
                      <a:endParaRPr lang="en-CA" dirty="0"/>
                    </a:p>
                  </a:txBody>
                  <a:tcPr/>
                </a:tc>
                <a:tc>
                  <a:txBody>
                    <a:bodyPr/>
                    <a:lstStyle/>
                    <a:p>
                      <a:r>
                        <a:rPr lang="en-CA" sz="1200" dirty="0">
                          <a:latin typeface="+mj-lt"/>
                          <a:cs typeface="Times New Roman" panose="02020603050405020304" pitchFamily="18" charset="0"/>
                        </a:rPr>
                        <a:t>Motivation</a:t>
                      </a:r>
                    </a:p>
                  </a:txBody>
                  <a:tcPr/>
                </a:tc>
                <a:tc>
                  <a:txBody>
                    <a:bodyPr/>
                    <a:lstStyle/>
                    <a:p>
                      <a:r>
                        <a:rPr lang="en-CA" sz="1200" dirty="0">
                          <a:latin typeface="+mj-lt"/>
                          <a:cs typeface="Times New Roman" panose="02020603050405020304" pitchFamily="18" charset="0"/>
                        </a:rPr>
                        <a:t>Sentiments and passions that facilitate the attainment </a:t>
                      </a:r>
                      <a:r>
                        <a:rPr lang="en-CA" sz="1200" dirty="0" smtClean="0">
                          <a:latin typeface="+mj-lt"/>
                          <a:cs typeface="Times New Roman" panose="02020603050405020304" pitchFamily="18" charset="0"/>
                        </a:rPr>
                        <a:t>of goals</a:t>
                      </a:r>
                      <a:endParaRPr lang="en-CA" sz="1200" dirty="0">
                        <a:latin typeface="+mj-lt"/>
                        <a:cs typeface="Times New Roman" panose="02020603050405020304" pitchFamily="18" charset="0"/>
                      </a:endParaRPr>
                    </a:p>
                  </a:txBody>
                  <a:tcPr/>
                </a:tc>
                <a:extLst>
                  <a:ext uri="{0D108BD9-81ED-4DB2-BD59-A6C34878D82A}">
                    <a16:rowId xmlns:a16="http://schemas.microsoft.com/office/drawing/2014/main" xmlns="" val="1636595733"/>
                  </a:ext>
                </a:extLst>
              </a:tr>
              <a:tr h="370840">
                <a:tc rowSpan="2">
                  <a:txBody>
                    <a:bodyPr/>
                    <a:lstStyle/>
                    <a:p>
                      <a:r>
                        <a:rPr lang="en-CA" sz="1200" dirty="0">
                          <a:latin typeface="+mj-lt"/>
                          <a:cs typeface="Times New Roman" panose="02020603050405020304" pitchFamily="18" charset="0"/>
                        </a:rPr>
                        <a:t>Social</a:t>
                      </a:r>
                    </a:p>
                  </a:txBody>
                  <a:tcPr/>
                </a:tc>
                <a:tc>
                  <a:txBody>
                    <a:bodyPr/>
                    <a:lstStyle/>
                    <a:p>
                      <a:r>
                        <a:rPr lang="en-CA" sz="1200" dirty="0">
                          <a:latin typeface="+mj-lt"/>
                          <a:cs typeface="Times New Roman" panose="02020603050405020304" pitchFamily="18" charset="0"/>
                        </a:rPr>
                        <a:t>Empathy</a:t>
                      </a:r>
                    </a:p>
                  </a:txBody>
                  <a:tcPr/>
                </a:tc>
                <a:tc>
                  <a:txBody>
                    <a:bodyPr/>
                    <a:lstStyle/>
                    <a:p>
                      <a:r>
                        <a:rPr lang="en-CA" sz="1200" dirty="0">
                          <a:latin typeface="+mj-lt"/>
                          <a:cs typeface="Times New Roman" panose="02020603050405020304" pitchFamily="18" charset="0"/>
                        </a:rPr>
                        <a:t>Understanding of others and compassion toward them</a:t>
                      </a:r>
                    </a:p>
                  </a:txBody>
                  <a:tcPr/>
                </a:tc>
                <a:extLst>
                  <a:ext uri="{0D108BD9-81ED-4DB2-BD59-A6C34878D82A}">
                    <a16:rowId xmlns:a16="http://schemas.microsoft.com/office/drawing/2014/main" xmlns="" val="505845835"/>
                  </a:ext>
                </a:extLst>
              </a:tr>
              <a:tr h="370840">
                <a:tc vMerge="1">
                  <a:txBody>
                    <a:bodyPr/>
                    <a:lstStyle/>
                    <a:p>
                      <a:endParaRPr lang="en-CA" dirty="0"/>
                    </a:p>
                  </a:txBody>
                  <a:tcPr/>
                </a:tc>
                <a:tc>
                  <a:txBody>
                    <a:bodyPr/>
                    <a:lstStyle/>
                    <a:p>
                      <a:r>
                        <a:rPr lang="en-CA" sz="1200" dirty="0">
                          <a:latin typeface="+mj-lt"/>
                          <a:cs typeface="Times New Roman" panose="02020603050405020304" pitchFamily="18" charset="0"/>
                        </a:rPr>
                        <a:t>Social skills</a:t>
                      </a:r>
                    </a:p>
                  </a:txBody>
                  <a:tcPr/>
                </a:tc>
                <a:tc>
                  <a:txBody>
                    <a:bodyPr/>
                    <a:lstStyle/>
                    <a:p>
                      <a:r>
                        <a:rPr lang="en-CA" sz="1200" dirty="0">
                          <a:latin typeface="+mj-lt"/>
                          <a:cs typeface="Times New Roman" panose="02020603050405020304" pitchFamily="18" charset="0"/>
                        </a:rPr>
                        <a:t>Expertise in inspiring others to be in agreement</a:t>
                      </a:r>
                    </a:p>
                  </a:txBody>
                  <a:tcPr/>
                </a:tc>
                <a:extLst>
                  <a:ext uri="{0D108BD9-81ED-4DB2-BD59-A6C34878D82A}">
                    <a16:rowId xmlns:a16="http://schemas.microsoft.com/office/drawing/2014/main" xmlns="" val="2711770078"/>
                  </a:ext>
                </a:extLst>
              </a:tr>
            </a:tbl>
          </a:graphicData>
        </a:graphic>
      </p:graphicFrame>
    </p:spTree>
    <p:extLst>
      <p:ext uri="{BB962C8B-B14F-4D97-AF65-F5344CB8AC3E}">
        <p14:creationId xmlns:p14="http://schemas.microsoft.com/office/powerpoint/2010/main" val="1210983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1.3.1 </a:t>
            </a:r>
          </a:p>
        </p:txBody>
      </p:sp>
      <p:sp>
        <p:nvSpPr>
          <p:cNvPr id="3" name="Content Placeholder 2"/>
          <p:cNvSpPr>
            <a:spLocks noGrp="1"/>
          </p:cNvSpPr>
          <p:nvPr>
            <p:ph idx="1"/>
          </p:nvPr>
        </p:nvSpPr>
        <p:spPr/>
        <p:txBody>
          <a:bodyPr/>
          <a:lstStyle/>
          <a:p>
            <a:pPr marL="0" indent="0">
              <a:buNone/>
            </a:pPr>
            <a:r>
              <a:rPr lang="en-US" dirty="0" smtClean="0">
                <a:solidFill>
                  <a:srgbClr val="00B050"/>
                </a:solidFill>
                <a:hlinkClick r:id="rId2"/>
              </a:rPr>
              <a:t>www.queendom.com</a:t>
            </a:r>
            <a:r>
              <a:rPr lang="en-US" dirty="0" smtClean="0">
                <a:solidFill>
                  <a:schemeClr val="accent1"/>
                </a:solidFill>
              </a:rPr>
              <a:t> </a:t>
            </a:r>
            <a:endParaRPr lang="en-US" dirty="0">
              <a:solidFill>
                <a:schemeClr val="accent1"/>
              </a:solidFill>
            </a:endParaRPr>
          </a:p>
          <a:p>
            <a:r>
              <a:rPr lang="en-US" dirty="0"/>
              <a:t>	What are your strong EI areas?</a:t>
            </a:r>
          </a:p>
          <a:p>
            <a:r>
              <a:rPr lang="en-US" dirty="0"/>
              <a:t>	What areas of your EI need work?</a:t>
            </a:r>
          </a:p>
          <a:p>
            <a:r>
              <a:rPr lang="en-US" dirty="0"/>
              <a:t>	How can you improve your EI?</a:t>
            </a:r>
          </a:p>
          <a:p>
            <a:r>
              <a:rPr lang="en-US" dirty="0"/>
              <a:t>	Why is mindfulness and EI important to work on 	together?</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11</a:t>
            </a:fld>
            <a:endParaRPr lang="en-US" dirty="0"/>
          </a:p>
        </p:txBody>
      </p:sp>
    </p:spTree>
    <p:extLst>
      <p:ext uri="{BB962C8B-B14F-4D97-AF65-F5344CB8AC3E}">
        <p14:creationId xmlns:p14="http://schemas.microsoft.com/office/powerpoint/2010/main" val="3087775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Leadership in the Twenty-First Century</a:t>
            </a:r>
          </a:p>
        </p:txBody>
      </p:sp>
      <p:sp>
        <p:nvSpPr>
          <p:cNvPr id="3" name="Content Placeholder 2"/>
          <p:cNvSpPr>
            <a:spLocks noGrp="1"/>
          </p:cNvSpPr>
          <p:nvPr>
            <p:ph idx="1"/>
          </p:nvPr>
        </p:nvSpPr>
        <p:spPr>
          <a:xfrm>
            <a:off x="1411087" y="1095513"/>
            <a:ext cx="7132401" cy="2735664"/>
          </a:xfrm>
        </p:spPr>
        <p:txBody>
          <a:bodyPr>
            <a:normAutofit fontScale="77500" lnSpcReduction="20000"/>
          </a:bodyPr>
          <a:lstStyle/>
          <a:p>
            <a:pPr>
              <a:lnSpc>
                <a:spcPct val="120000"/>
              </a:lnSpc>
            </a:pPr>
            <a:r>
              <a:rPr lang="en-US" dirty="0"/>
              <a:t>Complexity science is the direction </a:t>
            </a:r>
            <a:r>
              <a:rPr lang="en-US" dirty="0" smtClean="0"/>
              <a:t>health care </a:t>
            </a:r>
            <a:r>
              <a:rPr lang="en-US" dirty="0"/>
              <a:t>in Canada is going. </a:t>
            </a:r>
          </a:p>
          <a:p>
            <a:pPr lvl="1">
              <a:lnSpc>
                <a:spcPct val="120000"/>
              </a:lnSpc>
            </a:pPr>
            <a:r>
              <a:rPr lang="en-US" dirty="0"/>
              <a:t>In health </a:t>
            </a:r>
            <a:r>
              <a:rPr lang="en-US" dirty="0" smtClean="0"/>
              <a:t>care … practitioners … </a:t>
            </a:r>
            <a:r>
              <a:rPr lang="en-US" dirty="0"/>
              <a:t>make up a continuously evolving system because of their innovative, diverse and progressive adaptations (Holland, as cited in Hibberd &amp; Davies, 2006, p. 500).</a:t>
            </a:r>
          </a:p>
          <a:p>
            <a:pPr lvl="1">
              <a:lnSpc>
                <a:spcPct val="120000"/>
              </a:lnSpc>
            </a:pPr>
            <a:r>
              <a:rPr lang="en-US" dirty="0"/>
              <a:t>MacPhee (2015) describes complexity-informed health intervention as a system. In this system, </a:t>
            </a:r>
            <a:r>
              <a:rPr lang="en-US" dirty="0" smtClean="0"/>
              <a:t>decision making </a:t>
            </a:r>
            <a:r>
              <a:rPr lang="en-US" dirty="0"/>
              <a:t>is distributed among the members of the organization (i.e., at the practice level) and </a:t>
            </a:r>
            <a:r>
              <a:rPr lang="en-US" dirty="0" smtClean="0"/>
              <a:t>health care </a:t>
            </a:r>
            <a:r>
              <a:rPr lang="en-US" dirty="0"/>
              <a:t>providers encourage patients and families to take more personal responsibility and ownership of their care.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12</a:t>
            </a:fld>
            <a:endParaRPr lang="en-US" dirty="0"/>
          </a:p>
        </p:txBody>
      </p:sp>
    </p:spTree>
    <p:extLst>
      <p:ext uri="{BB962C8B-B14F-4D97-AF65-F5344CB8AC3E}">
        <p14:creationId xmlns:p14="http://schemas.microsoft.com/office/powerpoint/2010/main" val="3464467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(ELA) 1.4.1 </a:t>
            </a:r>
          </a:p>
        </p:txBody>
      </p:sp>
      <p:sp>
        <p:nvSpPr>
          <p:cNvPr id="3" name="Content Placeholder 2"/>
          <p:cNvSpPr>
            <a:spLocks noGrp="1"/>
          </p:cNvSpPr>
          <p:nvPr>
            <p:ph idx="1"/>
          </p:nvPr>
        </p:nvSpPr>
        <p:spPr/>
        <p:txBody>
          <a:bodyPr>
            <a:normAutofit/>
          </a:bodyPr>
          <a:lstStyle/>
          <a:p>
            <a:pPr marL="0" indent="0">
              <a:buNone/>
            </a:pPr>
            <a:r>
              <a:rPr lang="en-US" dirty="0"/>
              <a:t>Watch Pat </a:t>
            </a:r>
            <a:r>
              <a:rPr lang="en-US" dirty="0" err="1"/>
              <a:t>Ebright’s</a:t>
            </a:r>
            <a:r>
              <a:rPr lang="en-US" dirty="0"/>
              <a:t> “</a:t>
            </a:r>
            <a:r>
              <a:rPr lang="en-US" sz="2400" u="sng" dirty="0">
                <a:solidFill>
                  <a:srgbClr val="92D050"/>
                </a:solidFill>
                <a:latin typeface="+mj-lt"/>
                <a:cs typeface="Times New Roman" panose="02020603050405020304" pitchFamily="18" charset="0"/>
              </a:rPr>
              <a:t>Complex Adaptive System Theory</a:t>
            </a:r>
            <a:r>
              <a:rPr lang="en-US" dirty="0"/>
              <a:t>” </a:t>
            </a:r>
          </a:p>
          <a:p>
            <a:r>
              <a:rPr lang="en-US" dirty="0"/>
              <a:t>Why is it important for the nurse manager to walk through the nursing unit? What does the “walk” tell her?</a:t>
            </a:r>
          </a:p>
          <a:p>
            <a:r>
              <a:rPr lang="en-US" dirty="0"/>
              <a:t>What is Pat </a:t>
            </a:r>
            <a:r>
              <a:rPr lang="en-US" dirty="0" err="1"/>
              <a:t>Ebright</a:t>
            </a:r>
            <a:r>
              <a:rPr lang="en-US" dirty="0"/>
              <a:t> referring to when she comments on a nurse’s </a:t>
            </a:r>
            <a:r>
              <a:rPr lang="en-US" dirty="0" smtClean="0"/>
              <a:t>partner’s </a:t>
            </a:r>
            <a:r>
              <a:rPr lang="en-US" dirty="0"/>
              <a:t>“eyes glass[</a:t>
            </a:r>
            <a:r>
              <a:rPr lang="en-US" dirty="0" err="1"/>
              <a:t>ing</a:t>
            </a:r>
            <a:r>
              <a:rPr lang="en-US" dirty="0"/>
              <a:t>] over”?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13</a:t>
            </a:fld>
            <a:endParaRPr lang="en-US" dirty="0"/>
          </a:p>
        </p:txBody>
      </p:sp>
    </p:spTree>
    <p:extLst>
      <p:ext uri="{BB962C8B-B14F-4D97-AF65-F5344CB8AC3E}">
        <p14:creationId xmlns:p14="http://schemas.microsoft.com/office/powerpoint/2010/main" val="1615558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Leadership in the Twenty-First Century </a:t>
            </a:r>
          </a:p>
        </p:txBody>
      </p:sp>
      <p:sp>
        <p:nvSpPr>
          <p:cNvPr id="3" name="Content Placeholder 2"/>
          <p:cNvSpPr>
            <a:spLocks noGrp="1"/>
          </p:cNvSpPr>
          <p:nvPr>
            <p:ph sz="half" idx="1"/>
          </p:nvPr>
        </p:nvSpPr>
        <p:spPr/>
        <p:txBody>
          <a:bodyPr>
            <a:normAutofit fontScale="92500" lnSpcReduction="10000"/>
          </a:bodyPr>
          <a:lstStyle/>
          <a:p>
            <a:pPr marL="0" indent="0">
              <a:buNone/>
            </a:pPr>
            <a:r>
              <a:rPr lang="en-US" sz="1600" dirty="0"/>
              <a:t>Relationally Focused Leadership </a:t>
            </a:r>
            <a:r>
              <a:rPr lang="en-US" sz="1600" dirty="0">
                <a:solidFill>
                  <a:schemeClr val="tx1"/>
                </a:solidFill>
              </a:rPr>
              <a:t>Styles</a:t>
            </a:r>
          </a:p>
          <a:p>
            <a:r>
              <a:rPr lang="en-US" sz="1600" dirty="0">
                <a:solidFill>
                  <a:schemeClr val="tx1"/>
                </a:solidFill>
              </a:rPr>
              <a:t>Situational and contingency-based</a:t>
            </a:r>
          </a:p>
          <a:p>
            <a:r>
              <a:rPr lang="en-US" sz="1600" dirty="0">
                <a:solidFill>
                  <a:schemeClr val="tx1"/>
                </a:solidFill>
              </a:rPr>
              <a:t>Strengths-based</a:t>
            </a:r>
          </a:p>
          <a:p>
            <a:r>
              <a:rPr lang="en-US" sz="1600" dirty="0">
                <a:solidFill>
                  <a:schemeClr val="tx1"/>
                </a:solidFill>
              </a:rPr>
              <a:t>Authentic or congruent Servant</a:t>
            </a:r>
          </a:p>
          <a:p>
            <a:r>
              <a:rPr lang="en-US" sz="1600" dirty="0">
                <a:solidFill>
                  <a:schemeClr val="tx1"/>
                </a:solidFill>
              </a:rPr>
              <a:t>Principal agent</a:t>
            </a:r>
          </a:p>
          <a:p>
            <a:r>
              <a:rPr lang="en-US" sz="1600" dirty="0">
                <a:solidFill>
                  <a:schemeClr val="tx1"/>
                </a:solidFill>
              </a:rPr>
              <a:t>Transformational </a:t>
            </a:r>
          </a:p>
          <a:p>
            <a:r>
              <a:rPr lang="en-US" sz="1600" dirty="0">
                <a:solidFill>
                  <a:schemeClr val="tx1"/>
                </a:solidFill>
              </a:rPr>
              <a:t>Feminist </a:t>
            </a:r>
          </a:p>
          <a:p>
            <a:r>
              <a:rPr lang="en-US" sz="1600" dirty="0">
                <a:solidFill>
                  <a:schemeClr val="tx1"/>
                </a:solidFill>
              </a:rPr>
              <a:t>Quantum </a:t>
            </a:r>
          </a:p>
          <a:p>
            <a:r>
              <a:rPr lang="en-US" sz="1600" dirty="0">
                <a:solidFill>
                  <a:schemeClr val="tx1"/>
                </a:solidFill>
              </a:rPr>
              <a:t>Dyad</a:t>
            </a:r>
          </a:p>
        </p:txBody>
      </p:sp>
      <p:sp>
        <p:nvSpPr>
          <p:cNvPr id="5" name="Text Placeholder 4"/>
          <p:cNvSpPr>
            <a:spLocks noGrp="1"/>
          </p:cNvSpPr>
          <p:nvPr>
            <p:ph type="body" idx="12"/>
          </p:nvPr>
        </p:nvSpPr>
        <p:spPr/>
        <p:txBody>
          <a:bodyPr/>
          <a:lstStyle/>
          <a:p>
            <a:r>
              <a:rPr lang="en-US" dirty="0"/>
              <a:t>CC BY 4.0 International License</a:t>
            </a:r>
          </a:p>
        </p:txBody>
      </p:sp>
      <p:sp>
        <p:nvSpPr>
          <p:cNvPr id="6" name="Content Placeholder 2">
            <a:extLst>
              <a:ext uri="{FF2B5EF4-FFF2-40B4-BE49-F238E27FC236}">
                <a16:creationId xmlns:a16="http://schemas.microsoft.com/office/drawing/2014/main" xmlns="" id="{62BF39D8-E0E5-4ABD-8204-BBFBA2F7B335}"/>
              </a:ext>
            </a:extLst>
          </p:cNvPr>
          <p:cNvSpPr txBox="1">
            <a:spLocks/>
          </p:cNvSpPr>
          <p:nvPr/>
        </p:nvSpPr>
        <p:spPr>
          <a:xfrm>
            <a:off x="5111981" y="1186661"/>
            <a:ext cx="3418778" cy="2600051"/>
          </a:xfrm>
          <a:prstGeom prst="rect">
            <a:avLst/>
          </a:prstGeom>
        </p:spPr>
        <p:txBody>
          <a:bodyPr lIns="0" tIns="0" bIns="0">
            <a:normAutofit/>
          </a:bodyPr>
          <a:lstStyle>
            <a:lvl1pPr marL="266700"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1pPr>
            <a:lvl2pPr marL="720725"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2pPr>
            <a:lvl3pPr marL="1168400" indent="-274638"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3pPr>
            <a:lvl4pPr marL="1614488"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4pPr>
            <a:lvl5pPr marL="2062163"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Font typeface="Arial"/>
              <a:buNone/>
            </a:pPr>
            <a:r>
              <a:rPr lang="en-US" sz="1500" dirty="0"/>
              <a:t>Task-Focused Leadership Styles</a:t>
            </a:r>
          </a:p>
          <a:p>
            <a:r>
              <a:rPr lang="en-US" sz="1500" dirty="0"/>
              <a:t>Transactional leadership</a:t>
            </a:r>
          </a:p>
          <a:p>
            <a:r>
              <a:rPr lang="en-US" sz="1500" dirty="0"/>
              <a:t>Laissez-faire</a:t>
            </a:r>
          </a:p>
          <a:p>
            <a:r>
              <a:rPr lang="en-US" sz="1500" dirty="0"/>
              <a:t>Manage by exception </a:t>
            </a:r>
          </a:p>
          <a:p>
            <a:r>
              <a:rPr lang="en-US" sz="1500" dirty="0"/>
              <a:t>Instrumental leaders</a:t>
            </a:r>
          </a:p>
          <a:p>
            <a:r>
              <a:rPr lang="en-US" sz="1500" dirty="0" smtClean="0"/>
              <a:t>Passive-avoidant </a:t>
            </a:r>
            <a:r>
              <a:rPr lang="en-US" sz="1500" dirty="0"/>
              <a:t>leaders</a:t>
            </a:r>
          </a:p>
          <a:p>
            <a:r>
              <a:rPr lang="en-US" sz="1500" dirty="0"/>
              <a:t>Dissonant leadership</a:t>
            </a:r>
          </a:p>
        </p:txBody>
      </p:sp>
    </p:spTree>
    <p:extLst>
      <p:ext uri="{BB962C8B-B14F-4D97-AF65-F5344CB8AC3E}">
        <p14:creationId xmlns:p14="http://schemas.microsoft.com/office/powerpoint/2010/main" val="696187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1.4.2</a:t>
            </a:r>
          </a:p>
        </p:txBody>
      </p:sp>
      <p:sp>
        <p:nvSpPr>
          <p:cNvPr id="3" name="Content Placeholder 2"/>
          <p:cNvSpPr>
            <a:spLocks noGrp="1"/>
          </p:cNvSpPr>
          <p:nvPr>
            <p:ph idx="1"/>
          </p:nvPr>
        </p:nvSpPr>
        <p:spPr/>
        <p:txBody>
          <a:bodyPr>
            <a:normAutofit fontScale="70000" lnSpcReduction="20000"/>
          </a:bodyPr>
          <a:lstStyle/>
          <a:p>
            <a:pPr>
              <a:lnSpc>
                <a:spcPct val="120000"/>
              </a:lnSpc>
            </a:pPr>
            <a:r>
              <a:rPr lang="en-US" dirty="0"/>
              <a:t>Why does Joseph Trimble say that we are bidding farewell to the alpha male leadership style?</a:t>
            </a:r>
          </a:p>
          <a:p>
            <a:pPr>
              <a:lnSpc>
                <a:spcPct val="120000"/>
              </a:lnSpc>
            </a:pPr>
            <a:r>
              <a:rPr lang="en-US" dirty="0"/>
              <a:t>Trimble tells a story about Diane, an Indigenous woman from a small Alaskan village who was invited to take on a leadership role in her organization. She said no. When she was asked a second time, she went home to her village and spoke with her family, Elders, and spiritual leaders, before eventually accepting the offer. Her leadership brought about changes to the organization. How did she change the organization?</a:t>
            </a:r>
          </a:p>
          <a:p>
            <a:pPr>
              <a:lnSpc>
                <a:spcPct val="120000"/>
              </a:lnSpc>
            </a:pPr>
            <a:r>
              <a:rPr lang="en-US" dirty="0"/>
              <a:t>What do you think Diane’s leadership style was?</a:t>
            </a:r>
          </a:p>
          <a:p>
            <a:pPr>
              <a:lnSpc>
                <a:spcPct val="120000"/>
              </a:lnSpc>
            </a:pPr>
            <a:r>
              <a:rPr lang="en-US" dirty="0"/>
              <a:t>What happened to the organization as a result of her culturally unique leadership style?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15</a:t>
            </a:fld>
            <a:endParaRPr lang="en-US" dirty="0"/>
          </a:p>
        </p:txBody>
      </p:sp>
    </p:spTree>
    <p:extLst>
      <p:ext uri="{BB962C8B-B14F-4D97-AF65-F5344CB8AC3E}">
        <p14:creationId xmlns:p14="http://schemas.microsoft.com/office/powerpoint/2010/main" val="2818651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a:t>
            </a:r>
          </a:p>
        </p:txBody>
      </p:sp>
      <p:sp>
        <p:nvSpPr>
          <p:cNvPr id="3" name="Content Placeholder 2"/>
          <p:cNvSpPr>
            <a:spLocks noGrp="1"/>
          </p:cNvSpPr>
          <p:nvPr>
            <p:ph idx="1"/>
          </p:nvPr>
        </p:nvSpPr>
        <p:spPr/>
        <p:txBody>
          <a:bodyPr>
            <a:normAutofit fontScale="40000" lnSpcReduction="20000"/>
          </a:bodyPr>
          <a:lstStyle/>
          <a:p>
            <a:pPr>
              <a:spcBef>
                <a:spcPts val="0"/>
              </a:spcBef>
              <a:spcAft>
                <a:spcPts val="1200"/>
              </a:spcAft>
            </a:pPr>
            <a:r>
              <a:rPr lang="en-US" sz="4000" dirty="0">
                <a:latin typeface="+mj-lt"/>
                <a:cs typeface="Times New Roman" panose="02020603050405020304" pitchFamily="18" charset="0"/>
              </a:rPr>
              <a:t>What are the key personal attributes required to lead, manage, and follow? What are the differences between leadership, management, and mentorship?</a:t>
            </a:r>
          </a:p>
          <a:p>
            <a:pPr>
              <a:spcBef>
                <a:spcPts val="0"/>
              </a:spcBef>
              <a:spcAft>
                <a:spcPts val="1200"/>
              </a:spcAft>
            </a:pPr>
            <a:r>
              <a:rPr lang="en-US" sz="4000" dirty="0">
                <a:latin typeface="+mj-lt"/>
                <a:cs typeface="Times New Roman" panose="02020603050405020304" pitchFamily="18" charset="0"/>
              </a:rPr>
              <a:t>Why is complexity science important to our understanding of nursing leadership, management, and followership?</a:t>
            </a:r>
          </a:p>
          <a:p>
            <a:pPr>
              <a:spcBef>
                <a:spcPts val="0"/>
              </a:spcBef>
              <a:spcAft>
                <a:spcPts val="1200"/>
              </a:spcAft>
            </a:pPr>
            <a:r>
              <a:rPr lang="en-US" sz="4000" dirty="0">
                <a:latin typeface="+mj-lt"/>
                <a:cs typeface="Times New Roman" panose="02020603050405020304" pitchFamily="18" charset="0"/>
              </a:rPr>
              <a:t>Read “</a:t>
            </a:r>
            <a:r>
              <a:rPr lang="en-US" sz="4000" dirty="0">
                <a:latin typeface="+mj-lt"/>
                <a:cs typeface="Times New Roman" panose="02020603050405020304" pitchFamily="18" charset="0"/>
                <a:hlinkClick r:id="rId2"/>
              </a:rPr>
              <a:t>The Value of Active Followership</a:t>
            </a:r>
            <a:r>
              <a:rPr lang="en-US" sz="4000" dirty="0">
                <a:latin typeface="+mj-lt"/>
                <a:cs typeface="Times New Roman" panose="02020603050405020304" pitchFamily="18" charset="0"/>
              </a:rPr>
              <a:t>” by J. Whitlock (2013) and identify the common human factors that can affect risk, then write a poor followership scenario for a typical RN clinical day. (Keep it short—300 words or less). Now rewrite the poor followership scenario as a good followership scenario. Identify the common human factors that can affect risk.</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16</a:t>
            </a:fld>
            <a:endParaRPr lang="en-US" dirty="0"/>
          </a:p>
        </p:txBody>
      </p:sp>
    </p:spTree>
    <p:extLst>
      <p:ext uri="{BB962C8B-B14F-4D97-AF65-F5344CB8AC3E}">
        <p14:creationId xmlns:p14="http://schemas.microsoft.com/office/powerpoint/2010/main" val="3108523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p>
        </p:txBody>
      </p:sp>
      <p:sp>
        <p:nvSpPr>
          <p:cNvPr id="3" name="Content Placeholder 2"/>
          <p:cNvSpPr>
            <a:spLocks noGrp="1"/>
          </p:cNvSpPr>
          <p:nvPr>
            <p:ph idx="1"/>
          </p:nvPr>
        </p:nvSpPr>
        <p:spPr/>
        <p:txBody>
          <a:bodyPr>
            <a:normAutofit/>
          </a:bodyPr>
          <a:lstStyle/>
          <a:p>
            <a:pPr marL="432000" indent="-457200">
              <a:buNone/>
            </a:pPr>
            <a:r>
              <a:rPr lang="en-US" dirty="0"/>
              <a:t>Canadian Nurses Association. (2009). Nursing leadership [Position statement]. Retrieved from https://www.cna-aiic.ca/~/media/cna/page-content/pdf-en/nursing-leadership_position-statement.pdf?la=en</a:t>
            </a:r>
          </a:p>
          <a:p>
            <a:pPr marL="432000" indent="-457200">
              <a:buNone/>
            </a:pPr>
            <a:r>
              <a:rPr lang="en-US" dirty="0"/>
              <a:t>Whitlock, J. (2013). The value of active followership. </a:t>
            </a:r>
            <a:r>
              <a:rPr lang="en-US" i="1" dirty="0"/>
              <a:t>Nursing </a:t>
            </a:r>
            <a:r>
              <a:rPr lang="en-US" i="1" dirty="0" smtClean="0"/>
              <a:t>Management </a:t>
            </a:r>
            <a:r>
              <a:rPr lang="en-US" dirty="0" smtClean="0"/>
              <a:t>[UK]</a:t>
            </a:r>
            <a:r>
              <a:rPr lang="en-US" i="1" dirty="0" smtClean="0"/>
              <a:t>,</a:t>
            </a:r>
            <a:r>
              <a:rPr lang="en-US" dirty="0"/>
              <a:t> </a:t>
            </a:r>
            <a:r>
              <a:rPr lang="en-US" i="1" dirty="0"/>
              <a:t>20</a:t>
            </a:r>
            <a:r>
              <a:rPr lang="en-US" dirty="0"/>
              <a:t>(2), </a:t>
            </a:r>
            <a:r>
              <a:rPr lang="en-US" dirty="0" smtClean="0"/>
              <a:t>20–3</a:t>
            </a:r>
            <a:r>
              <a:rPr lang="en-US" dirty="0"/>
              <a:t>.</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17</a:t>
            </a:fld>
            <a:endParaRPr lang="en-US" dirty="0"/>
          </a:p>
        </p:txBody>
      </p:sp>
    </p:spTree>
    <p:extLst>
      <p:ext uri="{BB962C8B-B14F-4D97-AF65-F5344CB8AC3E}">
        <p14:creationId xmlns:p14="http://schemas.microsoft.com/office/powerpoint/2010/main" val="1483970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Content Placeholder 2"/>
          <p:cNvSpPr>
            <a:spLocks noGrp="1"/>
          </p:cNvSpPr>
          <p:nvPr>
            <p:ph idx="1"/>
          </p:nvPr>
        </p:nvSpPr>
        <p:spPr>
          <a:xfrm>
            <a:off x="715139" y="1005686"/>
            <a:ext cx="4855420" cy="249702"/>
          </a:xfrm>
        </p:spPr>
        <p:txBody>
          <a:bodyPr>
            <a:normAutofit lnSpcReduction="10000"/>
          </a:bodyPr>
          <a:lstStyle/>
          <a:p>
            <a:r>
              <a:rPr lang="en-US" dirty="0"/>
              <a:t>Presented by</a:t>
            </a:r>
          </a:p>
        </p:txBody>
      </p:sp>
      <p:sp>
        <p:nvSpPr>
          <p:cNvPr id="4" name="Content Placeholder 3"/>
          <p:cNvSpPr>
            <a:spLocks noGrp="1"/>
          </p:cNvSpPr>
          <p:nvPr>
            <p:ph idx="10"/>
          </p:nvPr>
        </p:nvSpPr>
        <p:spPr>
          <a:xfrm>
            <a:off x="694358" y="2737121"/>
            <a:ext cx="4855420" cy="398492"/>
          </a:xfrm>
        </p:spPr>
        <p:txBody>
          <a:bodyPr/>
          <a:lstStyle/>
          <a:p>
            <a:r>
              <a:rPr lang="en-US" dirty="0"/>
              <a:t>Thank you!</a:t>
            </a:r>
          </a:p>
        </p:txBody>
      </p:sp>
      <p:sp>
        <p:nvSpPr>
          <p:cNvPr id="5" name="Text Placeholder 3"/>
          <p:cNvSpPr>
            <a:spLocks noGrp="1"/>
          </p:cNvSpPr>
          <p:nvPr>
            <p:ph type="body" sz="quarter" idx="12"/>
          </p:nvPr>
        </p:nvSpPr>
        <p:spPr>
          <a:xfrm>
            <a:off x="1994499" y="3388764"/>
            <a:ext cx="3938712" cy="419265"/>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solidFill>
                  <a:srgbClr val="F5BB34"/>
                </a:solidFill>
              </a:rPr>
              <a:t>Creative commons attribution 4.0 International license</a:t>
            </a:r>
            <a:endParaRPr lang="en-US" dirty="0">
              <a:solidFill>
                <a:srgbClr val="F5BB34"/>
              </a:solidFill>
            </a:endParaRPr>
          </a:p>
        </p:txBody>
      </p:sp>
      <p:sp>
        <p:nvSpPr>
          <p:cNvPr id="7"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a:t>June 2018</a:t>
            </a:r>
            <a:endParaRPr lang="en-US" dirty="0"/>
          </a:p>
        </p:txBody>
      </p:sp>
      <p:pic>
        <p:nvPicPr>
          <p:cNvPr id="1026" name="Picture 2" descr="C:\Users\Elsa\Desktop\WORK\Open Textbook Program\Contracts Permissions Citations Attribution\CC Attribution Buttons\by.png"/>
          <p:cNvPicPr>
            <a:picLocks noChangeAspect="1" noChangeArrowheads="1"/>
          </p:cNvPicPr>
          <p:nvPr/>
        </p:nvPicPr>
        <p:blipFill>
          <a:blip r:embed="rId2"/>
          <a:srcRect/>
          <a:stretch>
            <a:fillRect/>
          </a:stretch>
        </p:blipFill>
        <p:spPr bwMode="auto">
          <a:xfrm>
            <a:off x="694624" y="3398598"/>
            <a:ext cx="1227137" cy="430213"/>
          </a:xfrm>
          <a:prstGeom prst="rect">
            <a:avLst/>
          </a:prstGeom>
          <a:noFill/>
        </p:spPr>
      </p:pic>
    </p:spTree>
    <p:extLst>
      <p:ext uri="{BB962C8B-B14F-4D97-AF65-F5344CB8AC3E}">
        <p14:creationId xmlns:p14="http://schemas.microsoft.com/office/powerpoint/2010/main" val="35108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Open License</a:t>
            </a:r>
          </a:p>
        </p:txBody>
      </p:sp>
      <p:sp>
        <p:nvSpPr>
          <p:cNvPr id="3" name="Content Placeholder 2"/>
          <p:cNvSpPr>
            <a:spLocks noGrp="1"/>
          </p:cNvSpPr>
          <p:nvPr>
            <p:ph idx="1"/>
          </p:nvPr>
        </p:nvSpPr>
        <p:spPr/>
        <p:txBody>
          <a:bodyPr>
            <a:normAutofit fontScale="55000" lnSpcReduction="20000"/>
          </a:bodyPr>
          <a:lstStyle/>
          <a:p>
            <a:pPr marL="0" lvl="0" indent="0">
              <a:lnSpc>
                <a:spcPct val="150000"/>
              </a:lnSpc>
              <a:spcBef>
                <a:spcPts val="0"/>
              </a:spcBef>
              <a:buNone/>
            </a:pPr>
            <a:r>
              <a:rPr lang="en-CA" dirty="0">
                <a:solidFill>
                  <a:schemeClr val="tx1"/>
                </a:solidFill>
              </a:rPr>
              <a:t>The PowerPoint slide deck created by Joan Wagner, and designed by </a:t>
            </a:r>
            <a:r>
              <a:rPr lang="en-CA" dirty="0">
                <a:solidFill>
                  <a:schemeClr val="tx1"/>
                </a:solidFill>
                <a:hlinkClick r:id="rId2"/>
              </a:rPr>
              <a:t>JVDW Designs</a:t>
            </a:r>
            <a:r>
              <a:rPr lang="en-CA" dirty="0">
                <a:solidFill>
                  <a:schemeClr val="tx1"/>
                </a:solidFill>
              </a:rPr>
              <a:t>, for the open textbook </a:t>
            </a:r>
            <a:r>
              <a:rPr lang="en-CA" i="1" dirty="0">
                <a:solidFill>
                  <a:schemeClr val="tx1"/>
                </a:solidFill>
              </a:rPr>
              <a:t>Leadership and Influencing Change in Nursing</a:t>
            </a:r>
            <a:r>
              <a:rPr lang="en-CA" dirty="0">
                <a:solidFill>
                  <a:schemeClr val="tx1"/>
                </a:solidFill>
              </a:rPr>
              <a:t> is licensed </a:t>
            </a:r>
            <a:r>
              <a:rPr lang="en-CA" dirty="0"/>
              <a:t>under a </a:t>
            </a:r>
            <a:r>
              <a:rPr lang="en-CA" dirty="0">
                <a:hlinkClick r:id="rId3"/>
              </a:rPr>
              <a:t>Creative Commons Attribution 4.0 International License</a:t>
            </a:r>
            <a:r>
              <a:rPr lang="en-CA" dirty="0"/>
              <a:t>, except where otherwise noted. T</a:t>
            </a:r>
            <a:r>
              <a:rPr lang="en-CA" dirty="0">
                <a:solidFill>
                  <a:schemeClr val="tx1"/>
                </a:solidFill>
              </a:rPr>
              <a:t>he University of Regina logo is a registered trademark. </a:t>
            </a:r>
            <a:endParaRPr lang="en-CA" dirty="0"/>
          </a:p>
          <a:p>
            <a:pPr marL="0" lvl="0" indent="0">
              <a:lnSpc>
                <a:spcPct val="150000"/>
              </a:lnSpc>
              <a:spcBef>
                <a:spcPts val="0"/>
              </a:spcBef>
              <a:buNone/>
            </a:pPr>
            <a:endParaRPr lang="en-CA" sz="1500" dirty="0">
              <a:solidFill>
                <a:schemeClr val="tx1"/>
              </a:solidFill>
            </a:endParaRPr>
          </a:p>
          <a:p>
            <a:pPr marL="0" indent="0">
              <a:lnSpc>
                <a:spcPct val="150000"/>
              </a:lnSpc>
              <a:spcBef>
                <a:spcPts val="0"/>
              </a:spcBef>
              <a:buNone/>
            </a:pPr>
            <a:r>
              <a:rPr lang="en-CA" dirty="0"/>
              <a:t>Under the terms of the </a:t>
            </a:r>
            <a:r>
              <a:rPr lang="en-CA" dirty="0">
                <a:hlinkClick r:id="rId3"/>
              </a:rPr>
              <a:t>Creative Commons Attribution 4.0 International License</a:t>
            </a:r>
            <a:r>
              <a:rPr lang="en-CA" dirty="0"/>
              <a:t>, you are free to retain, reuse, copy, redistribute, and revise this PowerPoint – in whole or in part – as long as you provide attribution to Joan Wagner. Download the PowerPoint slide deck for </a:t>
            </a:r>
            <a:r>
              <a:rPr lang="en-CA" i="1" dirty="0"/>
              <a:t>Leadership and Influencing Change in Nursing </a:t>
            </a:r>
            <a:r>
              <a:rPr lang="en-CA" dirty="0"/>
              <a:t>by Joan Wagner for free at </a:t>
            </a:r>
            <a:r>
              <a:rPr lang="en-CA" dirty="0">
                <a:hlinkClick r:id="rId4"/>
              </a:rPr>
              <a:t>www.uregina.ca/open-access/open-textbooks</a:t>
            </a:r>
            <a:r>
              <a:rPr lang="en-CA" dirty="0"/>
              <a:t>. </a:t>
            </a:r>
          </a:p>
          <a:p>
            <a:pPr marL="0" indent="0">
              <a:lnSpc>
                <a:spcPct val="150000"/>
              </a:lnSpc>
              <a:spcBef>
                <a:spcPts val="0"/>
              </a:spcBef>
              <a:buNone/>
            </a:pPr>
            <a:endParaRPr lang="en-CA" sz="1500" dirty="0"/>
          </a:p>
          <a:p>
            <a:pPr marL="0" indent="0">
              <a:lnSpc>
                <a:spcPct val="150000"/>
              </a:lnSpc>
              <a:spcBef>
                <a:spcPts val="0"/>
              </a:spcBef>
              <a:buNone/>
            </a:pPr>
            <a:r>
              <a:rPr lang="en-CA" dirty="0"/>
              <a:t>For questions about University of Regina’s Open Textbook Publishing Program, contact: </a:t>
            </a:r>
            <a:r>
              <a:rPr lang="en-CA" dirty="0">
                <a:hlinkClick r:id="rId5"/>
              </a:rPr>
              <a:t>open.textbooks@uregina.ca</a:t>
            </a:r>
            <a:r>
              <a:rPr lang="en-CA" dirty="0"/>
              <a:t>. </a:t>
            </a:r>
          </a:p>
          <a:p>
            <a:pPr marL="0" lvl="0" indent="0">
              <a:lnSpc>
                <a:spcPct val="150000"/>
              </a:lnSpc>
              <a:spcBef>
                <a:spcPts val="0"/>
              </a:spcBef>
              <a:buNone/>
            </a:pPr>
            <a:endParaRPr lang="en-CA" dirty="0">
              <a:solidFill>
                <a:schemeClr val="tx1"/>
              </a:solidFill>
            </a:endParaRPr>
          </a:p>
          <a:p>
            <a:pPr marL="0" indent="0">
              <a:lnSpc>
                <a:spcPct val="150000"/>
              </a:lnSpc>
              <a:spcBef>
                <a:spcPts val="0"/>
              </a:spcBef>
              <a:buNone/>
            </a:pPr>
            <a:endParaRPr lang="ro-RO"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a:t>
            </a:fld>
            <a:endParaRPr lang="en-US" dirty="0"/>
          </a:p>
        </p:txBody>
      </p:sp>
    </p:spTree>
    <p:extLst>
      <p:ext uri="{BB962C8B-B14F-4D97-AF65-F5344CB8AC3E}">
        <p14:creationId xmlns:p14="http://schemas.microsoft.com/office/powerpoint/2010/main" val="2212586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a:t>
            </a:r>
          </a:p>
        </p:txBody>
      </p:sp>
      <p:sp>
        <p:nvSpPr>
          <p:cNvPr id="3" name="Content Placeholder 2"/>
          <p:cNvSpPr>
            <a:spLocks noGrp="1"/>
          </p:cNvSpPr>
          <p:nvPr>
            <p:ph idx="1"/>
          </p:nvPr>
        </p:nvSpPr>
        <p:spPr/>
        <p:txBody>
          <a:bodyPr>
            <a:normAutofit fontScale="92500"/>
          </a:bodyPr>
          <a:lstStyle/>
          <a:p>
            <a:pPr>
              <a:buFont typeface="Arial" panose="020B0604020202020204" pitchFamily="34" charset="0"/>
              <a:buChar char="•"/>
            </a:pPr>
            <a:r>
              <a:rPr lang="en-US" dirty="0"/>
              <a:t>Discover your strengths and opportunities for growth as well as group members’ strengths and opportunities for growth.</a:t>
            </a:r>
          </a:p>
          <a:p>
            <a:pPr>
              <a:buFont typeface="Arial" panose="020B0604020202020204" pitchFamily="34" charset="0"/>
              <a:buChar char="•"/>
            </a:pPr>
            <a:r>
              <a:rPr lang="en-US" dirty="0"/>
              <a:t>Define the characteristics of leadership, management, mentorship, and followership.</a:t>
            </a:r>
          </a:p>
          <a:p>
            <a:pPr>
              <a:buFont typeface="Arial" panose="020B0604020202020204" pitchFamily="34" charset="0"/>
              <a:buChar char="•"/>
            </a:pPr>
            <a:r>
              <a:rPr lang="en-US" dirty="0"/>
              <a:t>Identify the differences and similarities between nurse leadership and nurse management.</a:t>
            </a:r>
          </a:p>
          <a:p>
            <a:pPr>
              <a:buFont typeface="Arial" panose="020B0604020202020204" pitchFamily="34" charset="0"/>
              <a:buChar char="•"/>
            </a:pPr>
            <a:r>
              <a:rPr lang="en-US" dirty="0"/>
              <a:t>Propose conclusions regarding the role of mentorship within </a:t>
            </a:r>
            <a:r>
              <a:rPr lang="en-US" dirty="0" smtClean="0"/>
              <a:t>health care </a:t>
            </a:r>
            <a:r>
              <a:rPr lang="en-US" dirty="0"/>
              <a:t>settings.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a:t>
            </a:fld>
            <a:endParaRPr lang="en-US" dirty="0"/>
          </a:p>
        </p:txBody>
      </p:sp>
    </p:spTree>
    <p:extLst>
      <p:ext uri="{BB962C8B-B14F-4D97-AF65-F5344CB8AC3E}">
        <p14:creationId xmlns:p14="http://schemas.microsoft.com/office/powerpoint/2010/main" val="357862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 (Cont’d.)</a:t>
            </a:r>
          </a:p>
        </p:txBody>
      </p:sp>
      <p:sp>
        <p:nvSpPr>
          <p:cNvPr id="3" name="Content Placeholder 2"/>
          <p:cNvSpPr>
            <a:spLocks noGrp="1"/>
          </p:cNvSpPr>
          <p:nvPr>
            <p:ph idx="1"/>
          </p:nvPr>
        </p:nvSpPr>
        <p:spPr/>
        <p:txBody>
          <a:bodyPr>
            <a:normAutofit fontScale="85000" lnSpcReduction="20000"/>
          </a:bodyPr>
          <a:lstStyle/>
          <a:p>
            <a:r>
              <a:rPr lang="en-US" dirty="0"/>
              <a:t>Propose conclusions regarding the role and value of self-development.</a:t>
            </a:r>
          </a:p>
          <a:p>
            <a:pPr>
              <a:lnSpc>
                <a:spcPct val="120000"/>
              </a:lnSpc>
            </a:pPr>
            <a:r>
              <a:rPr lang="en-US" dirty="0"/>
              <a:t>Propose conclusions regarding the importance of social and emotional intelligence in leadership development.</a:t>
            </a:r>
          </a:p>
          <a:p>
            <a:r>
              <a:rPr lang="en-US" dirty="0"/>
              <a:t>Gain an understanding of the Canadian Nurses Association’s Position Statement on Nursing Leadership.</a:t>
            </a:r>
          </a:p>
          <a:p>
            <a:r>
              <a:rPr lang="en-US" dirty="0"/>
              <a:t>Examine and describe common leadership styles </a:t>
            </a:r>
            <a:r>
              <a:rPr lang="en-US" dirty="0" smtClean="0"/>
              <a:t>(i.e., </a:t>
            </a:r>
            <a:r>
              <a:rPr lang="en-US" dirty="0"/>
              <a:t>servant leadership, resonant leadership, dissonant leadership, management by exception, and laissez-faire leadership), then identify your preferred leadership style.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a:t>
            </a:fld>
            <a:endParaRPr lang="en-US" dirty="0"/>
          </a:p>
        </p:txBody>
      </p:sp>
    </p:spTree>
    <p:extLst>
      <p:ext uri="{BB962C8B-B14F-4D97-AF65-F5344CB8AC3E}">
        <p14:creationId xmlns:p14="http://schemas.microsoft.com/office/powerpoint/2010/main" val="3086771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Management, Leadership, </a:t>
            </a:r>
            <a:r>
              <a:rPr lang="en-US" dirty="0" smtClean="0"/>
              <a:t>Followership, </a:t>
            </a:r>
            <a:r>
              <a:rPr lang="en-US" dirty="0"/>
              <a:t>and Mentorship</a:t>
            </a:r>
          </a:p>
        </p:txBody>
      </p:sp>
      <p:sp>
        <p:nvSpPr>
          <p:cNvPr id="3" name="Content Placeholder 2"/>
          <p:cNvSpPr>
            <a:spLocks noGrp="1"/>
          </p:cNvSpPr>
          <p:nvPr>
            <p:ph idx="1"/>
          </p:nvPr>
        </p:nvSpPr>
        <p:spPr>
          <a:xfrm>
            <a:off x="1411087" y="1488918"/>
            <a:ext cx="7132401" cy="2735664"/>
          </a:xfrm>
        </p:spPr>
        <p:txBody>
          <a:bodyPr>
            <a:normAutofit fontScale="62500" lnSpcReduction="20000"/>
          </a:bodyPr>
          <a:lstStyle/>
          <a:p>
            <a:pPr>
              <a:buFont typeface="Arial" panose="020B0604020202020204" pitchFamily="34" charset="0"/>
              <a:buChar char="•"/>
            </a:pPr>
            <a:r>
              <a:rPr lang="en-US" sz="2700" dirty="0"/>
              <a:t>Managers</a:t>
            </a:r>
          </a:p>
          <a:p>
            <a:pPr lvl="1">
              <a:buFont typeface="Arial" panose="020B0604020202020204" pitchFamily="34" charset="0"/>
              <a:buChar char="•"/>
            </a:pPr>
            <a:r>
              <a:rPr lang="en-US" sz="2700" dirty="0"/>
              <a:t>Planning, organizing, commanding, coordinating, and controlling </a:t>
            </a:r>
          </a:p>
          <a:p>
            <a:pPr>
              <a:buFont typeface="Arial" panose="020B0604020202020204" pitchFamily="34" charset="0"/>
              <a:buChar char="•"/>
            </a:pPr>
            <a:r>
              <a:rPr lang="en-US" sz="2700" dirty="0"/>
              <a:t>Leaders</a:t>
            </a:r>
          </a:p>
          <a:p>
            <a:pPr lvl="1">
              <a:buFont typeface="Arial" panose="020B0604020202020204" pitchFamily="34" charset="0"/>
              <a:buChar char="•"/>
            </a:pPr>
            <a:r>
              <a:rPr lang="en-US" sz="2700" dirty="0"/>
              <a:t>Managers vs. leaders </a:t>
            </a:r>
          </a:p>
          <a:p>
            <a:pPr>
              <a:buFont typeface="Arial" panose="020B0604020202020204" pitchFamily="34" charset="0"/>
              <a:buChar char="•"/>
            </a:pPr>
            <a:r>
              <a:rPr lang="en-US" sz="2700" dirty="0"/>
              <a:t>Followers</a:t>
            </a:r>
          </a:p>
          <a:p>
            <a:pPr lvl="1">
              <a:buFont typeface="Arial" panose="020B0604020202020204" pitchFamily="34" charset="0"/>
              <a:buChar char="•"/>
            </a:pPr>
            <a:r>
              <a:rPr lang="en-US" sz="2700" dirty="0"/>
              <a:t>Upward influence </a:t>
            </a:r>
          </a:p>
          <a:p>
            <a:pPr lvl="1">
              <a:buFont typeface="Arial" panose="020B0604020202020204" pitchFamily="34" charset="0"/>
              <a:buChar char="•"/>
            </a:pPr>
            <a:r>
              <a:rPr lang="en-US" sz="2700" dirty="0"/>
              <a:t>Effective followers can also influence change</a:t>
            </a:r>
          </a:p>
          <a:p>
            <a:pPr>
              <a:buFont typeface="Arial" panose="020B0604020202020204" pitchFamily="34" charset="0"/>
              <a:buChar char="•"/>
            </a:pPr>
            <a:r>
              <a:rPr lang="en-US" sz="2700" dirty="0"/>
              <a:t>Mentors</a:t>
            </a:r>
          </a:p>
          <a:p>
            <a:pPr lvl="1">
              <a:buFont typeface="Arial" panose="020B0604020202020204" pitchFamily="34" charset="0"/>
              <a:buChar char="•"/>
            </a:pPr>
            <a:r>
              <a:rPr lang="en-US" sz="2700" dirty="0"/>
              <a:t>Supportive relationships</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a:t>
            </a:fld>
            <a:endParaRPr lang="en-US" dirty="0"/>
          </a:p>
        </p:txBody>
      </p:sp>
    </p:spTree>
    <p:extLst>
      <p:ext uri="{BB962C8B-B14F-4D97-AF65-F5344CB8AC3E}">
        <p14:creationId xmlns:p14="http://schemas.microsoft.com/office/powerpoint/2010/main" val="3376191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1.1.1</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The </a:t>
            </a:r>
            <a:r>
              <a:rPr lang="en-US" dirty="0" smtClean="0"/>
              <a:t>Canadian Nurses Association’s (CNA) </a:t>
            </a:r>
            <a:r>
              <a:rPr lang="en-US" dirty="0"/>
              <a:t>Position Statement on Nursing Leadership: </a:t>
            </a:r>
          </a:p>
          <a:p>
            <a:pPr marL="0" indent="0">
              <a:buNone/>
            </a:pPr>
            <a:r>
              <a:rPr lang="en-US" dirty="0"/>
              <a:t>	“Nursing leadership is about the competent 	and engaged 	practice of nurses, who provide exemplary care, think 	critically and independently, inform their practice with 	evidence, delegate and take charge appropriately, 	advocate for patients and communities, insist on practicing 	to their full and legal scope and push the boundaries of 	practice to innovative new levels.”</a:t>
            </a:r>
          </a:p>
          <a:p>
            <a:pPr marL="0" indent="0">
              <a:buNone/>
            </a:pPr>
            <a:r>
              <a:rPr lang="en-US" dirty="0"/>
              <a:t>						        					(CNA, 2009)</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6</a:t>
            </a:fld>
            <a:endParaRPr lang="en-US" dirty="0"/>
          </a:p>
        </p:txBody>
      </p:sp>
    </p:spTree>
    <p:extLst>
      <p:ext uri="{BB962C8B-B14F-4D97-AF65-F5344CB8AC3E}">
        <p14:creationId xmlns:p14="http://schemas.microsoft.com/office/powerpoint/2010/main" val="3556330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Leadership Styles</a:t>
            </a:r>
          </a:p>
        </p:txBody>
      </p:sp>
      <p:sp>
        <p:nvSpPr>
          <p:cNvPr id="3" name="Content Placeholder 2"/>
          <p:cNvSpPr>
            <a:spLocks noGrp="1"/>
          </p:cNvSpPr>
          <p:nvPr>
            <p:ph idx="1"/>
          </p:nvPr>
        </p:nvSpPr>
        <p:spPr/>
        <p:txBody>
          <a:bodyPr/>
          <a:lstStyle/>
          <a:p>
            <a:r>
              <a:rPr lang="it-IT" dirty="0"/>
              <a:t>Task-focused leaders</a:t>
            </a:r>
          </a:p>
          <a:p>
            <a:r>
              <a:rPr lang="it-IT" dirty="0"/>
              <a:t>Relationally focused leaders</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7</a:t>
            </a:fld>
            <a:endParaRPr lang="en-US" dirty="0"/>
          </a:p>
        </p:txBody>
      </p:sp>
    </p:spTree>
    <p:extLst>
      <p:ext uri="{BB962C8B-B14F-4D97-AF65-F5344CB8AC3E}">
        <p14:creationId xmlns:p14="http://schemas.microsoft.com/office/powerpoint/2010/main" val="2160258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Research Note</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Wagner, J. I. J., &amp; Gregory, </a:t>
            </a:r>
            <a:r>
              <a:rPr lang="en-US" dirty="0" smtClean="0"/>
              <a:t>D. </a:t>
            </a:r>
            <a:r>
              <a:rPr lang="en-US" dirty="0"/>
              <a:t>(2015). Spirit at work (SAW): Fostering a 	healthy RN workplace. </a:t>
            </a:r>
            <a:r>
              <a:rPr lang="en-US" i="1" dirty="0"/>
              <a:t>Western Journal of 	Nursing Research, 37</a:t>
            </a:r>
            <a:r>
              <a:rPr lang="en-US" dirty="0"/>
              <a:t>(2), 	</a:t>
            </a:r>
            <a:r>
              <a:rPr lang="en-US" dirty="0" smtClean="0"/>
              <a:t>197–216</a:t>
            </a:r>
            <a:r>
              <a:rPr lang="en-US" dirty="0"/>
              <a:t>.</a:t>
            </a:r>
          </a:p>
          <a:p>
            <a:pPr marL="0" indent="0">
              <a:buNone/>
            </a:pPr>
            <a:endParaRPr lang="en-US" dirty="0"/>
          </a:p>
          <a:p>
            <a:pPr marL="0" indent="0">
              <a:buNone/>
            </a:pPr>
            <a:r>
              <a:rPr lang="en-US" b="1" dirty="0"/>
              <a:t>Purpose</a:t>
            </a:r>
            <a:r>
              <a:rPr lang="en-US" dirty="0"/>
              <a:t>: The purpose of this study was to explore and measure the relationships between SAW, job satisfaction, and organizational commitment for RNs located within two distinctly different practice </a:t>
            </a:r>
            <a:r>
              <a:rPr lang="en-US" dirty="0" smtClean="0"/>
              <a:t>contexts</a:t>
            </a:r>
            <a:r>
              <a:rPr lang="en-US" dirty="0"/>
              <a:t>:</a:t>
            </a:r>
            <a:r>
              <a:rPr lang="en-US" dirty="0" smtClean="0"/>
              <a:t> </a:t>
            </a:r>
            <a:r>
              <a:rPr lang="en-US" dirty="0"/>
              <a:t>surgical </a:t>
            </a:r>
            <a:r>
              <a:rPr lang="en-US"/>
              <a:t>RNs </a:t>
            </a:r>
            <a:r>
              <a:rPr lang="en-US" smtClean="0"/>
              <a:t>practicing </a:t>
            </a:r>
            <a:r>
              <a:rPr lang="en-US" dirty="0"/>
              <a:t>in the active acute care hospital </a:t>
            </a:r>
            <a:r>
              <a:rPr lang="en-US" dirty="0" smtClean="0"/>
              <a:t>environment, </a:t>
            </a:r>
            <a:r>
              <a:rPr lang="en-US" dirty="0"/>
              <a:t>and home care RNs usually providing direct nursing care in the client’s home. We were interested in exploring the impact of practice context on SAW and job satisfaction of RNs.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8</a:t>
            </a:fld>
            <a:endParaRPr lang="en-US" dirty="0"/>
          </a:p>
        </p:txBody>
      </p:sp>
    </p:spTree>
    <p:extLst>
      <p:ext uri="{BB962C8B-B14F-4D97-AF65-F5344CB8AC3E}">
        <p14:creationId xmlns:p14="http://schemas.microsoft.com/office/powerpoint/2010/main" val="2863162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Research </a:t>
            </a:r>
            <a:r>
              <a:rPr lang="en-US" dirty="0" smtClean="0">
                <a:solidFill>
                  <a:srgbClr val="92D050"/>
                </a:solidFill>
              </a:rPr>
              <a:t>Note (Cont’d)</a:t>
            </a:r>
            <a:endParaRPr lang="en-US" dirty="0">
              <a:solidFill>
                <a:srgbClr val="92D050"/>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Discussion</a:t>
            </a:r>
            <a:r>
              <a:rPr lang="en-US" dirty="0"/>
              <a:t>: Researchers concluded that SAW contributes to improved job satisfaction and organizational commitment and that the measurement of SAW concepts is sensitive to RN experiences across clinical contexts.</a:t>
            </a:r>
          </a:p>
          <a:p>
            <a:pPr marL="0" indent="0">
              <a:buNone/>
            </a:pPr>
            <a:endParaRPr lang="en-US" dirty="0"/>
          </a:p>
          <a:p>
            <a:pPr marL="0" indent="0">
              <a:buNone/>
            </a:pPr>
            <a:r>
              <a:rPr lang="en-US" b="1" dirty="0"/>
              <a:t>Application to Practice</a:t>
            </a:r>
            <a:r>
              <a:rPr lang="en-US" dirty="0"/>
              <a:t>: We suggest that routinely monitoring RN perceptions of SAW and making the necessary modifications in response to RN concerns is prudent practice. The RN work environment is undergoing multiple positive changes that are being led by both the government and the nursing union. SAW, with its holistic view of the workplace, appears to provide a more representative measurement of RN workplace perceptions than existing measurement tools (Wagner &amp; Gregory, 2015, p. 213).</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9</a:t>
            </a:fld>
            <a:endParaRPr lang="en-US" dirty="0"/>
          </a:p>
        </p:txBody>
      </p:sp>
    </p:spTree>
    <p:extLst>
      <p:ext uri="{BB962C8B-B14F-4D97-AF65-F5344CB8AC3E}">
        <p14:creationId xmlns:p14="http://schemas.microsoft.com/office/powerpoint/2010/main" val="134537724"/>
      </p:ext>
    </p:extLst>
  </p:cSld>
  <p:clrMapOvr>
    <a:masterClrMapping/>
  </p:clrMapOvr>
</p:sld>
</file>

<file path=ppt/theme/theme1.xml><?xml version="1.0" encoding="utf-8"?>
<a:theme xmlns:a="http://schemas.openxmlformats.org/drawingml/2006/main" name="Naked PowerPoint Template">
  <a:themeElements>
    <a:clrScheme name="Custom 1">
      <a:dk1>
        <a:srgbClr val="1C0804"/>
      </a:dk1>
      <a:lt1>
        <a:sysClr val="window" lastClr="FFFFFF"/>
      </a:lt1>
      <a:dk2>
        <a:srgbClr val="1C0804"/>
      </a:dk2>
      <a:lt2>
        <a:srgbClr val="FFFFFF"/>
      </a:lt2>
      <a:accent1>
        <a:srgbClr val="8ABF43"/>
      </a:accent1>
      <a:accent2>
        <a:srgbClr val="D84B26"/>
      </a:accent2>
      <a:accent3>
        <a:srgbClr val="25AABA"/>
      </a:accent3>
      <a:accent4>
        <a:srgbClr val="A7BF85"/>
      </a:accent4>
      <a:accent5>
        <a:srgbClr val="DC846D"/>
      </a:accent5>
      <a:accent6>
        <a:srgbClr val="82B5BB"/>
      </a:accent6>
      <a:hlink>
        <a:srgbClr val="8ABF43"/>
      </a:hlink>
      <a:folHlink>
        <a:srgbClr val="A6BF83"/>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347</TotalTime>
  <Words>1131</Words>
  <Application>Microsoft Office PowerPoint</Application>
  <PresentationFormat>On-screen Show (16:9)</PresentationFormat>
  <Paragraphs>143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Naked PowerPoint Template</vt:lpstr>
      <vt:lpstr>Identifying Your Leadership Strengths and Opportunities for Growth</vt:lpstr>
      <vt:lpstr>Open License</vt:lpstr>
      <vt:lpstr>Learning Objectives</vt:lpstr>
      <vt:lpstr>Learning Objectives (Cont’d.)</vt:lpstr>
      <vt:lpstr>Management, Leadership, Followership, and Mentorship</vt:lpstr>
      <vt:lpstr>Essential Learning Activity 1.1.1</vt:lpstr>
      <vt:lpstr>Leadership Styles</vt:lpstr>
      <vt:lpstr>Research Note</vt:lpstr>
      <vt:lpstr>Research Note (Cont’d)</vt:lpstr>
      <vt:lpstr>Emotional and Social Intelligence in Leadership</vt:lpstr>
      <vt:lpstr>Essential Learning Activity 1.3.1 </vt:lpstr>
      <vt:lpstr>Leadership in the Twenty-First Century</vt:lpstr>
      <vt:lpstr>Essential Learning Activity (ELA) 1.4.1 </vt:lpstr>
      <vt:lpstr>Leadership in the Twenty-First Century </vt:lpstr>
      <vt:lpstr>Essential Learning Activity 1.4.2</vt:lpstr>
      <vt:lpstr>Exercises for Review</vt:lpstr>
      <vt:lpstr>References</vt:lpstr>
      <vt:lpstr>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van der Woude</dc:creator>
  <cp:lastModifiedBy>Ryan</cp:lastModifiedBy>
  <cp:revision>51</cp:revision>
  <dcterms:created xsi:type="dcterms:W3CDTF">2019-07-19T18:36:56Z</dcterms:created>
  <dcterms:modified xsi:type="dcterms:W3CDTF">2020-02-12T15:05:07Z</dcterms:modified>
</cp:coreProperties>
</file>