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0"/>
  </p:notesMasterIdLst>
  <p:handoutMasterIdLst>
    <p:handoutMasterId r:id="rId41"/>
  </p:handoutMasterIdLst>
  <p:sldIdLst>
    <p:sldId id="257" r:id="rId2"/>
    <p:sldId id="260" r:id="rId3"/>
    <p:sldId id="261" r:id="rId4"/>
    <p:sldId id="269" r:id="rId5"/>
    <p:sldId id="364" r:id="rId6"/>
    <p:sldId id="365" r:id="rId7"/>
    <p:sldId id="378" r:id="rId8"/>
    <p:sldId id="320" r:id="rId9"/>
    <p:sldId id="379" r:id="rId10"/>
    <p:sldId id="342" r:id="rId11"/>
    <p:sldId id="380" r:id="rId12"/>
    <p:sldId id="381" r:id="rId13"/>
    <p:sldId id="382" r:id="rId14"/>
    <p:sldId id="346" r:id="rId15"/>
    <p:sldId id="383" r:id="rId16"/>
    <p:sldId id="348" r:id="rId17"/>
    <p:sldId id="384" r:id="rId18"/>
    <p:sldId id="385" r:id="rId19"/>
    <p:sldId id="386" r:id="rId20"/>
    <p:sldId id="353" r:id="rId21"/>
    <p:sldId id="387" r:id="rId22"/>
    <p:sldId id="388" r:id="rId23"/>
    <p:sldId id="389" r:id="rId24"/>
    <p:sldId id="390" r:id="rId25"/>
    <p:sldId id="373" r:id="rId26"/>
    <p:sldId id="391" r:id="rId27"/>
    <p:sldId id="392" r:id="rId28"/>
    <p:sldId id="374" r:id="rId29"/>
    <p:sldId id="393" r:id="rId30"/>
    <p:sldId id="394" r:id="rId31"/>
    <p:sldId id="395" r:id="rId32"/>
    <p:sldId id="375" r:id="rId33"/>
    <p:sldId id="396" r:id="rId34"/>
    <p:sldId id="279" r:id="rId35"/>
    <p:sldId id="397" r:id="rId36"/>
    <p:sldId id="280" r:id="rId37"/>
    <p:sldId id="398" r:id="rId38"/>
    <p:sldId id="264" r:id="rId3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79336" autoAdjust="0"/>
  </p:normalViewPr>
  <p:slideViewPr>
    <p:cSldViewPr snapToGrid="0" snapToObjects="1">
      <p:cViewPr varScale="1">
        <p:scale>
          <a:sx n="93" d="100"/>
          <a:sy n="93" d="100"/>
        </p:scale>
        <p:origin x="-462"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7T09:57:36.262" idx="1">
    <p:pos x="1031" y="1746"/>
    <p:text>Please add title/affiliation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07T10:11:45.025" idx="2">
    <p:pos x="1504" y="1407"/>
    <p:text>I assume this is a quite, in which case I'll add quotation marks, as above.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10T09:47:20.891" idx="3">
    <p:pos x="2492" y="1401"/>
    <p:text>should this read "Political activism is required"?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2-10T09:52:44.550" idx="4">
    <p:pos x="3977" y="1267"/>
    <p:text>"her or his young"?</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2-10T09:57:48.590" idx="5">
    <p:pos x="2001" y="843"/>
    <p:text>please add.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2/12/2020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kMvn_mSsykE&amp;feature=youtu.b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epubs.scu.edu.au/cgi/viewcontent.cgi?article=2149&amp;context=hahs_pub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cna-aiic.ca/~/media/cna/page-content/pdf-en/environmental-scan-executive-summary-en.pdf?la=en"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na-aiic.ca/~/media/cna/page-content/pdf-en/environmental-scan-executive-summary-en.pdf?la=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7" y="799550"/>
            <a:ext cx="5915762" cy="1631253"/>
          </a:xfrm>
        </p:spPr>
        <p:txBody>
          <a:bodyPr/>
          <a:lstStyle/>
          <a:p>
            <a:r>
              <a:rPr lang="en-US" sz="3600" dirty="0"/>
              <a:t>Using Advocacy to Galvanize Ethics into Action</a:t>
            </a:r>
          </a:p>
        </p:txBody>
      </p:sp>
      <p:sp>
        <p:nvSpPr>
          <p:cNvPr id="4" name="Content Placeholder 3"/>
          <p:cNvSpPr>
            <a:spLocks noGrp="1"/>
          </p:cNvSpPr>
          <p:nvPr>
            <p:ph idx="10"/>
          </p:nvPr>
        </p:nvSpPr>
        <p:spPr>
          <a:xfrm>
            <a:off x="694357" y="2389842"/>
            <a:ext cx="5596273" cy="329332"/>
          </a:xfrm>
        </p:spPr>
        <p:txBody>
          <a:bodyPr/>
          <a:lstStyle/>
          <a:p>
            <a:r>
              <a:rPr lang="en-US" sz="2000" dirty="0"/>
              <a:t>Joan Wagner </a:t>
            </a:r>
            <a:endParaRPr lang="en-CA" sz="2000" dirty="0"/>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
        <p:nvSpPr>
          <p:cNvPr id="6" name="Content Placeholder 4">
            <a:extLst>
              <a:ext uri="{FF2B5EF4-FFF2-40B4-BE49-F238E27FC236}">
                <a16:creationId xmlns="" xmlns:a16="http://schemas.microsoft.com/office/drawing/2014/main" id="{7597E4B2-6342-41AE-9D18-C562E5C79D9D}"/>
              </a:ext>
            </a:extLst>
          </p:cNvPr>
          <p:cNvSpPr>
            <a:spLocks noGrp="1"/>
          </p:cNvSpPr>
          <p:nvPr/>
        </p:nvSpPr>
        <p:spPr>
          <a:xfrm>
            <a:off x="710517" y="2768621"/>
            <a:ext cx="5209454" cy="177446"/>
          </a:xfrm>
          <a:prstGeom prst="rect">
            <a:avLst/>
          </a:prstGeom>
        </p:spPr>
        <p:txBody>
          <a:bodyPr vert="horz" lIns="0" tIns="0" rIns="0" bIns="0" rtlCol="0">
            <a:normAutofit fontScale="92500" lnSpcReduction="10000"/>
          </a:bodyPr>
          <a:lstStyle>
            <a:lvl1pPr marL="0" indent="0" algn="l" defTabSz="457200" rtl="0" eaLnBrk="1" latinLnBrk="0" hangingPunct="1">
              <a:spcBef>
                <a:spcPct val="20000"/>
              </a:spcBef>
              <a:buClr>
                <a:schemeClr val="accent2"/>
              </a:buClr>
              <a:buFont typeface="Arial"/>
              <a:buNone/>
              <a:defRPr sz="1300" b="0" i="0" kern="1200" baseline="0">
                <a:solidFill>
                  <a:srgbClr val="1A0704"/>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Author’s Title</a:t>
            </a:r>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Client Care Advocacy: The </a:t>
            </a:r>
            <a:r>
              <a:rPr lang="en-US" dirty="0" smtClean="0"/>
              <a:t>Thin </a:t>
            </a:r>
            <a:r>
              <a:rPr lang="en-US" dirty="0"/>
              <a:t>L</a:t>
            </a:r>
            <a:r>
              <a:rPr lang="en-US" dirty="0" smtClean="0"/>
              <a:t>ine </a:t>
            </a:r>
            <a:r>
              <a:rPr lang="en-US" dirty="0"/>
              <a:t>between </a:t>
            </a:r>
            <a:r>
              <a:rPr lang="en-US" dirty="0" smtClean="0"/>
              <a:t>Advocacy </a:t>
            </a:r>
            <a:r>
              <a:rPr lang="en-US" dirty="0"/>
              <a:t>and </a:t>
            </a:r>
            <a:r>
              <a:rPr lang="en-US" dirty="0" smtClean="0"/>
              <a:t>Paternalism </a:t>
            </a:r>
            <a:endParaRPr lang="en-US" dirty="0"/>
          </a:p>
        </p:txBody>
      </p:sp>
      <p:sp>
        <p:nvSpPr>
          <p:cNvPr id="3" name="Content Placeholder 2"/>
          <p:cNvSpPr>
            <a:spLocks noGrp="1"/>
          </p:cNvSpPr>
          <p:nvPr>
            <p:ph idx="1"/>
          </p:nvPr>
        </p:nvSpPr>
        <p:spPr>
          <a:xfrm>
            <a:off x="1404572" y="1532573"/>
            <a:ext cx="7132401" cy="2735664"/>
          </a:xfrm>
        </p:spPr>
        <p:txBody>
          <a:bodyPr>
            <a:normAutofit/>
          </a:bodyPr>
          <a:lstStyle/>
          <a:p>
            <a:pPr>
              <a:buFont typeface="Arial" panose="020B0604020202020204" pitchFamily="34" charset="0"/>
              <a:buChar char="•"/>
            </a:pPr>
            <a:r>
              <a:rPr lang="en-US" sz="1800" dirty="0"/>
              <a:t>Advocacy and change are irrevocably linked.</a:t>
            </a:r>
          </a:p>
          <a:p>
            <a:pPr>
              <a:buFont typeface="Arial" panose="020B0604020202020204" pitchFamily="34" charset="0"/>
              <a:buChar char="•"/>
            </a:pPr>
            <a:r>
              <a:rPr lang="en-US" sz="1800" dirty="0"/>
              <a:t>The term </a:t>
            </a:r>
            <a:r>
              <a:rPr lang="en-US" sz="1800" dirty="0" smtClean="0"/>
              <a:t>“advocacy” </a:t>
            </a:r>
            <a:r>
              <a:rPr lang="en-US" sz="1800" dirty="0"/>
              <a:t>suggests that individuals and communities are working to promote change.</a:t>
            </a:r>
          </a:p>
          <a:p>
            <a:pPr>
              <a:buFont typeface="Arial" panose="020B0604020202020204" pitchFamily="34" charset="0"/>
              <a:buChar char="•"/>
            </a:pPr>
            <a:r>
              <a:rPr lang="en-US" sz="1800" dirty="0" err="1"/>
              <a:t>Zomorodi</a:t>
            </a:r>
            <a:r>
              <a:rPr lang="en-US" sz="1800" dirty="0"/>
              <a:t> and Foley (2009) further advised that the “thin line between advocacy and paternalism may be crossed” (p. 1748) when patients are unable to communicate </a:t>
            </a:r>
            <a:r>
              <a:rPr lang="en-US" sz="1800"/>
              <a:t>or </a:t>
            </a:r>
            <a:r>
              <a:rPr lang="en-US" sz="1800" smtClean="0"/>
              <a:t>practice </a:t>
            </a:r>
            <a:r>
              <a:rPr lang="en-US" sz="1800" dirty="0"/>
              <a:t>autonomy due to illness or intimidation.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731044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Client Care Advocacy: The </a:t>
            </a:r>
            <a:r>
              <a:rPr lang="en-US" dirty="0" smtClean="0"/>
              <a:t>Thin </a:t>
            </a:r>
            <a:r>
              <a:rPr lang="en-US" dirty="0"/>
              <a:t>L</a:t>
            </a:r>
            <a:r>
              <a:rPr lang="en-US" dirty="0" smtClean="0"/>
              <a:t>ine </a:t>
            </a:r>
            <a:r>
              <a:rPr lang="en-US" dirty="0"/>
              <a:t>between </a:t>
            </a:r>
            <a:r>
              <a:rPr lang="en-US" dirty="0" smtClean="0"/>
              <a:t>Advocacy </a:t>
            </a:r>
            <a:r>
              <a:rPr lang="en-US" dirty="0"/>
              <a:t>and </a:t>
            </a:r>
            <a:r>
              <a:rPr lang="en-US" dirty="0" smtClean="0"/>
              <a:t>Paternalism (Cont’d) </a:t>
            </a:r>
            <a:endParaRPr lang="en-US" dirty="0"/>
          </a:p>
        </p:txBody>
      </p:sp>
      <p:sp>
        <p:nvSpPr>
          <p:cNvPr id="3" name="Content Placeholder 2"/>
          <p:cNvSpPr>
            <a:spLocks noGrp="1"/>
          </p:cNvSpPr>
          <p:nvPr>
            <p:ph idx="1"/>
          </p:nvPr>
        </p:nvSpPr>
        <p:spPr>
          <a:xfrm>
            <a:off x="1404572" y="1905801"/>
            <a:ext cx="7132401" cy="2362435"/>
          </a:xfrm>
        </p:spPr>
        <p:txBody>
          <a:bodyPr>
            <a:normAutofit/>
          </a:bodyPr>
          <a:lstStyle/>
          <a:p>
            <a:pPr>
              <a:buFont typeface="Arial" panose="020B0604020202020204" pitchFamily="34" charset="0"/>
              <a:buChar char="•"/>
            </a:pPr>
            <a:r>
              <a:rPr lang="en-US" sz="1800" b="1" dirty="0"/>
              <a:t>Paternalism</a:t>
            </a:r>
            <a:r>
              <a:rPr lang="en-US" sz="1800" dirty="0"/>
              <a:t>: “intentional overriding of one person’s known preferences or actions by another person, where that person justifies the action with the goal of benefiting or avoiding harm to the person whose will is over written” (Johnson, as cited in </a:t>
            </a:r>
            <a:r>
              <a:rPr lang="en-US" sz="1800" dirty="0" err="1"/>
              <a:t>Zomorodi</a:t>
            </a:r>
            <a:r>
              <a:rPr lang="en-US" sz="1800" dirty="0"/>
              <a:t> &amp; Foley, 2009, p. 1747).</a:t>
            </a:r>
          </a:p>
          <a:p>
            <a:pPr>
              <a:buFont typeface="Arial" panose="020B0604020202020204" pitchFamily="34" charset="0"/>
              <a:buChar char="•"/>
            </a:pPr>
            <a:r>
              <a:rPr lang="en-US" sz="1800" dirty="0"/>
              <a:t>Patients have the right to make their own decisions, even when professional caregivers believe that the decisions are wrong.</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869838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640064"/>
            <a:ext cx="7275714" cy="366760"/>
          </a:xfrm>
        </p:spPr>
        <p:txBody>
          <a:bodyPr>
            <a:normAutofit fontScale="90000"/>
          </a:bodyPr>
          <a:lstStyle/>
          <a:p>
            <a:r>
              <a:rPr lang="en-US" dirty="0"/>
              <a:t>Social Justice and Advocacy</a:t>
            </a:r>
          </a:p>
        </p:txBody>
      </p:sp>
      <p:sp>
        <p:nvSpPr>
          <p:cNvPr id="3" name="Content Placeholder 2"/>
          <p:cNvSpPr>
            <a:spLocks noGrp="1"/>
          </p:cNvSpPr>
          <p:nvPr>
            <p:ph idx="1"/>
          </p:nvPr>
        </p:nvSpPr>
        <p:spPr>
          <a:xfrm>
            <a:off x="1404572" y="1416823"/>
            <a:ext cx="7132401" cy="2735664"/>
          </a:xfrm>
        </p:spPr>
        <p:txBody>
          <a:bodyPr>
            <a:normAutofit/>
          </a:bodyPr>
          <a:lstStyle/>
          <a:p>
            <a:pPr>
              <a:buFont typeface="Arial" panose="020B0604020202020204" pitchFamily="34" charset="0"/>
              <a:buChar char="•"/>
            </a:pPr>
            <a:r>
              <a:rPr lang="en-US" sz="1800" b="1" dirty="0"/>
              <a:t>Social Justice</a:t>
            </a:r>
            <a:r>
              <a:rPr lang="en-US" sz="1800" dirty="0"/>
              <a:t>: requires that all peoples, without discrimination, “have the right to live in dignity and freedom and to enjoy the fruits of social progress and should, on their part, contribute to it” (Office of the United Nations High Commissioner for Human Rights, 1969, Part 1, Article 1</a:t>
            </a:r>
            <a:r>
              <a:rPr lang="en-US" sz="1800" dirty="0" smtClean="0"/>
              <a:t>).</a:t>
            </a: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4083045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640064"/>
            <a:ext cx="7275714" cy="366760"/>
          </a:xfrm>
        </p:spPr>
        <p:txBody>
          <a:bodyPr>
            <a:normAutofit fontScale="90000"/>
          </a:bodyPr>
          <a:lstStyle/>
          <a:p>
            <a:r>
              <a:rPr lang="en-US" dirty="0"/>
              <a:t>Social Justice and </a:t>
            </a:r>
            <a:r>
              <a:rPr lang="en-US" dirty="0" smtClean="0"/>
              <a:t>Advocacy (Cont’d)</a:t>
            </a:r>
            <a:endParaRPr lang="en-US" dirty="0"/>
          </a:p>
        </p:txBody>
      </p:sp>
      <p:sp>
        <p:nvSpPr>
          <p:cNvPr id="3" name="Content Placeholder 2"/>
          <p:cNvSpPr>
            <a:spLocks noGrp="1"/>
          </p:cNvSpPr>
          <p:nvPr>
            <p:ph idx="1"/>
          </p:nvPr>
        </p:nvSpPr>
        <p:spPr>
          <a:xfrm>
            <a:off x="1404572" y="1254773"/>
            <a:ext cx="7132401" cy="2735664"/>
          </a:xfrm>
        </p:spPr>
        <p:txBody>
          <a:bodyPr>
            <a:normAutofit/>
          </a:bodyPr>
          <a:lstStyle/>
          <a:p>
            <a:pPr>
              <a:buFont typeface="Arial" panose="020B0604020202020204" pitchFamily="34" charset="0"/>
              <a:buChar char="•"/>
            </a:pPr>
            <a:r>
              <a:rPr lang="en-US" sz="1700" dirty="0"/>
              <a:t>Advocacy refers to the act of supporting or recommending a cause or course of action, undertaken on behalf of persons or issues. It relates to the need to improve systems and societal structures to create greater equity and better health for all. Nurses </a:t>
            </a:r>
            <a:r>
              <a:rPr lang="en-US" sz="1700" dirty="0" err="1" smtClean="0"/>
              <a:t>endeavour</a:t>
            </a:r>
            <a:r>
              <a:rPr lang="en-US" sz="1700" dirty="0"/>
              <a:t>, individually and collectively, to advocate for and work toward eliminating social inequities. (CNA, 2017, p. 5)</a:t>
            </a:r>
          </a:p>
          <a:p>
            <a:pPr>
              <a:buFont typeface="Arial" panose="020B0604020202020204" pitchFamily="34" charset="0"/>
              <a:buChar char="•"/>
            </a:pPr>
            <a:r>
              <a:rPr lang="en-US" sz="1700" dirty="0"/>
              <a:t>Advocacy for health encourages political, economic, social, cultural, environmental, </a:t>
            </a:r>
            <a:r>
              <a:rPr lang="en-US" sz="1700" dirty="0" err="1"/>
              <a:t>behavioural</a:t>
            </a:r>
            <a:r>
              <a:rPr lang="en-US" sz="1700" dirty="0"/>
              <a:t>, and biological factors that </a:t>
            </a:r>
            <a:r>
              <a:rPr lang="en-US" sz="1700" dirty="0" err="1"/>
              <a:t>favour</a:t>
            </a:r>
            <a:r>
              <a:rPr lang="en-US" sz="1700" dirty="0"/>
              <a:t> health rather than suppress health.</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2596142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10.4.1</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Advocating for social justice requires us to look at social inequities, both within Canada and across the world. There are many groups experiencing social inequities within Canada. Indigenous people, for example, have been the victims of colonization throughout the centuries. Only recently have Canadians come to realize the problems created by residential schools.</a:t>
            </a:r>
          </a:p>
          <a:p>
            <a:pPr>
              <a:lnSpc>
                <a:spcPct val="100000"/>
              </a:lnSpc>
              <a:spcAft>
                <a:spcPts val="1200"/>
              </a:spcAft>
            </a:pPr>
            <a:r>
              <a:rPr lang="en-US" sz="1800" dirty="0">
                <a:latin typeface="+mj-lt"/>
                <a:cs typeface="Times New Roman" panose="02020603050405020304" pitchFamily="18" charset="0"/>
              </a:rPr>
              <a:t>Please watch Dawn Tisdale’s </a:t>
            </a:r>
            <a:r>
              <a:rPr lang="en-US" sz="1800" dirty="0" err="1">
                <a:latin typeface="+mj-lt"/>
                <a:cs typeface="Times New Roman" panose="02020603050405020304" pitchFamily="18" charset="0"/>
              </a:rPr>
              <a:t>TedX</a:t>
            </a:r>
            <a:r>
              <a:rPr lang="en-US" sz="1800" dirty="0">
                <a:latin typeface="+mj-lt"/>
                <a:cs typeface="Times New Roman" panose="02020603050405020304" pitchFamily="18" charset="0"/>
              </a:rPr>
              <a:t> Talk titled “</a:t>
            </a:r>
            <a:r>
              <a:rPr lang="en-US" sz="1800" dirty="0">
                <a:latin typeface="+mj-lt"/>
                <a:cs typeface="Times New Roman" panose="02020603050405020304" pitchFamily="18" charset="0"/>
                <a:hlinkClick r:id="rId2"/>
              </a:rPr>
              <a:t>The </a:t>
            </a:r>
            <a:r>
              <a:rPr lang="en-US" sz="1800" dirty="0" smtClean="0">
                <a:latin typeface="+mj-lt"/>
                <a:cs typeface="Times New Roman" panose="02020603050405020304" pitchFamily="18" charset="0"/>
                <a:hlinkClick r:id="rId2"/>
              </a:rPr>
              <a:t>Impact </a:t>
            </a:r>
            <a:r>
              <a:rPr lang="en-US" sz="1800" dirty="0">
                <a:latin typeface="+mj-lt"/>
                <a:cs typeface="Times New Roman" panose="02020603050405020304" pitchFamily="18" charset="0"/>
                <a:hlinkClick r:id="rId2"/>
              </a:rPr>
              <a:t>of Residential Schools on Aboriginal Healthcare</a:t>
            </a:r>
            <a:r>
              <a:rPr lang="en-US" sz="1800" dirty="0">
                <a:latin typeface="+mj-lt"/>
                <a:cs typeface="Times New Roman" panose="02020603050405020304" pitchFamily="18" charset="0"/>
              </a:rPr>
              <a:t>” (13:04).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3313377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10.4.1 </a:t>
            </a:r>
            <a:r>
              <a:rPr lang="en-US" dirty="0" smtClean="0">
                <a:solidFill>
                  <a:srgbClr val="92D050"/>
                </a:solidFill>
              </a:rPr>
              <a:t>(Cont’d</a:t>
            </a:r>
            <a:r>
              <a:rPr lang="en-US" dirty="0">
                <a:solidFill>
                  <a:srgbClr val="92D050"/>
                </a:solidFill>
              </a:rPr>
              <a:t>)</a:t>
            </a:r>
          </a:p>
        </p:txBody>
      </p:sp>
      <p:sp>
        <p:nvSpPr>
          <p:cNvPr id="3" name="Content Placeholder 2"/>
          <p:cNvSpPr>
            <a:spLocks noGrp="1"/>
          </p:cNvSpPr>
          <p:nvPr>
            <p:ph idx="1"/>
          </p:nvPr>
        </p:nvSpPr>
        <p:spPr>
          <a:xfrm>
            <a:off x="1404572" y="1491915"/>
            <a:ext cx="7132401" cy="2395881"/>
          </a:xfrm>
        </p:spPr>
        <p:txBody>
          <a:bodyPr>
            <a:normAutofit lnSpcReduction="10000"/>
          </a:bodyPr>
          <a:lstStyle/>
          <a:p>
            <a:pPr>
              <a:lnSpc>
                <a:spcPct val="100000"/>
              </a:lnSpc>
              <a:spcAft>
                <a:spcPts val="1200"/>
              </a:spcAft>
            </a:pPr>
            <a:r>
              <a:rPr lang="en-US" sz="1800" dirty="0">
                <a:latin typeface="+mj-lt"/>
                <a:cs typeface="Times New Roman" panose="02020603050405020304" pitchFamily="18" charset="0"/>
              </a:rPr>
              <a:t>After you have viewed the video, answer the following questions while looking through the lens of social justice:</a:t>
            </a:r>
          </a:p>
          <a:p>
            <a:pPr lvl="1">
              <a:lnSpc>
                <a:spcPct val="100000"/>
              </a:lnSpc>
              <a:spcAft>
                <a:spcPts val="1200"/>
              </a:spcAft>
            </a:pPr>
            <a:r>
              <a:rPr lang="en-US" sz="1800" dirty="0">
                <a:latin typeface="+mj-lt"/>
                <a:cs typeface="Times New Roman" panose="02020603050405020304" pitchFamily="18" charset="0"/>
              </a:rPr>
              <a:t>What impact do you think the residential school system had on Indigenous health?</a:t>
            </a:r>
          </a:p>
          <a:p>
            <a:pPr lvl="1">
              <a:lnSpc>
                <a:spcPct val="100000"/>
              </a:lnSpc>
              <a:spcAft>
                <a:spcPts val="1200"/>
              </a:spcAft>
            </a:pPr>
            <a:r>
              <a:rPr lang="en-US" sz="1800" dirty="0">
                <a:latin typeface="+mj-lt"/>
                <a:cs typeface="Times New Roman" panose="02020603050405020304" pitchFamily="18" charset="0"/>
              </a:rPr>
              <a:t>What steps have been taken to resolve health issues arising from the residential school system?</a:t>
            </a:r>
          </a:p>
          <a:p>
            <a:pPr lvl="1">
              <a:lnSpc>
                <a:spcPct val="100000"/>
              </a:lnSpc>
              <a:spcAft>
                <a:spcPts val="1200"/>
              </a:spcAft>
            </a:pPr>
            <a:r>
              <a:rPr lang="en-US" sz="1800" dirty="0">
                <a:latin typeface="+mj-lt"/>
                <a:cs typeface="Times New Roman" panose="02020603050405020304" pitchFamily="18" charset="0"/>
              </a:rPr>
              <a:t>What additional steps would you recommend?</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3798095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Power and Advocacy</a:t>
            </a:r>
          </a:p>
        </p:txBody>
      </p:sp>
      <p:sp>
        <p:nvSpPr>
          <p:cNvPr id="3" name="Content Placeholder 2"/>
          <p:cNvSpPr>
            <a:spLocks noGrp="1"/>
          </p:cNvSpPr>
          <p:nvPr>
            <p:ph idx="1"/>
          </p:nvPr>
        </p:nvSpPr>
        <p:spPr>
          <a:xfrm>
            <a:off x="1404572" y="1083931"/>
            <a:ext cx="7132401" cy="2735664"/>
          </a:xfrm>
        </p:spPr>
        <p:txBody>
          <a:bodyPr>
            <a:normAutofit/>
          </a:bodyPr>
          <a:lstStyle/>
          <a:p>
            <a:pPr>
              <a:buFont typeface="Arial" panose="020B0604020202020204" pitchFamily="34" charset="0"/>
              <a:buChar char="•"/>
            </a:pPr>
            <a:r>
              <a:rPr lang="en-US" sz="1800" b="1" dirty="0"/>
              <a:t>Power</a:t>
            </a:r>
            <a:r>
              <a:rPr lang="en-US" sz="1800" dirty="0"/>
              <a:t>: “the ability to get things done, to mobilize resources, to get and use whatever it is that a person needs for the goals he or she is attempting to </a:t>
            </a:r>
            <a:r>
              <a:rPr lang="en-US" sz="1800" dirty="0" smtClean="0"/>
              <a:t>meet.” </a:t>
            </a:r>
            <a:r>
              <a:rPr lang="en-US" sz="1800" dirty="0"/>
              <a:t>(Kanter, 1993, p. 166</a:t>
            </a:r>
            <a:r>
              <a:rPr lang="en-US" sz="1800" dirty="0" smtClean="0"/>
              <a:t>)</a:t>
            </a:r>
            <a:endParaRPr lang="en-US" sz="1800" dirty="0"/>
          </a:p>
          <a:p>
            <a:pPr>
              <a:buFont typeface="Arial" panose="020B0604020202020204" pitchFamily="34" charset="0"/>
              <a:buChar char="•"/>
            </a:pPr>
            <a:r>
              <a:rPr lang="en-US" sz="1800" dirty="0"/>
              <a:t>Power is not owned, it is relational or situational. </a:t>
            </a:r>
          </a:p>
          <a:p>
            <a:pPr>
              <a:buFont typeface="Arial" panose="020B0604020202020204" pitchFamily="34" charset="0"/>
              <a:buChar char="•"/>
            </a:pPr>
            <a:r>
              <a:rPr lang="en-US" sz="1800" dirty="0"/>
              <a:t>Nurses need to work with power rather than against it, recognizing that their task is not to overcome more powerful others . . . but to understand how power and its effects operate in order to enhance their sense of empowerment and hence, their practice. (</a:t>
            </a:r>
            <a:r>
              <a:rPr lang="en-US" sz="1800" dirty="0" err="1"/>
              <a:t>Udod</a:t>
            </a:r>
            <a:r>
              <a:rPr lang="en-US" sz="1800" dirty="0"/>
              <a:t>, 2008, p. 88)</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3985584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Power and </a:t>
            </a:r>
            <a:r>
              <a:rPr lang="en-US" dirty="0" smtClean="0"/>
              <a:t>Advocacy (Cont’d)</a:t>
            </a:r>
            <a:endParaRPr lang="en-US" dirty="0"/>
          </a:p>
        </p:txBody>
      </p:sp>
      <p:sp>
        <p:nvSpPr>
          <p:cNvPr id="3" name="Content Placeholder 2"/>
          <p:cNvSpPr>
            <a:spLocks noGrp="1"/>
          </p:cNvSpPr>
          <p:nvPr>
            <p:ph idx="1"/>
          </p:nvPr>
        </p:nvSpPr>
        <p:spPr>
          <a:xfrm>
            <a:off x="1404572" y="1083931"/>
            <a:ext cx="7132401" cy="2735664"/>
          </a:xfrm>
        </p:spPr>
        <p:txBody>
          <a:bodyPr>
            <a:normAutofit fontScale="92500" lnSpcReduction="10000"/>
          </a:bodyPr>
          <a:lstStyle/>
          <a:p>
            <a:pPr>
              <a:buFont typeface="Arial" panose="020B0604020202020204" pitchFamily="34" charset="0"/>
              <a:buChar char="•"/>
            </a:pPr>
            <a:r>
              <a:rPr lang="en-US" sz="1800" dirty="0"/>
              <a:t>Five Types of Nursing Social Power (MacPhee, 2015</a:t>
            </a:r>
            <a:r>
              <a:rPr lang="en-US" sz="1800" dirty="0" smtClean="0"/>
              <a:t>):</a:t>
            </a:r>
            <a:endParaRPr lang="en-US" sz="1800" dirty="0"/>
          </a:p>
          <a:p>
            <a:pPr lvl="1">
              <a:buFont typeface="Arial" panose="020B0604020202020204" pitchFamily="34" charset="0"/>
              <a:buChar char="•"/>
            </a:pPr>
            <a:r>
              <a:rPr lang="en-US" sz="1800" b="1" dirty="0"/>
              <a:t>Personal </a:t>
            </a:r>
            <a:r>
              <a:rPr lang="en-US" sz="1800" dirty="0"/>
              <a:t>power based on one’s reputation and credibility;</a:t>
            </a:r>
          </a:p>
          <a:p>
            <a:pPr lvl="1">
              <a:buFont typeface="Arial" panose="020B0604020202020204" pitchFamily="34" charset="0"/>
              <a:buChar char="•"/>
            </a:pPr>
            <a:r>
              <a:rPr lang="en-US" sz="1800" b="1" dirty="0"/>
              <a:t>Expert </a:t>
            </a:r>
            <a:r>
              <a:rPr lang="en-US" sz="1800" dirty="0"/>
              <a:t>power [referring to the possession of skills and knowledge] that are needed by others;</a:t>
            </a:r>
          </a:p>
          <a:p>
            <a:pPr lvl="1">
              <a:buFont typeface="Arial" panose="020B0604020202020204" pitchFamily="34" charset="0"/>
              <a:buChar char="•"/>
            </a:pPr>
            <a:r>
              <a:rPr lang="en-US" sz="1800" b="1" dirty="0"/>
              <a:t>Position </a:t>
            </a:r>
            <a:r>
              <a:rPr lang="en-US" sz="1800" dirty="0"/>
              <a:t>power that is a result of your position in the organization or group;</a:t>
            </a:r>
          </a:p>
          <a:p>
            <a:pPr lvl="1">
              <a:buFont typeface="Arial" panose="020B0604020202020204" pitchFamily="34" charset="0"/>
              <a:buChar char="•"/>
            </a:pPr>
            <a:r>
              <a:rPr lang="en-US" sz="1800" b="1" dirty="0"/>
              <a:t>Perceived </a:t>
            </a:r>
            <a:r>
              <a:rPr lang="en-US" sz="1800" dirty="0"/>
              <a:t>power resulting from your status as a powerful person; and</a:t>
            </a:r>
          </a:p>
          <a:p>
            <a:pPr lvl="1">
              <a:buFont typeface="Arial" panose="020B0604020202020204" pitchFamily="34" charset="0"/>
              <a:buChar char="•"/>
            </a:pPr>
            <a:r>
              <a:rPr lang="en-US" sz="1800" b="1" dirty="0"/>
              <a:t>Connection </a:t>
            </a:r>
            <a:r>
              <a:rPr lang="en-US" sz="1800" dirty="0"/>
              <a:t>power ensuing from your association with, or links to, powerful people.</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962927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10.5.1</a:t>
            </a:r>
          </a:p>
        </p:txBody>
      </p:sp>
      <p:sp>
        <p:nvSpPr>
          <p:cNvPr id="3" name="Content Placeholder 2"/>
          <p:cNvSpPr>
            <a:spLocks noGrp="1"/>
          </p:cNvSpPr>
          <p:nvPr>
            <p:ph idx="1"/>
          </p:nvPr>
        </p:nvSpPr>
        <p:spPr>
          <a:xfrm>
            <a:off x="1404572" y="1152133"/>
            <a:ext cx="7132401" cy="2735664"/>
          </a:xfrm>
        </p:spPr>
        <p:txBody>
          <a:bodyPr>
            <a:noAutofit/>
          </a:bodyPr>
          <a:lstStyle/>
          <a:p>
            <a:pPr>
              <a:lnSpc>
                <a:spcPct val="100000"/>
              </a:lnSpc>
              <a:spcBef>
                <a:spcPts val="0"/>
              </a:spcBef>
            </a:pPr>
            <a:r>
              <a:rPr lang="en-US" sz="1500" dirty="0">
                <a:latin typeface="+mj-lt"/>
                <a:cs typeface="Times New Roman" panose="02020603050405020304" pitchFamily="18" charset="0"/>
              </a:rPr>
              <a:t>Read the following article to learn more about power, then answer the following questions. Davidson, S. J. (2015). Shifting the balance: Relationship as power in organizational life. </a:t>
            </a:r>
            <a:r>
              <a:rPr lang="en-US" sz="1500" i="1" dirty="0">
                <a:latin typeface="+mj-lt"/>
                <a:cs typeface="Times New Roman" panose="02020603050405020304" pitchFamily="18" charset="0"/>
              </a:rPr>
              <a:t>Nursing Forum, </a:t>
            </a:r>
            <a:r>
              <a:rPr lang="en-US" sz="1500" i="1" dirty="0" smtClean="0">
                <a:latin typeface="+mj-lt"/>
                <a:cs typeface="Times New Roman" panose="02020603050405020304" pitchFamily="18" charset="0"/>
              </a:rPr>
              <a:t>50</a:t>
            </a:r>
            <a:r>
              <a:rPr lang="en-US" sz="1500" dirty="0" smtClean="0">
                <a:latin typeface="+mj-lt"/>
                <a:cs typeface="Times New Roman" panose="02020603050405020304" pitchFamily="18" charset="0"/>
              </a:rPr>
              <a:t>(4</a:t>
            </a:r>
            <a:r>
              <a:rPr lang="en-US" sz="1500" dirty="0">
                <a:latin typeface="+mj-lt"/>
                <a:cs typeface="Times New Roman" panose="02020603050405020304" pitchFamily="18" charset="0"/>
              </a:rPr>
              <a:t>), </a:t>
            </a:r>
            <a:r>
              <a:rPr lang="en-US" sz="1500" dirty="0" smtClean="0">
                <a:latin typeface="+mj-lt"/>
                <a:cs typeface="Times New Roman" panose="02020603050405020304" pitchFamily="18" charset="0"/>
              </a:rPr>
              <a:t>258–64</a:t>
            </a:r>
            <a:r>
              <a:rPr lang="en-US" sz="1500" dirty="0">
                <a:latin typeface="+mj-lt"/>
                <a:cs typeface="Times New Roman" panose="02020603050405020304" pitchFamily="18" charset="0"/>
              </a:rPr>
              <a:t>.</a:t>
            </a:r>
          </a:p>
          <a:p>
            <a:pPr lvl="1">
              <a:lnSpc>
                <a:spcPct val="100000"/>
              </a:lnSpc>
              <a:spcBef>
                <a:spcPts val="0"/>
              </a:spcBef>
            </a:pPr>
            <a:r>
              <a:rPr lang="en-US" sz="1500" dirty="0">
                <a:latin typeface="+mj-lt"/>
                <a:cs typeface="Times New Roman" panose="02020603050405020304" pitchFamily="18" charset="0"/>
              </a:rPr>
              <a:t>What are three assumptions that the rationalist/positivist makes about power?</a:t>
            </a:r>
          </a:p>
          <a:p>
            <a:pPr lvl="1">
              <a:lnSpc>
                <a:spcPct val="100000"/>
              </a:lnSpc>
              <a:spcBef>
                <a:spcPts val="0"/>
              </a:spcBef>
            </a:pPr>
            <a:r>
              <a:rPr lang="en-US" sz="1500" dirty="0">
                <a:latin typeface="+mj-lt"/>
                <a:cs typeface="Times New Roman" panose="02020603050405020304" pitchFamily="18" charset="0"/>
              </a:rPr>
              <a:t>What are the limitations of studying power from the rationalist/positivist approach?</a:t>
            </a:r>
          </a:p>
          <a:p>
            <a:pPr lvl="1">
              <a:lnSpc>
                <a:spcPct val="100000"/>
              </a:lnSpc>
              <a:spcBef>
                <a:spcPts val="0"/>
              </a:spcBef>
            </a:pPr>
            <a:r>
              <a:rPr lang="en-US" sz="1500" dirty="0">
                <a:latin typeface="+mj-lt"/>
                <a:cs typeface="Times New Roman" panose="02020603050405020304" pitchFamily="18" charset="0"/>
              </a:rPr>
              <a:t>What is the main assumption about power in using the complex responsive process analysis?</a:t>
            </a:r>
          </a:p>
          <a:p>
            <a:pPr lvl="1">
              <a:lnSpc>
                <a:spcPct val="100000"/>
              </a:lnSpc>
              <a:spcBef>
                <a:spcPts val="0"/>
              </a:spcBef>
            </a:pPr>
            <a:r>
              <a:rPr lang="en-US" sz="1500" dirty="0">
                <a:latin typeface="+mj-lt"/>
                <a:cs typeface="Times New Roman" panose="02020603050405020304" pitchFamily="18" charset="0"/>
              </a:rPr>
              <a:t>Why should we examine and call attention to patterns of power relations within organizations?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3243720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Power and </a:t>
            </a:r>
            <a:r>
              <a:rPr lang="en-US" dirty="0" smtClean="0"/>
              <a:t>Advocacy (Cont’d)</a:t>
            </a:r>
            <a:endParaRPr lang="en-US" dirty="0"/>
          </a:p>
        </p:txBody>
      </p:sp>
      <p:sp>
        <p:nvSpPr>
          <p:cNvPr id="3" name="Content Placeholder 2"/>
          <p:cNvSpPr>
            <a:spLocks noGrp="1"/>
          </p:cNvSpPr>
          <p:nvPr>
            <p:ph idx="1"/>
          </p:nvPr>
        </p:nvSpPr>
        <p:spPr>
          <a:xfrm>
            <a:off x="1404572" y="1083931"/>
            <a:ext cx="7132401" cy="2735664"/>
          </a:xfrm>
        </p:spPr>
        <p:txBody>
          <a:bodyPr>
            <a:normAutofit/>
          </a:bodyPr>
          <a:lstStyle/>
          <a:p>
            <a:pPr>
              <a:buFont typeface="Arial" panose="020B0604020202020204" pitchFamily="34" charset="0"/>
              <a:buChar char="•"/>
            </a:pPr>
            <a:r>
              <a:rPr lang="en-US" sz="1800" dirty="0"/>
              <a:t>Power and h</a:t>
            </a:r>
            <a:r>
              <a:rPr lang="en-US" sz="1800" dirty="0" smtClean="0"/>
              <a:t>ealth </a:t>
            </a:r>
            <a:r>
              <a:rPr lang="en-US" sz="1800" dirty="0"/>
              <a:t>c</a:t>
            </a:r>
            <a:r>
              <a:rPr lang="en-US" sz="1800" dirty="0" smtClean="0"/>
              <a:t>are </a:t>
            </a:r>
            <a:r>
              <a:rPr lang="en-US" sz="1800" dirty="0"/>
              <a:t>for Indigenous </a:t>
            </a:r>
            <a:r>
              <a:rPr lang="en-US" sz="1800" dirty="0" smtClean="0"/>
              <a:t>people</a:t>
            </a:r>
            <a:endParaRPr lang="en-US" sz="1800" dirty="0"/>
          </a:p>
          <a:p>
            <a:pPr lvl="1">
              <a:buFont typeface="Arial" panose="020B0604020202020204" pitchFamily="34" charset="0"/>
              <a:buChar char="•"/>
            </a:pPr>
            <a:r>
              <a:rPr lang="en-US" sz="1800" dirty="0"/>
              <a:t>Recognizes the impact of colonization and residential schools on the health and well-being of Indigenous people.</a:t>
            </a:r>
          </a:p>
          <a:p>
            <a:pPr lvl="1">
              <a:buFont typeface="Arial" panose="020B0604020202020204" pitchFamily="34" charset="0"/>
              <a:buChar char="•"/>
            </a:pPr>
            <a:r>
              <a:rPr lang="en-US" sz="1800" dirty="0"/>
              <a:t>Requires the nurse leader to take a closer look at the relationship between power and diverse populations, more specifically the Indigenous population.</a:t>
            </a:r>
          </a:p>
          <a:p>
            <a:pPr lvl="1">
              <a:buFont typeface="Arial" panose="020B0604020202020204" pitchFamily="34" charset="0"/>
              <a:buChar char="•"/>
            </a:pPr>
            <a:r>
              <a:rPr lang="en-US" sz="1800" dirty="0"/>
              <a:t>The Government of Canada developed the First Nations and Inuit Home and Community Care (FNIHCC) 10-Year Plan (2013–2023) (Health Canada, 2015).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288250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31575"/>
            <a:ext cx="7275714" cy="366760"/>
          </a:xfrm>
        </p:spPr>
        <p:txBody>
          <a:bodyPr>
            <a:normAutofit fontScale="90000"/>
          </a:bodyPr>
          <a:lstStyle/>
          <a:p>
            <a:r>
              <a:rPr lang="en-US" dirty="0"/>
              <a:t>Empowerment and Advocacy</a:t>
            </a:r>
          </a:p>
        </p:txBody>
      </p:sp>
      <p:sp>
        <p:nvSpPr>
          <p:cNvPr id="3" name="Content Placeholder 2"/>
          <p:cNvSpPr>
            <a:spLocks noGrp="1"/>
          </p:cNvSpPr>
          <p:nvPr>
            <p:ph idx="1"/>
          </p:nvPr>
        </p:nvSpPr>
        <p:spPr>
          <a:xfrm>
            <a:off x="1404572" y="1114754"/>
            <a:ext cx="7132401" cy="2735664"/>
          </a:xfrm>
        </p:spPr>
        <p:txBody>
          <a:bodyPr>
            <a:normAutofit/>
          </a:bodyPr>
          <a:lstStyle/>
          <a:p>
            <a:pPr>
              <a:buFont typeface="Arial" panose="020B0604020202020204" pitchFamily="34" charset="0"/>
              <a:buChar char="•"/>
            </a:pPr>
            <a:r>
              <a:rPr lang="en-US" sz="1600" b="1" dirty="0"/>
              <a:t>Empowerment</a:t>
            </a:r>
            <a:r>
              <a:rPr lang="en-US" sz="1600" dirty="0"/>
              <a:t>: “a process of enhancing feelings of self-efficacy among organizational members through the identification of conditions that foster powerlessness and through their removal by both formal organizational practices and informal techniques of providing efficacy information” (Conger &amp; Kanungo, 1988, p. 474).</a:t>
            </a:r>
          </a:p>
          <a:p>
            <a:pPr>
              <a:buFont typeface="Arial" panose="020B0604020202020204" pitchFamily="34" charset="0"/>
              <a:buChar char="•"/>
            </a:pPr>
            <a:endParaRPr lang="en-US" sz="16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892576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31575"/>
            <a:ext cx="7275714" cy="366760"/>
          </a:xfrm>
        </p:spPr>
        <p:txBody>
          <a:bodyPr>
            <a:normAutofit fontScale="90000"/>
          </a:bodyPr>
          <a:lstStyle/>
          <a:p>
            <a:r>
              <a:rPr lang="en-US" dirty="0"/>
              <a:t>Empowerment and </a:t>
            </a:r>
            <a:r>
              <a:rPr lang="en-US" dirty="0" smtClean="0"/>
              <a:t>Advocacy (Cont’d)</a:t>
            </a:r>
            <a:endParaRPr lang="en-US" dirty="0"/>
          </a:p>
        </p:txBody>
      </p:sp>
      <p:sp>
        <p:nvSpPr>
          <p:cNvPr id="3" name="Content Placeholder 2"/>
          <p:cNvSpPr>
            <a:spLocks noGrp="1"/>
          </p:cNvSpPr>
          <p:nvPr>
            <p:ph idx="1"/>
          </p:nvPr>
        </p:nvSpPr>
        <p:spPr>
          <a:xfrm>
            <a:off x="1404572" y="1114754"/>
            <a:ext cx="7132401" cy="2735664"/>
          </a:xfrm>
        </p:spPr>
        <p:txBody>
          <a:bodyPr>
            <a:normAutofit/>
          </a:bodyPr>
          <a:lstStyle/>
          <a:p>
            <a:pPr>
              <a:buFont typeface="Arial" panose="020B0604020202020204" pitchFamily="34" charset="0"/>
              <a:buChar char="•"/>
            </a:pPr>
            <a:r>
              <a:rPr lang="en-US" sz="1600" b="1" dirty="0"/>
              <a:t>Structural Empowerment</a:t>
            </a:r>
            <a:r>
              <a:rPr lang="en-US" sz="1600" dirty="0"/>
              <a:t>: the sharing of power and the eventual transference of pertinent decision-making power from managers to lower levels of the organizational hierarchy. </a:t>
            </a:r>
          </a:p>
          <a:p>
            <a:pPr>
              <a:buFont typeface="Arial" panose="020B0604020202020204" pitchFamily="34" charset="0"/>
              <a:buChar char="•"/>
            </a:pPr>
            <a:r>
              <a:rPr lang="en-US" sz="1600" dirty="0"/>
              <a:t>Access to structural empowerment is gained through formal power (one’s position in the organization) and informal power (networks and alliances with supervisors, peers, and colleagues, both within and without the organization).</a:t>
            </a:r>
          </a:p>
          <a:p>
            <a:pPr>
              <a:buFont typeface="Arial" panose="020B0604020202020204" pitchFamily="34" charset="0"/>
              <a:buChar char="•"/>
            </a:pPr>
            <a:r>
              <a:rPr lang="en-US" sz="1600" dirty="0"/>
              <a:t>Employees have empowerment when they have access to: (1) opportunities, (2) information, (3) resources, and (4) support.</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3801898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31575"/>
            <a:ext cx="7275714" cy="366760"/>
          </a:xfrm>
        </p:spPr>
        <p:txBody>
          <a:bodyPr>
            <a:normAutofit fontScale="90000"/>
          </a:bodyPr>
          <a:lstStyle/>
          <a:p>
            <a:r>
              <a:rPr lang="en-US" dirty="0"/>
              <a:t>Empowerment and </a:t>
            </a:r>
            <a:r>
              <a:rPr lang="en-US" dirty="0" smtClean="0"/>
              <a:t>Advocacy (Cont’d)</a:t>
            </a:r>
            <a:endParaRPr lang="en-US" dirty="0"/>
          </a:p>
        </p:txBody>
      </p:sp>
      <p:sp>
        <p:nvSpPr>
          <p:cNvPr id="3" name="Content Placeholder 2"/>
          <p:cNvSpPr>
            <a:spLocks noGrp="1"/>
          </p:cNvSpPr>
          <p:nvPr>
            <p:ph idx="1"/>
          </p:nvPr>
        </p:nvSpPr>
        <p:spPr>
          <a:xfrm>
            <a:off x="1404572" y="1114754"/>
            <a:ext cx="7132401" cy="2735664"/>
          </a:xfrm>
        </p:spPr>
        <p:txBody>
          <a:bodyPr>
            <a:normAutofit/>
          </a:bodyPr>
          <a:lstStyle/>
          <a:p>
            <a:pPr>
              <a:buFont typeface="Arial" panose="020B0604020202020204" pitchFamily="34" charset="0"/>
              <a:buChar char="•"/>
            </a:pPr>
            <a:r>
              <a:rPr lang="en-US" sz="1600" b="1" dirty="0"/>
              <a:t>Psychological Empowerment</a:t>
            </a:r>
            <a:r>
              <a:rPr lang="en-US" sz="1600" dirty="0"/>
              <a:t>: Psychological empowerment does not focus on sharing a manager’s organizational power, but rather concentrates on how employees experience their work. </a:t>
            </a:r>
          </a:p>
          <a:p>
            <a:pPr>
              <a:buFont typeface="Arial" panose="020B0604020202020204" pitchFamily="34" charset="0"/>
              <a:buChar char="•"/>
            </a:pPr>
            <a:r>
              <a:rPr lang="en-US" sz="1600" dirty="0"/>
              <a:t>Components of </a:t>
            </a:r>
            <a:r>
              <a:rPr lang="en-US" sz="1600" dirty="0" smtClean="0"/>
              <a:t>psychological </a:t>
            </a:r>
            <a:r>
              <a:rPr lang="en-US" sz="1600" dirty="0"/>
              <a:t>e</a:t>
            </a:r>
            <a:r>
              <a:rPr lang="en-US" sz="1600" dirty="0" smtClean="0"/>
              <a:t>mpowerment </a:t>
            </a:r>
            <a:r>
              <a:rPr lang="en-US" sz="1600" dirty="0"/>
              <a:t>(</a:t>
            </a:r>
            <a:r>
              <a:rPr lang="en-US" sz="1600" dirty="0" err="1"/>
              <a:t>Spreitzer</a:t>
            </a:r>
            <a:r>
              <a:rPr lang="en-US" sz="1600" dirty="0"/>
              <a:t>, 2008):</a:t>
            </a:r>
          </a:p>
          <a:p>
            <a:pPr lvl="1">
              <a:buFont typeface="Arial" panose="020B0604020202020204" pitchFamily="34" charset="0"/>
              <a:buChar char="•"/>
            </a:pPr>
            <a:r>
              <a:rPr lang="en-US" sz="1600" dirty="0"/>
              <a:t>Meaning;</a:t>
            </a:r>
          </a:p>
          <a:p>
            <a:pPr lvl="1">
              <a:buFont typeface="Arial" panose="020B0604020202020204" pitchFamily="34" charset="0"/>
              <a:buChar char="•"/>
            </a:pPr>
            <a:r>
              <a:rPr lang="en-US" sz="1600" dirty="0"/>
              <a:t>Competence;</a:t>
            </a:r>
          </a:p>
          <a:p>
            <a:pPr lvl="1">
              <a:buFont typeface="Arial" panose="020B0604020202020204" pitchFamily="34" charset="0"/>
              <a:buChar char="•"/>
            </a:pPr>
            <a:r>
              <a:rPr lang="en-US" sz="1600" dirty="0"/>
              <a:t>Self-determination; and</a:t>
            </a:r>
          </a:p>
          <a:p>
            <a:pPr lvl="1">
              <a:buFont typeface="Arial" panose="020B0604020202020204" pitchFamily="34" charset="0"/>
              <a:buChar char="•"/>
            </a:pPr>
            <a:r>
              <a:rPr lang="en-US" sz="1600" dirty="0"/>
              <a:t>Impact.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2547475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31575"/>
            <a:ext cx="7275714" cy="366760"/>
          </a:xfrm>
        </p:spPr>
        <p:txBody>
          <a:bodyPr>
            <a:normAutofit fontScale="90000"/>
          </a:bodyPr>
          <a:lstStyle/>
          <a:p>
            <a:r>
              <a:rPr lang="en-US" dirty="0"/>
              <a:t>Empowerment and </a:t>
            </a:r>
            <a:r>
              <a:rPr lang="en-US" dirty="0" smtClean="0"/>
              <a:t>Advocacy (Cont’d)</a:t>
            </a:r>
            <a:endParaRPr lang="en-US" dirty="0"/>
          </a:p>
        </p:txBody>
      </p:sp>
      <p:sp>
        <p:nvSpPr>
          <p:cNvPr id="3" name="Content Placeholder 2"/>
          <p:cNvSpPr>
            <a:spLocks noGrp="1"/>
          </p:cNvSpPr>
          <p:nvPr>
            <p:ph idx="1"/>
          </p:nvPr>
        </p:nvSpPr>
        <p:spPr>
          <a:xfrm>
            <a:off x="1404572" y="1114754"/>
            <a:ext cx="7132401" cy="2735664"/>
          </a:xfrm>
        </p:spPr>
        <p:txBody>
          <a:bodyPr>
            <a:normAutofit/>
          </a:bodyPr>
          <a:lstStyle/>
          <a:p>
            <a:pPr marL="0" indent="0">
              <a:buNone/>
            </a:pPr>
            <a:r>
              <a:rPr lang="en-US" sz="1600" b="1" dirty="0"/>
              <a:t>Critical S</a:t>
            </a:r>
            <a:r>
              <a:rPr lang="en-US" sz="1600" b="1" dirty="0" smtClean="0"/>
              <a:t>ocial </a:t>
            </a:r>
            <a:r>
              <a:rPr lang="en-US" sz="1600" b="1" dirty="0"/>
              <a:t>T</a:t>
            </a:r>
            <a:r>
              <a:rPr lang="en-US" sz="1600" b="1" dirty="0" smtClean="0"/>
              <a:t>heory </a:t>
            </a:r>
            <a:r>
              <a:rPr lang="en-US" sz="1600" b="1" dirty="0"/>
              <a:t>and E</a:t>
            </a:r>
            <a:r>
              <a:rPr lang="en-US" sz="1600" b="1" dirty="0" smtClean="0"/>
              <a:t>mpowerment</a:t>
            </a:r>
            <a:r>
              <a:rPr lang="en-US" sz="1600" b="1" dirty="0"/>
              <a:t>: </a:t>
            </a:r>
          </a:p>
          <a:p>
            <a:pPr>
              <a:buFont typeface="Arial" panose="020B0604020202020204" pitchFamily="34" charset="0"/>
              <a:buChar char="•"/>
            </a:pPr>
            <a:r>
              <a:rPr lang="en-US" sz="1600" dirty="0"/>
              <a:t>Critical social theory strives to create an awareness of how culture and the norms of everyday life constrain or disempower people. It strives to remove oppressive barriers, which are revealed in exchanges that contain hidden values and norms; these values and norms change, depending on the situation and the participants (Sumner &amp; Danielson, 2007).</a:t>
            </a:r>
          </a:p>
          <a:p>
            <a:pPr>
              <a:buFont typeface="Arial" panose="020B0604020202020204" pitchFamily="34" charset="0"/>
              <a:buChar char="•"/>
            </a:pPr>
            <a:r>
              <a:rPr lang="en-US" sz="1600" dirty="0"/>
              <a:t>Critical race theory, queer theory, and feminist theory are examples of well-known critical social theories. Another important critical social theory that is crucial to the profession of nursing is associated with oppressed groups.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2674047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31575"/>
            <a:ext cx="7275714" cy="366760"/>
          </a:xfrm>
        </p:spPr>
        <p:txBody>
          <a:bodyPr>
            <a:normAutofit fontScale="90000"/>
          </a:bodyPr>
          <a:lstStyle/>
          <a:p>
            <a:r>
              <a:rPr lang="en-US" dirty="0"/>
              <a:t>Empowerment and </a:t>
            </a:r>
            <a:r>
              <a:rPr lang="en-US" dirty="0" smtClean="0"/>
              <a:t>Advocacy (Cont’d)</a:t>
            </a:r>
            <a:endParaRPr lang="en-US" dirty="0"/>
          </a:p>
        </p:txBody>
      </p:sp>
      <p:sp>
        <p:nvSpPr>
          <p:cNvPr id="3" name="Content Placeholder 2"/>
          <p:cNvSpPr>
            <a:spLocks noGrp="1"/>
          </p:cNvSpPr>
          <p:nvPr>
            <p:ph idx="1"/>
          </p:nvPr>
        </p:nvSpPr>
        <p:spPr>
          <a:xfrm>
            <a:off x="1404572" y="1114754"/>
            <a:ext cx="7132401" cy="2735664"/>
          </a:xfrm>
        </p:spPr>
        <p:txBody>
          <a:bodyPr>
            <a:normAutofit/>
          </a:bodyPr>
          <a:lstStyle/>
          <a:p>
            <a:r>
              <a:rPr lang="en-US" sz="1600" dirty="0"/>
              <a:t>Four main theoretical areas of critical social theory (Manias &amp;</a:t>
            </a:r>
            <a:r>
              <a:rPr lang="en-US" sz="1600" dirty="0" smtClean="0"/>
              <a:t> </a:t>
            </a:r>
            <a:r>
              <a:rPr lang="en-US" sz="1600" dirty="0"/>
              <a:t>Street, 2000):</a:t>
            </a:r>
          </a:p>
          <a:p>
            <a:pPr lvl="1"/>
            <a:r>
              <a:rPr lang="en-US" sz="1600" b="1" dirty="0"/>
              <a:t>Theory of false </a:t>
            </a:r>
            <a:r>
              <a:rPr lang="en-US" sz="1600" b="1" dirty="0" smtClean="0"/>
              <a:t>consciousness </a:t>
            </a:r>
            <a:r>
              <a:rPr lang="en-US" sz="1600" dirty="0"/>
              <a:t>shows how a group of people may have a common set of false </a:t>
            </a:r>
            <a:r>
              <a:rPr lang="en-US" sz="1600" dirty="0" smtClean="0"/>
              <a:t>beliefs.</a:t>
            </a:r>
            <a:endParaRPr lang="en-US" sz="1600" dirty="0"/>
          </a:p>
          <a:p>
            <a:pPr lvl="1"/>
            <a:r>
              <a:rPr lang="en-US" sz="1600" b="1" dirty="0"/>
              <a:t>Theory of </a:t>
            </a:r>
            <a:r>
              <a:rPr lang="en-US" sz="1600" b="1" dirty="0" smtClean="0"/>
              <a:t>crisis </a:t>
            </a:r>
            <a:r>
              <a:rPr lang="en-US" sz="1600" dirty="0"/>
              <a:t>requires people to look at how their dissatisfaction threatens the cohesion of a </a:t>
            </a:r>
            <a:r>
              <a:rPr lang="en-US" sz="1600" dirty="0" smtClean="0"/>
              <a:t>society.</a:t>
            </a:r>
            <a:endParaRPr lang="en-US" sz="1600" dirty="0"/>
          </a:p>
          <a:p>
            <a:pPr lvl="1"/>
            <a:r>
              <a:rPr lang="en-US" sz="1600" b="1" dirty="0"/>
              <a:t>Theory of </a:t>
            </a:r>
            <a:r>
              <a:rPr lang="en-US" sz="1600" b="1" dirty="0" smtClean="0"/>
              <a:t>education</a:t>
            </a:r>
            <a:r>
              <a:rPr lang="en-US" sz="1600" dirty="0" smtClean="0"/>
              <a:t>,</a:t>
            </a:r>
            <a:r>
              <a:rPr lang="en-US" sz="1600" b="1" dirty="0" smtClean="0"/>
              <a:t> </a:t>
            </a:r>
            <a:r>
              <a:rPr lang="en-US" sz="1600" dirty="0"/>
              <a:t>in which individuals receive benefit from </a:t>
            </a:r>
            <a:r>
              <a:rPr lang="en-US" sz="1600" dirty="0" smtClean="0"/>
              <a:t>education.</a:t>
            </a:r>
            <a:endParaRPr lang="en-US" sz="1600" dirty="0"/>
          </a:p>
          <a:p>
            <a:pPr lvl="1"/>
            <a:r>
              <a:rPr lang="en-US" sz="1600" b="1" dirty="0"/>
              <a:t>Theory of transformative action</a:t>
            </a:r>
            <a:r>
              <a:rPr lang="en-US" sz="1600" dirty="0"/>
              <a:t>,</a:t>
            </a:r>
            <a:r>
              <a:rPr lang="en-US" sz="1600" b="1" dirty="0"/>
              <a:t> </a:t>
            </a:r>
            <a:r>
              <a:rPr lang="en-US" sz="1600" dirty="0"/>
              <a:t>which involves making plans for </a:t>
            </a:r>
            <a:r>
              <a:rPr lang="en-US" sz="1600" dirty="0" smtClean="0"/>
              <a:t>change.</a:t>
            </a:r>
            <a:endParaRPr lang="en-US" sz="16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35413844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Essential Learning Activity 10.6.1</a:t>
            </a:r>
          </a:p>
        </p:txBody>
      </p:sp>
      <p:sp>
        <p:nvSpPr>
          <p:cNvPr id="3" name="Content Placeholder 2"/>
          <p:cNvSpPr>
            <a:spLocks noGrp="1"/>
          </p:cNvSpPr>
          <p:nvPr>
            <p:ph idx="1"/>
          </p:nvPr>
        </p:nvSpPr>
        <p:spPr>
          <a:xfrm>
            <a:off x="1404572" y="1152133"/>
            <a:ext cx="7132401" cy="2735664"/>
          </a:xfrm>
        </p:spPr>
        <p:txBody>
          <a:bodyPr>
            <a:normAutofit fontScale="92500" lnSpcReduction="10000"/>
          </a:bodyPr>
          <a:lstStyle/>
          <a:p>
            <a:pPr>
              <a:lnSpc>
                <a:spcPct val="100000"/>
              </a:lnSpc>
              <a:spcBef>
                <a:spcPts val="0"/>
              </a:spcBef>
              <a:spcAft>
                <a:spcPts val="1200"/>
              </a:spcAft>
            </a:pPr>
            <a:r>
              <a:rPr lang="en-US" sz="1800" dirty="0">
                <a:latin typeface="+mj-lt"/>
                <a:cs typeface="Times New Roman" panose="02020603050405020304" pitchFamily="18" charset="0"/>
              </a:rPr>
              <a:t>N</a:t>
            </a:r>
            <a:r>
              <a:rPr lang="en-US" sz="1800" dirty="0" smtClean="0">
                <a:latin typeface="+mj-lt"/>
                <a:cs typeface="Times New Roman" panose="02020603050405020304" pitchFamily="18" charset="0"/>
              </a:rPr>
              <a:t>umerous </a:t>
            </a:r>
            <a:r>
              <a:rPr lang="en-US" sz="1800" dirty="0">
                <a:latin typeface="+mj-lt"/>
                <a:cs typeface="Times New Roman" panose="02020603050405020304" pitchFamily="18" charset="0"/>
              </a:rPr>
              <a:t>studies </a:t>
            </a:r>
            <a:r>
              <a:rPr lang="en-US" sz="1800" dirty="0" smtClean="0">
                <a:latin typeface="+mj-lt"/>
                <a:cs typeface="Times New Roman" panose="02020603050405020304" pitchFamily="18" charset="0"/>
              </a:rPr>
              <a:t>have been conducted </a:t>
            </a:r>
            <a:r>
              <a:rPr lang="en-US" sz="1800" dirty="0">
                <a:latin typeface="+mj-lt"/>
                <a:cs typeface="Times New Roman" panose="02020603050405020304" pitchFamily="18" charset="0"/>
              </a:rPr>
              <a:t>on workplace empowerment by nurse researchers. Dr. Heather </a:t>
            </a:r>
            <a:r>
              <a:rPr lang="en-US" sz="1800" dirty="0" err="1">
                <a:latin typeface="+mj-lt"/>
                <a:cs typeface="Times New Roman" panose="02020603050405020304" pitchFamily="18" charset="0"/>
              </a:rPr>
              <a:t>Laschinger</a:t>
            </a:r>
            <a:r>
              <a:rPr lang="en-US" sz="1800" dirty="0">
                <a:latin typeface="+mj-lt"/>
                <a:cs typeface="Times New Roman" panose="02020603050405020304" pitchFamily="18" charset="0"/>
              </a:rPr>
              <a:t> from the University of Western Ontario played an important role in many of these studies.</a:t>
            </a:r>
          </a:p>
          <a:p>
            <a:pPr>
              <a:lnSpc>
                <a:spcPct val="100000"/>
              </a:lnSpc>
              <a:spcBef>
                <a:spcPts val="0"/>
              </a:spcBef>
              <a:spcAft>
                <a:spcPts val="1200"/>
              </a:spcAft>
            </a:pPr>
            <a:r>
              <a:rPr lang="en-US" sz="1800" dirty="0">
                <a:latin typeface="+mj-lt"/>
                <a:cs typeface="Times New Roman" panose="02020603050405020304" pitchFamily="18" charset="0"/>
              </a:rPr>
              <a:t>Search </a:t>
            </a:r>
            <a:r>
              <a:rPr lang="en-US" sz="1800" dirty="0" smtClean="0">
                <a:latin typeface="+mj-lt"/>
                <a:cs typeface="Times New Roman" panose="02020603050405020304" pitchFamily="18" charset="0"/>
              </a:rPr>
              <a:t>for the </a:t>
            </a:r>
            <a:r>
              <a:rPr lang="en-US" sz="1800" dirty="0">
                <a:latin typeface="+mj-lt"/>
                <a:cs typeface="Times New Roman" panose="02020603050405020304" pitchFamily="18" charset="0"/>
              </a:rPr>
              <a:t>term “structural empowerment” and the author “</a:t>
            </a:r>
            <a:r>
              <a:rPr lang="en-US" sz="1800" dirty="0" err="1">
                <a:latin typeface="+mj-lt"/>
                <a:cs typeface="Times New Roman" panose="02020603050405020304" pitchFamily="18" charset="0"/>
              </a:rPr>
              <a:t>Laschinger</a:t>
            </a:r>
            <a:r>
              <a:rPr lang="en-US" sz="1800" dirty="0">
                <a:latin typeface="+mj-lt"/>
                <a:cs typeface="Times New Roman" panose="02020603050405020304" pitchFamily="18" charset="0"/>
              </a:rPr>
              <a:t>” in the Cumulative Index to Nursing and Allied Health Literature. How many studies can you find?</a:t>
            </a:r>
          </a:p>
          <a:p>
            <a:pPr>
              <a:lnSpc>
                <a:spcPct val="100000"/>
              </a:lnSpc>
              <a:spcBef>
                <a:spcPts val="0"/>
              </a:spcBef>
              <a:spcAft>
                <a:spcPts val="1200"/>
              </a:spcAft>
            </a:pPr>
            <a:r>
              <a:rPr lang="en-US" sz="1800" dirty="0">
                <a:latin typeface="+mj-lt"/>
                <a:cs typeface="Times New Roman" panose="02020603050405020304" pitchFamily="18" charset="0"/>
              </a:rPr>
              <a:t>Dr. </a:t>
            </a:r>
            <a:r>
              <a:rPr lang="en-US" sz="1800" dirty="0" err="1">
                <a:latin typeface="+mj-lt"/>
                <a:cs typeface="Times New Roman" panose="02020603050405020304" pitchFamily="18" charset="0"/>
              </a:rPr>
              <a:t>Laschinger</a:t>
            </a:r>
            <a:r>
              <a:rPr lang="en-US" sz="1800" dirty="0">
                <a:latin typeface="+mj-lt"/>
                <a:cs typeface="Times New Roman" panose="02020603050405020304" pitchFamily="18" charset="0"/>
              </a:rPr>
              <a:t> passed away in 2016. Search for articles published after 2016 by Canadian nurse researchers that are focused on empowerment of patient care providers such as nurses, occupational therapists, and health care aides. How many studies can you find?</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25</a:t>
            </a:fld>
            <a:endParaRPr lang="en-US" dirty="0"/>
          </a:p>
        </p:txBody>
      </p:sp>
    </p:spTree>
    <p:extLst>
      <p:ext uri="{BB962C8B-B14F-4D97-AF65-F5344CB8AC3E}">
        <p14:creationId xmlns:p14="http://schemas.microsoft.com/office/powerpoint/2010/main" val="1398671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Essential Learning Activity 10.6.2</a:t>
            </a:r>
          </a:p>
        </p:txBody>
      </p:sp>
      <p:sp>
        <p:nvSpPr>
          <p:cNvPr id="3" name="Content Placeholder 2"/>
          <p:cNvSpPr>
            <a:spLocks noGrp="1"/>
          </p:cNvSpPr>
          <p:nvPr>
            <p:ph idx="1"/>
          </p:nvPr>
        </p:nvSpPr>
        <p:spPr>
          <a:xfrm>
            <a:off x="1404572" y="1152133"/>
            <a:ext cx="7132401" cy="2735664"/>
          </a:xfrm>
        </p:spPr>
        <p:txBody>
          <a:bodyPr>
            <a:normAutofit fontScale="92500" lnSpcReduction="10000"/>
          </a:bodyPr>
          <a:lstStyle/>
          <a:p>
            <a:pPr>
              <a:lnSpc>
                <a:spcPct val="100000"/>
              </a:lnSpc>
              <a:spcBef>
                <a:spcPts val="0"/>
              </a:spcBef>
              <a:spcAft>
                <a:spcPts val="1200"/>
              </a:spcAft>
            </a:pPr>
            <a:r>
              <a:rPr lang="en-US" sz="1800" dirty="0">
                <a:latin typeface="+mj-lt"/>
                <a:cs typeface="Times New Roman" panose="02020603050405020304" pitchFamily="18" charset="0"/>
              </a:rPr>
              <a:t>Structural empowerment and psychological empowerment are believed to be strongly linked within the health care workplace. Leaders who understand and implement changes based on structural empowerment theory can make positive changes to their workplace. Read the following systematic review for a more in-depth understanding, then answer the questions that follow.</a:t>
            </a:r>
          </a:p>
          <a:p>
            <a:pPr>
              <a:lnSpc>
                <a:spcPct val="100000"/>
              </a:lnSpc>
              <a:spcBef>
                <a:spcPts val="0"/>
              </a:spcBef>
              <a:spcAft>
                <a:spcPts val="1200"/>
              </a:spcAft>
            </a:pPr>
            <a:r>
              <a:rPr lang="en-US" sz="1800" dirty="0">
                <a:latin typeface="+mj-lt"/>
                <a:cs typeface="Times New Roman" panose="02020603050405020304" pitchFamily="18" charset="0"/>
              </a:rPr>
              <a:t>Wagner, J., Cummings, G., Smith, D. L., Olson, J., Anderson, L., &amp; Warren, S. (2010). The relationship between structural empowerment and psychological empowerment for nurses: </a:t>
            </a:r>
            <a:r>
              <a:rPr lang="en-US" sz="1800" dirty="0" smtClean="0">
                <a:latin typeface="+mj-lt"/>
                <a:cs typeface="Times New Roman" panose="02020603050405020304" pitchFamily="18" charset="0"/>
              </a:rPr>
              <a:t>A </a:t>
            </a:r>
            <a:r>
              <a:rPr lang="en-US" sz="1800" dirty="0">
                <a:latin typeface="+mj-lt"/>
                <a:cs typeface="Times New Roman" panose="02020603050405020304" pitchFamily="18" charset="0"/>
              </a:rPr>
              <a:t>systematic review. </a:t>
            </a:r>
            <a:r>
              <a:rPr lang="en-US" sz="1800" i="1" dirty="0">
                <a:latin typeface="+mj-lt"/>
                <a:cs typeface="Times New Roman" panose="02020603050405020304" pitchFamily="18" charset="0"/>
              </a:rPr>
              <a:t>Journal of Nursing Management, </a:t>
            </a:r>
            <a:r>
              <a:rPr lang="en-US" sz="1800" i="1" dirty="0" smtClean="0">
                <a:latin typeface="+mj-lt"/>
                <a:cs typeface="Times New Roman" panose="02020603050405020304" pitchFamily="18" charset="0"/>
              </a:rPr>
              <a:t>18</a:t>
            </a:r>
            <a:r>
              <a:rPr lang="en-US" sz="1800" dirty="0" smtClean="0">
                <a:latin typeface="+mj-lt"/>
                <a:cs typeface="Times New Roman" panose="02020603050405020304" pitchFamily="18" charset="0"/>
              </a:rPr>
              <a:t>(4</a:t>
            </a:r>
            <a:r>
              <a:rPr lang="en-US" sz="1800" dirty="0">
                <a:latin typeface="+mj-lt"/>
                <a:cs typeface="Times New Roman" panose="02020603050405020304" pitchFamily="18" charset="0"/>
              </a:rPr>
              <a:t>), </a:t>
            </a:r>
            <a:r>
              <a:rPr lang="en-US" sz="1800" dirty="0" smtClean="0">
                <a:latin typeface="+mj-lt"/>
                <a:cs typeface="Times New Roman" panose="02020603050405020304" pitchFamily="18" charset="0"/>
              </a:rPr>
              <a:t>448–62</a:t>
            </a:r>
            <a:r>
              <a:rPr lang="en-US" sz="1800" dirty="0">
                <a:latin typeface="+mj-lt"/>
                <a:cs typeface="Times New Roman" panose="02020603050405020304" pitchFamily="18" charset="0"/>
              </a:rPr>
              <a: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26</a:t>
            </a:fld>
            <a:endParaRPr lang="en-US" dirty="0"/>
          </a:p>
        </p:txBody>
      </p:sp>
    </p:spTree>
    <p:extLst>
      <p:ext uri="{BB962C8B-B14F-4D97-AF65-F5344CB8AC3E}">
        <p14:creationId xmlns:p14="http://schemas.microsoft.com/office/powerpoint/2010/main" val="2174418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Essential Learning Activity 10.6.2 </a:t>
            </a:r>
            <a:r>
              <a:rPr lang="en-US" dirty="0" smtClean="0">
                <a:solidFill>
                  <a:srgbClr val="92D050"/>
                </a:solidFill>
              </a:rPr>
              <a:t>(Cont’d)</a:t>
            </a:r>
            <a:endParaRPr lang="en-US" dirty="0">
              <a:solidFill>
                <a:srgbClr val="92D050"/>
              </a:solidFill>
            </a:endParaRPr>
          </a:p>
        </p:txBody>
      </p:sp>
      <p:sp>
        <p:nvSpPr>
          <p:cNvPr id="3" name="Content Placeholder 2"/>
          <p:cNvSpPr>
            <a:spLocks noGrp="1"/>
          </p:cNvSpPr>
          <p:nvPr>
            <p:ph idx="1"/>
          </p:nvPr>
        </p:nvSpPr>
        <p:spPr>
          <a:xfrm>
            <a:off x="1404572" y="1434163"/>
            <a:ext cx="7132401" cy="2453633"/>
          </a:xfrm>
        </p:spPr>
        <p:txBody>
          <a:bodyPr>
            <a:normAutofit lnSpcReduction="10000"/>
          </a:bodyPr>
          <a:lstStyle/>
          <a:p>
            <a:pPr>
              <a:lnSpc>
                <a:spcPct val="100000"/>
              </a:lnSpc>
              <a:spcBef>
                <a:spcPts val="0"/>
              </a:spcBef>
              <a:spcAft>
                <a:spcPts val="1200"/>
              </a:spcAft>
            </a:pPr>
            <a:r>
              <a:rPr lang="en-US" sz="1800" dirty="0">
                <a:latin typeface="+mj-lt"/>
                <a:cs typeface="Times New Roman" panose="02020603050405020304" pitchFamily="18" charset="0"/>
              </a:rPr>
              <a:t>What is the relationship between structural empowerment and psychological empowerment?</a:t>
            </a:r>
          </a:p>
          <a:p>
            <a:pPr>
              <a:lnSpc>
                <a:spcPct val="100000"/>
              </a:lnSpc>
              <a:spcBef>
                <a:spcPts val="0"/>
              </a:spcBef>
              <a:spcAft>
                <a:spcPts val="1200"/>
              </a:spcAft>
            </a:pPr>
            <a:r>
              <a:rPr lang="en-US" sz="1800" dirty="0">
                <a:latin typeface="+mj-lt"/>
                <a:cs typeface="Times New Roman" panose="02020603050405020304" pitchFamily="18" charset="0"/>
              </a:rPr>
              <a:t>Why do the authors of this systematic review believe that there is no relationship between the psychological empowerment subscale of competence and overall structural empowerment in the example of Ontario staff nurses?</a:t>
            </a:r>
          </a:p>
          <a:p>
            <a:pPr>
              <a:lnSpc>
                <a:spcPct val="100000"/>
              </a:lnSpc>
              <a:spcBef>
                <a:spcPts val="0"/>
              </a:spcBef>
              <a:spcAft>
                <a:spcPts val="1200"/>
              </a:spcAft>
            </a:pPr>
            <a:r>
              <a:rPr lang="en-US" sz="1800" dirty="0">
                <a:latin typeface="+mj-lt"/>
                <a:cs typeface="Times New Roman" panose="02020603050405020304" pitchFamily="18" charset="0"/>
              </a:rPr>
              <a:t>Why does the author recommend “delegation or decentralization of formal power” by leaders?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27</a:t>
            </a:fld>
            <a:endParaRPr lang="en-US" dirty="0"/>
          </a:p>
        </p:txBody>
      </p:sp>
    </p:spTree>
    <p:extLst>
      <p:ext uri="{BB962C8B-B14F-4D97-AF65-F5344CB8AC3E}">
        <p14:creationId xmlns:p14="http://schemas.microsoft.com/office/powerpoint/2010/main" val="803036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77875"/>
            <a:ext cx="7275714" cy="366760"/>
          </a:xfrm>
        </p:spPr>
        <p:txBody>
          <a:bodyPr>
            <a:normAutofit fontScale="90000"/>
          </a:bodyPr>
          <a:lstStyle/>
          <a:p>
            <a:r>
              <a:rPr lang="en-US" dirty="0"/>
              <a:t>Whistle-Blowing as Advocacy</a:t>
            </a:r>
          </a:p>
        </p:txBody>
      </p:sp>
      <p:sp>
        <p:nvSpPr>
          <p:cNvPr id="3" name="Content Placeholder 2"/>
          <p:cNvSpPr>
            <a:spLocks noGrp="1"/>
          </p:cNvSpPr>
          <p:nvPr>
            <p:ph idx="1"/>
          </p:nvPr>
        </p:nvSpPr>
        <p:spPr>
          <a:xfrm>
            <a:off x="1404572" y="1253649"/>
            <a:ext cx="7132401" cy="2735664"/>
          </a:xfrm>
        </p:spPr>
        <p:txBody>
          <a:bodyPr>
            <a:normAutofit/>
          </a:bodyPr>
          <a:lstStyle/>
          <a:p>
            <a:pPr>
              <a:buFont typeface="Arial" panose="020B0604020202020204" pitchFamily="34" charset="0"/>
              <a:buChar char="•"/>
            </a:pPr>
            <a:r>
              <a:rPr lang="en-US" sz="1600" b="1" dirty="0" smtClean="0"/>
              <a:t>Whistle-blowing</a:t>
            </a:r>
            <a:r>
              <a:rPr lang="en-US" sz="1600" dirty="0"/>
              <a:t>: “a conscious act of disclosure about organizational or individual practices and </a:t>
            </a:r>
            <a:r>
              <a:rPr lang="en-US" sz="1600" dirty="0" err="1"/>
              <a:t>behaviours</a:t>
            </a:r>
            <a:r>
              <a:rPr lang="en-US" sz="1600" dirty="0"/>
              <a:t> to those who could achieve possible change” (Jackson et al., 2011, p. 656).</a:t>
            </a:r>
          </a:p>
          <a:p>
            <a:pPr>
              <a:buFont typeface="Arial" panose="020B0604020202020204" pitchFamily="34" charset="0"/>
              <a:buChar char="•"/>
            </a:pPr>
            <a:r>
              <a:rPr lang="en-US" sz="1600" dirty="0"/>
              <a:t>The CNA Code of Ethics supports the act of whistle-blowing when there are ethical </a:t>
            </a:r>
            <a:r>
              <a:rPr lang="en-US" sz="1600" dirty="0" smtClean="0"/>
              <a:t>violations</a:t>
            </a:r>
            <a:r>
              <a:rPr lang="en-US" sz="1600" dirty="0"/>
              <a:t>:</a:t>
            </a:r>
            <a:r>
              <a:rPr lang="en-US" sz="1600" dirty="0" smtClean="0"/>
              <a:t> </a:t>
            </a:r>
            <a:r>
              <a:rPr lang="en-US" sz="1600" dirty="0"/>
              <a:t>“Nurses support a climate of trust that sponsors openness, encourages the act of questioning the status quo and supports those who set out in good faith to address concerns (e.g., whistle-blowing)” </a:t>
            </a:r>
            <a:r>
              <a:rPr lang="en-US" sz="1600" dirty="0" smtClean="0"/>
              <a:t>(CAN, 2017</a:t>
            </a:r>
            <a:r>
              <a:rPr lang="en-US" sz="1600" dirty="0"/>
              <a:t>, p. 16). </a:t>
            </a:r>
          </a:p>
          <a:p>
            <a:pPr>
              <a:buFont typeface="Arial" panose="020B0604020202020204" pitchFamily="34" charset="0"/>
              <a:buChar char="•"/>
            </a:pPr>
            <a:r>
              <a:rPr lang="en-US" sz="1600" dirty="0"/>
              <a:t>Whistle-blowing is always a last resort (Reid, 2013).</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28</a:t>
            </a:fld>
            <a:endParaRPr lang="en-US" dirty="0"/>
          </a:p>
        </p:txBody>
      </p:sp>
    </p:spTree>
    <p:extLst>
      <p:ext uri="{BB962C8B-B14F-4D97-AF65-F5344CB8AC3E}">
        <p14:creationId xmlns:p14="http://schemas.microsoft.com/office/powerpoint/2010/main" val="38961344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Essential Learning Activity 10.7.1</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Please review Essential Learning Activity 10.7.1 in the textbook.</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29</a:t>
            </a:fld>
            <a:endParaRPr lang="en-US" dirty="0"/>
          </a:p>
        </p:txBody>
      </p:sp>
    </p:spTree>
    <p:extLst>
      <p:ext uri="{BB962C8B-B14F-4D97-AF65-F5344CB8AC3E}">
        <p14:creationId xmlns:p14="http://schemas.microsoft.com/office/powerpoint/2010/main" val="4156761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169193"/>
            <a:ext cx="7132401" cy="2735664"/>
          </a:xfrm>
        </p:spPr>
        <p:txBody>
          <a:bodyPr>
            <a:normAutofit lnSpcReduction="10000"/>
          </a:bodyPr>
          <a:lstStyle/>
          <a:p>
            <a:pPr>
              <a:buFont typeface="Arial" panose="020B0604020202020204" pitchFamily="34" charset="0"/>
              <a:buChar char="•"/>
            </a:pPr>
            <a:r>
              <a:rPr lang="en-US" sz="1800" dirty="0"/>
              <a:t>Identify the importance of ethics to nursing leadership.</a:t>
            </a:r>
          </a:p>
          <a:p>
            <a:pPr>
              <a:buFont typeface="Arial" panose="020B0604020202020204" pitchFamily="34" charset="0"/>
              <a:buChar char="•"/>
            </a:pPr>
            <a:r>
              <a:rPr lang="en-US" sz="1800" dirty="0"/>
              <a:t>Describe advocacy.</a:t>
            </a:r>
          </a:p>
          <a:p>
            <a:pPr>
              <a:buFont typeface="Arial" panose="020B0604020202020204" pitchFamily="34" charset="0"/>
              <a:buChar char="•"/>
            </a:pPr>
            <a:r>
              <a:rPr lang="en-US" sz="1800" dirty="0"/>
              <a:t>Compare the advocate approach to the paternalistic approach in addressing health inequities.</a:t>
            </a:r>
          </a:p>
          <a:p>
            <a:pPr>
              <a:buFont typeface="Arial" panose="020B0604020202020204" pitchFamily="34" charset="0"/>
              <a:buChar char="•"/>
            </a:pPr>
            <a:r>
              <a:rPr lang="en-US" sz="1800" dirty="0"/>
              <a:t>Investigate how the nurse leader uses advocacy to introduce change that addresses health inequities.</a:t>
            </a:r>
          </a:p>
          <a:p>
            <a:pPr>
              <a:buFont typeface="Arial" panose="020B0604020202020204" pitchFamily="34" charset="0"/>
              <a:buChar char="•"/>
            </a:pPr>
            <a:r>
              <a:rPr lang="en-US" sz="1800" dirty="0"/>
              <a:t>Identify the different types of power.</a:t>
            </a:r>
          </a:p>
          <a:p>
            <a:pPr>
              <a:buFont typeface="Arial" panose="020B0604020202020204" pitchFamily="34" charset="0"/>
              <a:buChar char="•"/>
            </a:pPr>
            <a:r>
              <a:rPr lang="en-US" sz="1800" dirty="0"/>
              <a:t>Recognize the role nurse leaders can have in political action.</a:t>
            </a:r>
          </a:p>
          <a:p>
            <a:pPr>
              <a:buFont typeface="Arial" panose="020B0604020202020204" pitchFamily="34" charset="0"/>
              <a:buChar char="•"/>
            </a:pPr>
            <a:r>
              <a:rPr lang="en-US" sz="1800" dirty="0"/>
              <a:t>Reflect on your own response to change.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a:xfrm>
            <a:off x="1404572" y="1094258"/>
            <a:ext cx="7132401" cy="2735664"/>
          </a:xfrm>
        </p:spPr>
        <p:txBody>
          <a:bodyPr>
            <a:normAutofit fontScale="85000" lnSpcReduction="10000"/>
          </a:bodyPr>
          <a:lstStyle/>
          <a:p>
            <a:pPr marL="0" indent="0">
              <a:lnSpc>
                <a:spcPct val="100000"/>
              </a:lnSpc>
              <a:spcAft>
                <a:spcPts val="1200"/>
              </a:spcAft>
              <a:buNone/>
            </a:pPr>
            <a:r>
              <a:rPr lang="en-US" sz="1800" dirty="0">
                <a:latin typeface="+mj-lt"/>
                <a:cs typeface="Times New Roman" panose="02020603050405020304" pitchFamily="18" charset="0"/>
              </a:rPr>
              <a:t>Jackson, D., Peters, K., Hutchinson, M., Edenborough, M., Luck, L., &amp; Wilkes, L. (2011). Exploring confidentiality in the context of nurse whistle blowing: Issues for nurse managers. </a:t>
            </a:r>
            <a:r>
              <a:rPr lang="en-US" sz="1800" i="1" dirty="0">
                <a:latin typeface="+mj-lt"/>
                <a:cs typeface="Times New Roman" panose="02020603050405020304" pitchFamily="18" charset="0"/>
              </a:rPr>
              <a:t>Journal of Nursing Management, </a:t>
            </a:r>
            <a:r>
              <a:rPr lang="en-US" sz="1800" i="1" dirty="0" smtClean="0">
                <a:latin typeface="+mj-lt"/>
                <a:cs typeface="Times New Roman" panose="02020603050405020304" pitchFamily="18" charset="0"/>
              </a:rPr>
              <a:t>19</a:t>
            </a:r>
            <a:r>
              <a:rPr lang="en-US" sz="1800" dirty="0" smtClean="0">
                <a:latin typeface="+mj-lt"/>
                <a:cs typeface="Times New Roman" panose="02020603050405020304" pitchFamily="18" charset="0"/>
              </a:rPr>
              <a:t>(5</a:t>
            </a:r>
            <a:r>
              <a:rPr lang="en-US" sz="1800" dirty="0">
                <a:latin typeface="+mj-lt"/>
                <a:cs typeface="Times New Roman" panose="02020603050405020304" pitchFamily="18" charset="0"/>
              </a:rPr>
              <a:t>), </a:t>
            </a:r>
            <a:r>
              <a:rPr lang="en-US" sz="1800" dirty="0" smtClean="0">
                <a:latin typeface="+mj-lt"/>
                <a:cs typeface="Times New Roman" panose="02020603050405020304" pitchFamily="18" charset="0"/>
              </a:rPr>
              <a:t>655–63</a:t>
            </a:r>
            <a:r>
              <a:rPr lang="en-US" sz="1800" dirty="0">
                <a:latin typeface="+mj-lt"/>
                <a:cs typeface="Times New Roman" panose="02020603050405020304" pitchFamily="18" charset="0"/>
              </a:rPr>
              <a:t>.</a:t>
            </a:r>
          </a:p>
          <a:p>
            <a:pPr>
              <a:lnSpc>
                <a:spcPct val="100000"/>
              </a:lnSpc>
              <a:spcAft>
                <a:spcPts val="1200"/>
              </a:spcAft>
            </a:pPr>
            <a:r>
              <a:rPr lang="en-US" sz="1800" b="1" dirty="0">
                <a:latin typeface="+mj-lt"/>
                <a:cs typeface="Times New Roman" panose="02020603050405020304" pitchFamily="18" charset="0"/>
              </a:rPr>
              <a:t>Purpose</a:t>
            </a:r>
            <a:r>
              <a:rPr lang="en-US" sz="1800" dirty="0">
                <a:latin typeface="+mj-lt"/>
                <a:cs typeface="Times New Roman" panose="02020603050405020304" pitchFamily="18" charset="0"/>
              </a:rPr>
              <a:t>: “The aim of this paper is to reveal the experiences and meaning of confidentiality for Australian nurses in the context of whistle blowing” (Jackson et al., </a:t>
            </a:r>
            <a:r>
              <a:rPr lang="en-US" sz="1800" dirty="0" smtClean="0">
                <a:latin typeface="+mj-lt"/>
                <a:cs typeface="Times New Roman" panose="02020603050405020304" pitchFamily="18" charset="0"/>
              </a:rPr>
              <a:t>2011, p</a:t>
            </a:r>
            <a:r>
              <a:rPr lang="en-US" sz="1800" dirty="0">
                <a:latin typeface="+mj-lt"/>
                <a:cs typeface="Times New Roman" panose="02020603050405020304" pitchFamily="18" charset="0"/>
              </a:rPr>
              <a:t>. 655).</a:t>
            </a:r>
          </a:p>
          <a:p>
            <a:pPr>
              <a:lnSpc>
                <a:spcPct val="100000"/>
              </a:lnSpc>
              <a:spcAft>
                <a:spcPts val="1200"/>
              </a:spcAft>
            </a:pPr>
            <a:r>
              <a:rPr lang="en-US" sz="1800" b="1" dirty="0">
                <a:latin typeface="+mj-lt"/>
                <a:cs typeface="Times New Roman" panose="02020603050405020304" pitchFamily="18" charset="0"/>
              </a:rPr>
              <a:t>Discussion</a:t>
            </a:r>
            <a:r>
              <a:rPr lang="en-US" sz="1800" dirty="0">
                <a:latin typeface="+mj-lt"/>
                <a:cs typeface="Times New Roman" panose="02020603050405020304" pitchFamily="18" charset="0"/>
              </a:rPr>
              <a:t>: “Despite the ethical, legal and moral importance of confidentiality within the health-care context, little work has addressed the implications of confidentially related to whistle-blowing </a:t>
            </a:r>
            <a:r>
              <a:rPr lang="en-US" sz="1800" dirty="0" smtClean="0">
                <a:latin typeface="+mj-lt"/>
                <a:cs typeface="Times New Roman" panose="02020603050405020304" pitchFamily="18" charset="0"/>
              </a:rPr>
              <a:t>events. . . . </a:t>
            </a:r>
            <a:r>
              <a:rPr lang="en-US" sz="1800" dirty="0">
                <a:latin typeface="+mj-lt"/>
                <a:cs typeface="Times New Roman" panose="02020603050405020304" pitchFamily="18" charset="0"/>
              </a:rPr>
              <a:t>The study used qualitative narrative inquiry. Eighteen Australian nurses, with first-hand experience of whistle blowing, consented to face-to-face semi-structured interviews</a:t>
            </a:r>
            <a:r>
              <a:rPr lang="en-US" sz="1800" dirty="0" smtClean="0">
                <a:latin typeface="+mj-lt"/>
                <a:cs typeface="Times New Roman" panose="02020603050405020304" pitchFamily="18" charset="0"/>
              </a:rPr>
              <a:t>.</a:t>
            </a:r>
            <a:endParaRPr lang="en-US" sz="1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30</a:t>
            </a:fld>
            <a:endParaRPr lang="en-US" dirty="0"/>
          </a:p>
        </p:txBody>
      </p:sp>
    </p:spTree>
    <p:extLst>
      <p:ext uri="{BB962C8B-B14F-4D97-AF65-F5344CB8AC3E}">
        <p14:creationId xmlns:p14="http://schemas.microsoft.com/office/powerpoint/2010/main" val="1044072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a:xfrm>
            <a:off x="1404572" y="1094258"/>
            <a:ext cx="7132401" cy="2735664"/>
          </a:xfrm>
        </p:spPr>
        <p:txBody>
          <a:bodyPr>
            <a:normAutofit fontScale="92500" lnSpcReduction="10000"/>
          </a:bodyPr>
          <a:lstStyle/>
          <a:p>
            <a:pPr marL="0" indent="0">
              <a:lnSpc>
                <a:spcPct val="100000"/>
              </a:lnSpc>
              <a:spcAft>
                <a:spcPts val="1200"/>
              </a:spcAft>
              <a:buNone/>
            </a:pPr>
            <a:r>
              <a:rPr lang="en-US" sz="1800" b="1" dirty="0">
                <a:latin typeface="+mj-lt"/>
                <a:cs typeface="Times New Roman" panose="02020603050405020304" pitchFamily="18" charset="0"/>
              </a:rPr>
              <a:t>Discussion Cont’d</a:t>
            </a:r>
            <a:r>
              <a:rPr lang="en-US" sz="1800" dirty="0">
                <a:latin typeface="+mj-lt"/>
                <a:cs typeface="Times New Roman" panose="02020603050405020304" pitchFamily="18" charset="0"/>
              </a:rPr>
              <a:t>: Four emergent themes relating to confidentiality were identified: (1) confidentiality as enforced silence; (2) confidentiality as isolating and marginalizing; (3) confidentiality as creating a </a:t>
            </a:r>
            <a:r>
              <a:rPr lang="en-US" sz="1800" dirty="0" err="1">
                <a:latin typeface="+mj-lt"/>
                <a:cs typeface="Times New Roman" panose="02020603050405020304" pitchFamily="18" charset="0"/>
              </a:rPr>
              <a:t>rumour</a:t>
            </a:r>
            <a:r>
              <a:rPr lang="en-US" sz="1800" dirty="0">
                <a:latin typeface="+mj-lt"/>
                <a:cs typeface="Times New Roman" panose="02020603050405020304" pitchFamily="18" charset="0"/>
              </a:rPr>
              <a:t> mill; and (4) confidentiality in the context of the public’s right to know.”</a:t>
            </a:r>
          </a:p>
          <a:p>
            <a:pPr marL="0" indent="0">
              <a:lnSpc>
                <a:spcPct val="100000"/>
              </a:lnSpc>
              <a:spcAft>
                <a:spcPts val="1200"/>
              </a:spcAft>
              <a:buNone/>
            </a:pPr>
            <a:r>
              <a:rPr lang="en-US" sz="1800" b="1" dirty="0">
                <a:latin typeface="+mj-lt"/>
                <a:cs typeface="Times New Roman" panose="02020603050405020304" pitchFamily="18" charset="0"/>
              </a:rPr>
              <a:t>Application to Practice</a:t>
            </a:r>
            <a:r>
              <a:rPr lang="en-US" sz="1800" dirty="0">
                <a:latin typeface="+mj-lt"/>
                <a:cs typeface="Times New Roman" panose="02020603050405020304" pitchFamily="18" charset="0"/>
              </a:rPr>
              <a:t>: “It is beholden upon nurse managers to carefully risk manage whistle-blowing events. It is also important that nurse managers are aware of the consequences of their interpretation and application of confidentiality to whistle-blowing events, and the potentially competing outcomes for individuals and the institution.” (Jackson et al., </a:t>
            </a:r>
            <a:r>
              <a:rPr lang="en-US" sz="1800" dirty="0" smtClean="0">
                <a:latin typeface="+mj-lt"/>
                <a:cs typeface="Times New Roman" panose="02020603050405020304" pitchFamily="18" charset="0"/>
              </a:rPr>
              <a:t>2011, p</a:t>
            </a:r>
            <a:r>
              <a:rPr lang="en-US" sz="1800" dirty="0">
                <a:latin typeface="+mj-lt"/>
                <a:cs typeface="Times New Roman" panose="02020603050405020304" pitchFamily="18" charset="0"/>
              </a:rPr>
              <a:t>. 655)</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31</a:t>
            </a:fld>
            <a:endParaRPr lang="en-US" dirty="0"/>
          </a:p>
        </p:txBody>
      </p:sp>
    </p:spTree>
    <p:extLst>
      <p:ext uri="{BB962C8B-B14F-4D97-AF65-F5344CB8AC3E}">
        <p14:creationId xmlns:p14="http://schemas.microsoft.com/office/powerpoint/2010/main" val="2606541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54725"/>
            <a:ext cx="7275714" cy="366760"/>
          </a:xfrm>
        </p:spPr>
        <p:txBody>
          <a:bodyPr>
            <a:normAutofit fontScale="90000"/>
          </a:bodyPr>
          <a:lstStyle/>
          <a:p>
            <a:r>
              <a:rPr lang="en-US" dirty="0"/>
              <a:t>Political Activism as Advocacy</a:t>
            </a:r>
          </a:p>
        </p:txBody>
      </p:sp>
      <p:sp>
        <p:nvSpPr>
          <p:cNvPr id="3" name="Content Placeholder 2"/>
          <p:cNvSpPr>
            <a:spLocks noGrp="1"/>
          </p:cNvSpPr>
          <p:nvPr>
            <p:ph idx="1"/>
          </p:nvPr>
        </p:nvSpPr>
        <p:spPr>
          <a:xfrm>
            <a:off x="1404572" y="1253648"/>
            <a:ext cx="7132401" cy="2735664"/>
          </a:xfrm>
        </p:spPr>
        <p:txBody>
          <a:bodyPr>
            <a:normAutofit/>
          </a:bodyPr>
          <a:lstStyle/>
          <a:p>
            <a:pPr>
              <a:buFont typeface="Arial" panose="020B0604020202020204" pitchFamily="34" charset="0"/>
              <a:buChar char="•"/>
            </a:pPr>
            <a:r>
              <a:rPr lang="en-US" sz="1600" b="1" dirty="0"/>
              <a:t>Political Activism</a:t>
            </a:r>
            <a:r>
              <a:rPr lang="en-US" sz="1600" dirty="0"/>
              <a:t>: “a doctrine or practice that emphasizes direct vigorous action especially in support of or opposition to one side of a controversial </a:t>
            </a:r>
            <a:r>
              <a:rPr lang="en-US" sz="1600" dirty="0" smtClean="0"/>
              <a:t>issue” </a:t>
            </a:r>
            <a:r>
              <a:rPr lang="en-US" sz="1600" dirty="0"/>
              <a:t>(Merriam-Webster </a:t>
            </a:r>
            <a:r>
              <a:rPr lang="en-US" sz="1600" dirty="0" smtClean="0"/>
              <a:t>Dictionary, </a:t>
            </a:r>
            <a:r>
              <a:rPr lang="en-US" sz="1600" dirty="0" err="1" smtClean="0"/>
              <a:t>n.d.</a:t>
            </a:r>
            <a:r>
              <a:rPr lang="en-US" sz="1600" dirty="0" smtClean="0"/>
              <a:t>). </a:t>
            </a:r>
            <a:r>
              <a:rPr lang="en-US" sz="1600" dirty="0"/>
              <a:t>Political activism directs action toward creating change related to the making of government policy.</a:t>
            </a:r>
          </a:p>
          <a:p>
            <a:pPr>
              <a:buFont typeface="Arial" panose="020B0604020202020204" pitchFamily="34" charset="0"/>
              <a:buChar char="•"/>
            </a:pPr>
            <a:r>
              <a:rPr lang="en-US" sz="1600" dirty="0"/>
              <a:t>Political activism required on behalf of patients and the profession of nursing</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32</a:t>
            </a:fld>
            <a:endParaRPr lang="en-US" dirty="0"/>
          </a:p>
        </p:txBody>
      </p:sp>
    </p:spTree>
    <p:extLst>
      <p:ext uri="{BB962C8B-B14F-4D97-AF65-F5344CB8AC3E}">
        <p14:creationId xmlns:p14="http://schemas.microsoft.com/office/powerpoint/2010/main" val="13113187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a:xfrm>
            <a:off x="1404572" y="1094258"/>
            <a:ext cx="7132401" cy="2735664"/>
          </a:xfrm>
        </p:spPr>
        <p:txBody>
          <a:bodyPr>
            <a:normAutofit/>
          </a:bodyPr>
          <a:lstStyle/>
          <a:p>
            <a:pPr>
              <a:lnSpc>
                <a:spcPct val="100000"/>
              </a:lnSpc>
              <a:spcBef>
                <a:spcPts val="0"/>
              </a:spcBef>
              <a:spcAft>
                <a:spcPts val="1200"/>
              </a:spcAft>
            </a:pPr>
            <a:r>
              <a:rPr lang="en-US" sz="1800" dirty="0">
                <a:latin typeface="+mj-lt"/>
                <a:cs typeface="Times New Roman" panose="02020603050405020304" pitchFamily="18" charset="0"/>
                <a:hlinkClick r:id="rId2"/>
              </a:rPr>
              <a:t>Exploring confidentiality in the context of nurse whistle blowing: </a:t>
            </a:r>
            <a:r>
              <a:rPr lang="en-US" sz="1800" dirty="0" smtClean="0">
                <a:latin typeface="+mj-lt"/>
                <a:cs typeface="Times New Roman" panose="02020603050405020304" pitchFamily="18" charset="0"/>
                <a:hlinkClick r:id="rId2"/>
              </a:rPr>
              <a:t>Issues </a:t>
            </a:r>
            <a:r>
              <a:rPr lang="en-US" sz="1800" dirty="0">
                <a:latin typeface="+mj-lt"/>
                <a:cs typeface="Times New Roman" panose="02020603050405020304" pitchFamily="18" charset="0"/>
                <a:hlinkClick r:id="rId2"/>
              </a:rPr>
              <a:t>for nurse managers</a:t>
            </a:r>
            <a:r>
              <a:rPr lang="en-US" sz="1800" dirty="0">
                <a:latin typeface="+mj-lt"/>
                <a:cs typeface="Times New Roman" panose="02020603050405020304" pitchFamily="18" charset="0"/>
              </a:rPr>
              <a:t>” (Jackson et al., 2011). </a:t>
            </a:r>
          </a:p>
          <a:p>
            <a:pPr>
              <a:lnSpc>
                <a:spcPct val="100000"/>
              </a:lnSpc>
              <a:spcBef>
                <a:spcPts val="0"/>
              </a:spcBef>
              <a:spcAft>
                <a:spcPts val="1200"/>
              </a:spcAft>
            </a:pPr>
            <a:r>
              <a:rPr lang="en-US" sz="1800" b="1" dirty="0">
                <a:latin typeface="+mj-lt"/>
                <a:cs typeface="Times New Roman" panose="02020603050405020304" pitchFamily="18" charset="0"/>
              </a:rPr>
              <a:t>Purpose:</a:t>
            </a:r>
            <a:r>
              <a:rPr lang="en-US" sz="1800" dirty="0">
                <a:latin typeface="+mj-lt"/>
                <a:cs typeface="Times New Roman" panose="02020603050405020304" pitchFamily="18" charset="0"/>
              </a:rPr>
              <a:t> “The aim of this paper is to reveal the experiences and meaning of confidentiality for Australian nurses in the context of whistle </a:t>
            </a:r>
            <a:r>
              <a:rPr lang="en-US" sz="1800" dirty="0" smtClean="0">
                <a:latin typeface="+mj-lt"/>
                <a:cs typeface="Times New Roman" panose="02020603050405020304" pitchFamily="18" charset="0"/>
              </a:rPr>
              <a:t>blowing” </a:t>
            </a:r>
            <a:r>
              <a:rPr lang="en-US" sz="1800" dirty="0">
                <a:latin typeface="+mj-lt"/>
                <a:cs typeface="Times New Roman" panose="02020603050405020304" pitchFamily="18" charset="0"/>
              </a:rPr>
              <a:t>(Jackson et al., </a:t>
            </a:r>
            <a:r>
              <a:rPr lang="en-US" sz="1800" dirty="0" smtClean="0">
                <a:latin typeface="+mj-lt"/>
                <a:cs typeface="Times New Roman" panose="02020603050405020304" pitchFamily="18" charset="0"/>
              </a:rPr>
              <a:t>2011, p</a:t>
            </a:r>
            <a:r>
              <a:rPr lang="en-US" sz="1800" dirty="0">
                <a:latin typeface="+mj-lt"/>
                <a:cs typeface="Times New Roman" panose="02020603050405020304" pitchFamily="18" charset="0"/>
              </a:rPr>
              <a:t>. 655).</a:t>
            </a:r>
          </a:p>
          <a:p>
            <a:pPr lvl="1">
              <a:lnSpc>
                <a:spcPct val="100000"/>
              </a:lnSpc>
              <a:spcBef>
                <a:spcPts val="0"/>
              </a:spcBef>
              <a:spcAft>
                <a:spcPts val="1200"/>
              </a:spcAft>
            </a:pPr>
            <a:r>
              <a:rPr lang="en-US" sz="1800" dirty="0">
                <a:latin typeface="+mj-lt"/>
                <a:cs typeface="Times New Roman" panose="02020603050405020304" pitchFamily="18" charset="0"/>
              </a:rPr>
              <a:t>Identify how confidentiality was used to silence and isolate nurses.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33</a:t>
            </a:fld>
            <a:endParaRPr lang="en-US" dirty="0"/>
          </a:p>
        </p:txBody>
      </p:sp>
    </p:spTree>
    <p:extLst>
      <p:ext uri="{BB962C8B-B14F-4D97-AF65-F5344CB8AC3E}">
        <p14:creationId xmlns:p14="http://schemas.microsoft.com/office/powerpoint/2010/main" val="12576645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85000" lnSpcReduction="20000"/>
          </a:bodyPr>
          <a:lstStyle/>
          <a:p>
            <a:pPr>
              <a:lnSpc>
                <a:spcPct val="100000"/>
              </a:lnSpc>
              <a:spcBef>
                <a:spcPts val="0"/>
              </a:spcBef>
              <a:spcAft>
                <a:spcPts val="1200"/>
              </a:spcAft>
            </a:pPr>
            <a:r>
              <a:rPr lang="en-US" sz="1800" dirty="0">
                <a:latin typeface="+mj-lt"/>
                <a:cs typeface="Times New Roman" panose="02020603050405020304" pitchFamily="18" charset="0"/>
              </a:rPr>
              <a:t>Pick a shift from one of your most recent clinical rotations. Examine the actions of nurses during your shift and look for examples of the five different types of nursing power. Did you or your fellow nursing students exhibit personal power, expert power, position power, perceived power, or connection power? What types of power did your preceptor exhibit? What about </a:t>
            </a:r>
            <a:r>
              <a:rPr lang="en-US" sz="1800" dirty="0" smtClean="0">
                <a:latin typeface="+mj-lt"/>
                <a:cs typeface="Times New Roman" panose="02020603050405020304" pitchFamily="18" charset="0"/>
              </a:rPr>
              <a:t>staff </a:t>
            </a:r>
            <a:r>
              <a:rPr lang="en-US" sz="1800" dirty="0">
                <a:latin typeface="+mj-lt"/>
                <a:cs typeface="Times New Roman" panose="02020603050405020304" pitchFamily="18" charset="0"/>
              </a:rPr>
              <a:t>nurses? The charge nurse? Which nurse do you think was the most powerful on your unit? Why?</a:t>
            </a:r>
          </a:p>
          <a:p>
            <a:pPr>
              <a:lnSpc>
                <a:spcPct val="100000"/>
              </a:lnSpc>
              <a:spcBef>
                <a:spcPts val="0"/>
              </a:spcBef>
              <a:spcAft>
                <a:spcPts val="1200"/>
              </a:spcAft>
            </a:pPr>
            <a:r>
              <a:rPr lang="en-US" sz="1800" dirty="0">
                <a:latin typeface="+mj-lt"/>
                <a:cs typeface="Times New Roman" panose="02020603050405020304" pitchFamily="18" charset="0"/>
              </a:rPr>
              <a:t>Review the CNA’s “</a:t>
            </a:r>
            <a:r>
              <a:rPr lang="en-US" sz="1800" dirty="0">
                <a:latin typeface="+mj-lt"/>
                <a:cs typeface="Times New Roman" panose="02020603050405020304" pitchFamily="18" charset="0"/>
                <a:hlinkClick r:id="rId2"/>
              </a:rPr>
              <a:t>June 2016 Environmental Scan </a:t>
            </a:r>
            <a:r>
              <a:rPr lang="en-US" sz="1800" dirty="0" smtClean="0">
                <a:latin typeface="+mj-lt"/>
                <a:cs typeface="Times New Roman" panose="02020603050405020304" pitchFamily="18" charset="0"/>
                <a:hlinkClick r:id="rId2"/>
              </a:rPr>
              <a:t>Summary</a:t>
            </a:r>
            <a:r>
              <a:rPr lang="en-US" sz="1800" dirty="0" smtClean="0">
                <a:latin typeface="+mj-lt"/>
                <a:cs typeface="Times New Roman" panose="02020603050405020304" pitchFamily="18" charset="0"/>
              </a:rPr>
              <a:t>,” </a:t>
            </a:r>
            <a:r>
              <a:rPr lang="en-US" sz="1800" dirty="0">
                <a:latin typeface="+mj-lt"/>
                <a:cs typeface="Times New Roman" panose="02020603050405020304" pitchFamily="18" charset="0"/>
              </a:rPr>
              <a:t>which was discussed in Essential Learning Activity 10.2.1. Select an issue identified in the environmental scan that you believe will have a serious impact on the health of Canadians when you graduate in one to two years. Develop a plan to advocate for the health of Canadians using the advocacy tools provided on the CNA website.</a:t>
            </a:r>
            <a:endParaRPr lang="en-US" sz="1800" b="1" dirty="0">
              <a:effectLst>
                <a:outerShdw blurRad="38100" dist="38100" dir="2700000" algn="tl">
                  <a:srgbClr val="000000">
                    <a:alpha val="43137"/>
                  </a:srgbClr>
                </a:outerShdw>
              </a:effectLst>
              <a:latin typeface="+mj-lt"/>
            </a:endParaRP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34</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 </a:t>
            </a:r>
            <a:r>
              <a:rPr lang="en-US" dirty="0" smtClean="0"/>
              <a:t>(Cont’d</a:t>
            </a:r>
            <a:r>
              <a:rPr lang="en-US" dirty="0"/>
              <a:t>)</a:t>
            </a:r>
          </a:p>
        </p:txBody>
      </p:sp>
      <p:sp>
        <p:nvSpPr>
          <p:cNvPr id="3" name="Content Placeholder 2"/>
          <p:cNvSpPr>
            <a:spLocks noGrp="1"/>
          </p:cNvSpPr>
          <p:nvPr>
            <p:ph idx="1"/>
          </p:nvPr>
        </p:nvSpPr>
        <p:spPr/>
        <p:txBody>
          <a:bodyPr>
            <a:normAutofit/>
          </a:bodyPr>
          <a:lstStyle/>
          <a:p>
            <a:pPr>
              <a:lnSpc>
                <a:spcPct val="100000"/>
              </a:lnSpc>
              <a:spcBef>
                <a:spcPts val="0"/>
              </a:spcBef>
              <a:spcAft>
                <a:spcPts val="1200"/>
              </a:spcAft>
            </a:pPr>
            <a:r>
              <a:rPr lang="en-US" sz="1800" dirty="0">
                <a:latin typeface="+mj-lt"/>
                <a:cs typeface="Times New Roman" panose="02020603050405020304" pitchFamily="18" charset="0"/>
              </a:rPr>
              <a:t>Think of the commonly heard phrase “Nurses eat their young.” What theory explains this phrase? </a:t>
            </a:r>
          </a:p>
          <a:p>
            <a:pPr>
              <a:lnSpc>
                <a:spcPct val="100000"/>
              </a:lnSpc>
              <a:spcBef>
                <a:spcPts val="0"/>
              </a:spcBef>
              <a:spcAft>
                <a:spcPts val="1200"/>
              </a:spcAft>
            </a:pPr>
            <a:r>
              <a:rPr lang="en-US" sz="1800" dirty="0">
                <a:latin typeface="+mj-lt"/>
                <a:cs typeface="Times New Roman" panose="02020603050405020304" pitchFamily="18" charset="0"/>
              </a:rPr>
              <a:t>As a graduate nurse, what steps will you take to ensure that people will not describe you as a nurse who “eats her young”?</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35</a:t>
            </a:fld>
            <a:endParaRPr lang="en-US" dirty="0"/>
          </a:p>
        </p:txBody>
      </p:sp>
    </p:spTree>
    <p:extLst>
      <p:ext uri="{BB962C8B-B14F-4D97-AF65-F5344CB8AC3E}">
        <p14:creationId xmlns:p14="http://schemas.microsoft.com/office/powerpoint/2010/main" val="222809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fontScale="92500" lnSpcReduction="20000"/>
          </a:bodyPr>
          <a:lstStyle/>
          <a:p>
            <a:pPr marL="432000" indent="-457200">
              <a:buNone/>
            </a:pPr>
            <a:r>
              <a:rPr lang="en-US" sz="1200" dirty="0"/>
              <a:t>Canadian Nurses Association [CNA]. (2017). Code of ethics for registered nurses. Retrieved from https://www.cna-aiic.ca/~/media/cna/page-content/pdf-en/code-of-ethics-2017-edition-secure-interactive</a:t>
            </a:r>
          </a:p>
          <a:p>
            <a:pPr marL="432000" indent="-457200">
              <a:buNone/>
            </a:pPr>
            <a:r>
              <a:rPr lang="en-US" sz="1200" dirty="0"/>
              <a:t>Canadian Nurses Association [CNA]. (2018). Policy and advocacy. Retrieved from https://www.cna-aiic.ca/en/policy-advocacy</a:t>
            </a:r>
          </a:p>
          <a:p>
            <a:pPr marL="432000" indent="-457200">
              <a:buNone/>
            </a:pPr>
            <a:r>
              <a:rPr lang="en-US" sz="1200" dirty="0"/>
              <a:t>Conger, J. A., &amp; Kanungo, R. N. (1988). The empowerment process: Integrating theory and practice. </a:t>
            </a:r>
            <a:r>
              <a:rPr lang="en-US" sz="1200" i="1" dirty="0" smtClean="0"/>
              <a:t>Academy </a:t>
            </a:r>
            <a:r>
              <a:rPr lang="en-US" sz="1200" i="1" dirty="0"/>
              <a:t>of Management Review, 13</a:t>
            </a:r>
            <a:r>
              <a:rPr lang="en-US" sz="1200" dirty="0"/>
              <a:t>(3), </a:t>
            </a:r>
            <a:r>
              <a:rPr lang="en-US" sz="1200" dirty="0" smtClean="0"/>
              <a:t>471–82</a:t>
            </a:r>
            <a:r>
              <a:rPr lang="en-US" sz="1200" dirty="0"/>
              <a:t>.</a:t>
            </a:r>
          </a:p>
          <a:p>
            <a:pPr marL="432000" indent="-457200">
              <a:buNone/>
            </a:pPr>
            <a:r>
              <a:rPr lang="en-US" sz="1200" dirty="0"/>
              <a:t>Havens, D. S., &amp; </a:t>
            </a:r>
            <a:r>
              <a:rPr lang="en-US" sz="1200" dirty="0" err="1"/>
              <a:t>Laschinger</a:t>
            </a:r>
            <a:r>
              <a:rPr lang="en-US" sz="1200" dirty="0"/>
              <a:t>, H. S. (1997). Creating the environment to support shared governance: Kanter’s theory of power in organizations. </a:t>
            </a:r>
            <a:r>
              <a:rPr lang="en-US" sz="1200" i="1" dirty="0"/>
              <a:t>Journal of Shared Governance 3</a:t>
            </a:r>
            <a:r>
              <a:rPr lang="en-US" sz="1200" dirty="0"/>
              <a:t>(1), 15–23.</a:t>
            </a:r>
          </a:p>
          <a:p>
            <a:pPr marL="432000" indent="-457200">
              <a:buNone/>
            </a:pPr>
            <a:r>
              <a:rPr lang="en-US" sz="1200" dirty="0"/>
              <a:t>Health Canada. (2015). First Nations and Inuit Home and Community Care (FNIHCC) 10-Year Plan (2013–2023). Retrieved from http://publications.gc.ca/collections/collection_2016/sc-hc/H34-282-2015-eng.pdf</a:t>
            </a:r>
          </a:p>
          <a:p>
            <a:pPr marL="432000" indent="-457200">
              <a:buNone/>
            </a:pPr>
            <a:r>
              <a:rPr lang="en-US" sz="1200" dirty="0"/>
              <a:t>Jackson, D., Peters, K., Hutchinson, M., Edenborough, M., Luck, L., &amp; Wilkes, L. (2011). Exploring confidentiality in the context of nurse whistle blowing: Issues for nurse managers. </a:t>
            </a:r>
            <a:r>
              <a:rPr lang="en-US" sz="1200" i="1" dirty="0"/>
              <a:t>Journal of Nursing Management, 19</a:t>
            </a:r>
            <a:r>
              <a:rPr lang="en-US" sz="1200" dirty="0"/>
              <a:t>(5), </a:t>
            </a:r>
            <a:r>
              <a:rPr lang="en-US" sz="1200" dirty="0" smtClean="0"/>
              <a:t>655–63</a:t>
            </a:r>
            <a:r>
              <a:rPr lang="en-US" sz="1200" dirty="0"/>
              <a:t>.</a:t>
            </a:r>
          </a:p>
          <a:p>
            <a:pPr marL="432000" indent="-457200">
              <a:buNone/>
            </a:pPr>
            <a:r>
              <a:rPr lang="en-US" sz="1200" dirty="0"/>
              <a:t>Johnstone, M. (2017). Is nursing ethics good enough? </a:t>
            </a:r>
            <a:r>
              <a:rPr lang="en-US" sz="1200" i="1" dirty="0"/>
              <a:t>Australian Nursing &amp; Midwifery Journal, </a:t>
            </a:r>
            <a:r>
              <a:rPr lang="en-US" sz="1200" i="1" dirty="0" smtClean="0"/>
              <a:t>25</a:t>
            </a:r>
            <a:r>
              <a:rPr lang="en-US" sz="1200" dirty="0" smtClean="0"/>
              <a:t>(3</a:t>
            </a:r>
            <a:r>
              <a:rPr lang="en-US" sz="1200" dirty="0"/>
              <a:t>), 19.</a:t>
            </a:r>
          </a:p>
          <a:p>
            <a:pPr marL="432000" indent="-457200">
              <a:buNone/>
            </a:pPr>
            <a:r>
              <a:rPr lang="en-US" sz="1200" dirty="0"/>
              <a:t>Kanter, R. M. (1993). </a:t>
            </a:r>
            <a:r>
              <a:rPr lang="en-US" sz="1200" i="1" dirty="0"/>
              <a:t>Men and women of the corporation </a:t>
            </a:r>
            <a:r>
              <a:rPr lang="en-US" sz="1200" dirty="0"/>
              <a:t>(2nd ed.). New York: Basic Books.</a:t>
            </a:r>
          </a:p>
          <a:p>
            <a:pPr marL="432000" indent="-457200">
              <a:buNone/>
            </a:pPr>
            <a:r>
              <a:rPr lang="en-US" sz="1200" dirty="0"/>
              <a:t>MacPhee, M. (2015). Power, politics and influence. In P. S. Yoder-Wise, L. G. Grant, &amp; S. Regan </a:t>
            </a:r>
            <a:r>
              <a:rPr lang="en-US" sz="1200" dirty="0" smtClean="0"/>
              <a:t>(eds</a:t>
            </a:r>
            <a:r>
              <a:rPr lang="en-US" sz="1200" dirty="0"/>
              <a:t>.), </a:t>
            </a:r>
            <a:r>
              <a:rPr lang="en-US" sz="1200" i="1" dirty="0"/>
              <a:t>Leading and Managing in Canadian Nursing</a:t>
            </a:r>
            <a:r>
              <a:rPr lang="en-US" sz="1200" dirty="0"/>
              <a:t> (pp. 185–204). Toronto: Elsevier.</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36</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 </a:t>
            </a:r>
            <a:r>
              <a:rPr lang="en-US" dirty="0" smtClean="0"/>
              <a:t>(Cont’d</a:t>
            </a:r>
            <a:r>
              <a:rPr lang="en-US" dirty="0"/>
              <a:t>)</a:t>
            </a:r>
          </a:p>
        </p:txBody>
      </p:sp>
      <p:sp>
        <p:nvSpPr>
          <p:cNvPr id="3" name="Content Placeholder 2"/>
          <p:cNvSpPr>
            <a:spLocks noGrp="1"/>
          </p:cNvSpPr>
          <p:nvPr>
            <p:ph idx="1"/>
          </p:nvPr>
        </p:nvSpPr>
        <p:spPr/>
        <p:txBody>
          <a:bodyPr>
            <a:normAutofit fontScale="92500" lnSpcReduction="20000"/>
          </a:bodyPr>
          <a:lstStyle/>
          <a:p>
            <a:pPr marL="432000" indent="-457200">
              <a:buNone/>
            </a:pPr>
            <a:r>
              <a:rPr lang="en-US" sz="1200" dirty="0"/>
              <a:t>Manias, E., &amp; Street, A. (2000). Possibilities for critical social theory and Foucault’s work: A toolbox approach. </a:t>
            </a:r>
            <a:r>
              <a:rPr lang="en-US" sz="1200" i="1" dirty="0"/>
              <a:t>Nursing Inquiry, 7</a:t>
            </a:r>
            <a:r>
              <a:rPr lang="en-US" sz="1200" dirty="0"/>
              <a:t>, 50–60.</a:t>
            </a:r>
          </a:p>
          <a:p>
            <a:pPr marL="432000" indent="-457200">
              <a:buNone/>
            </a:pPr>
            <a:r>
              <a:rPr lang="en-US" sz="1200" dirty="0"/>
              <a:t>Mannix, J., Wilkes, L., &amp; Daly, J. (2015). </a:t>
            </a:r>
            <a:r>
              <a:rPr lang="en-US" sz="1200" dirty="0" smtClean="0"/>
              <a:t>“Good </a:t>
            </a:r>
            <a:r>
              <a:rPr lang="en-US" sz="1200" dirty="0"/>
              <a:t>ethics and moral </a:t>
            </a:r>
            <a:r>
              <a:rPr lang="en-US" sz="1200" dirty="0" smtClean="0"/>
              <a:t>standing”: </a:t>
            </a:r>
            <a:r>
              <a:rPr lang="en-US" sz="1200" dirty="0"/>
              <a:t>A qualitative study of aesthetic leadership in clinical nursing practice. </a:t>
            </a:r>
            <a:r>
              <a:rPr lang="en-US" sz="1200" i="1" dirty="0"/>
              <a:t>Journal of Clinical Nursing 24</a:t>
            </a:r>
            <a:r>
              <a:rPr lang="en-US" sz="1200" dirty="0"/>
              <a:t>, </a:t>
            </a:r>
            <a:r>
              <a:rPr lang="en-US" sz="1200" dirty="0" smtClean="0"/>
              <a:t>1603–10</a:t>
            </a:r>
            <a:r>
              <a:rPr lang="en-US" sz="1200" dirty="0"/>
              <a:t>.</a:t>
            </a:r>
          </a:p>
          <a:p>
            <a:pPr marL="432000" indent="-457200">
              <a:buNone/>
            </a:pPr>
            <a:r>
              <a:rPr lang="en-US" sz="1200" dirty="0"/>
              <a:t>Merriam-Webster Dictionary. (n.d.). Retrieved from https://www.merriam-webster.com/</a:t>
            </a:r>
          </a:p>
          <a:p>
            <a:pPr marL="432000" indent="-457200">
              <a:buNone/>
            </a:pPr>
            <a:r>
              <a:rPr lang="en-US" sz="1200" dirty="0"/>
              <a:t>Office of the United Nations High Commissioner for Human Rights. (1969). Declaration on social progress and development: Proclaimed by General Assembly resolution 2542 of 11 December 1969. Retrieved from http://www.ohchr.org/Documents/ProfessionalInterest/progress.pdf</a:t>
            </a:r>
          </a:p>
          <a:p>
            <a:pPr marL="432000" indent="-457200">
              <a:buNone/>
            </a:pPr>
            <a:r>
              <a:rPr lang="en-US" sz="1200" dirty="0"/>
              <a:t>Reid, J. (2013). Speaking up: A professional imperative. </a:t>
            </a:r>
            <a:r>
              <a:rPr lang="en-US" sz="1200" i="1" dirty="0"/>
              <a:t>Journal of Perioperative Practice, </a:t>
            </a:r>
            <a:r>
              <a:rPr lang="en-US" sz="1200" i="1" dirty="0" smtClean="0"/>
              <a:t>2</a:t>
            </a:r>
            <a:r>
              <a:rPr lang="en-US" sz="1200" dirty="0" smtClean="0"/>
              <a:t>(395</a:t>
            </a:r>
            <a:r>
              <a:rPr lang="en-US" sz="1200" dirty="0"/>
              <a:t>), </a:t>
            </a:r>
            <a:r>
              <a:rPr lang="en-US" sz="1200" dirty="0" smtClean="0"/>
              <a:t>114–18</a:t>
            </a:r>
            <a:r>
              <a:rPr lang="en-US" sz="1200" dirty="0"/>
              <a:t>.</a:t>
            </a:r>
          </a:p>
          <a:p>
            <a:pPr marL="432000" indent="-457200">
              <a:buNone/>
            </a:pPr>
            <a:r>
              <a:rPr lang="en-US" sz="1200" dirty="0" err="1"/>
              <a:t>Spreitzer</a:t>
            </a:r>
            <a:r>
              <a:rPr lang="en-US" sz="1200" dirty="0"/>
              <a:t>, G. (2008). Taking stock: A review of more than twenty years of research on empowerment at work. In C. Cooper, &amp; J. </a:t>
            </a:r>
            <a:r>
              <a:rPr lang="en-US" sz="1200" dirty="0" err="1"/>
              <a:t>Barling</a:t>
            </a:r>
            <a:r>
              <a:rPr lang="en-US" sz="1200" dirty="0"/>
              <a:t> </a:t>
            </a:r>
            <a:r>
              <a:rPr lang="en-US" sz="1200" dirty="0" smtClean="0"/>
              <a:t>(eds</a:t>
            </a:r>
            <a:r>
              <a:rPr lang="en-US" sz="1200" dirty="0"/>
              <a:t>.), </a:t>
            </a:r>
            <a:r>
              <a:rPr lang="en-US" sz="1200" i="1" dirty="0"/>
              <a:t>The SAGE </a:t>
            </a:r>
            <a:r>
              <a:rPr lang="en-US" sz="1200" i="1" dirty="0" smtClean="0"/>
              <a:t>handbook </a:t>
            </a:r>
            <a:r>
              <a:rPr lang="en-US" sz="1200" i="1" dirty="0"/>
              <a:t>of </a:t>
            </a:r>
            <a:r>
              <a:rPr lang="en-US" sz="1200" i="1" dirty="0" smtClean="0"/>
              <a:t>organizational </a:t>
            </a:r>
            <a:r>
              <a:rPr lang="en-US" sz="1200" i="1" dirty="0"/>
              <a:t>b</a:t>
            </a:r>
            <a:r>
              <a:rPr lang="en-US" sz="1200" i="1" dirty="0" smtClean="0"/>
              <a:t>ehavior </a:t>
            </a:r>
            <a:r>
              <a:rPr lang="en-US" sz="1200" dirty="0"/>
              <a:t>(pp. 54–72). Thousand Oaks, CA: Sage Publications.</a:t>
            </a:r>
          </a:p>
          <a:p>
            <a:pPr marL="432000" indent="-457200">
              <a:buNone/>
            </a:pPr>
            <a:r>
              <a:rPr lang="en-US" sz="1200" dirty="0"/>
              <a:t>Sumner, J., &amp; Danielson, E. (2007). Critical social theory as a means of analysis for caring in nursing. </a:t>
            </a:r>
            <a:r>
              <a:rPr lang="en-US" sz="1200" i="1" dirty="0"/>
              <a:t>International Journal for Human Caring, </a:t>
            </a:r>
            <a:r>
              <a:rPr lang="en-US" sz="1200" i="1" dirty="0" smtClean="0"/>
              <a:t>11</a:t>
            </a:r>
            <a:r>
              <a:rPr lang="en-US" sz="1200" dirty="0" smtClean="0"/>
              <a:t>(1</a:t>
            </a:r>
            <a:r>
              <a:rPr lang="en-US" sz="1200" dirty="0"/>
              <a:t>), </a:t>
            </a:r>
            <a:r>
              <a:rPr lang="en-US" sz="1200" dirty="0" smtClean="0"/>
              <a:t>30–7</a:t>
            </a:r>
            <a:r>
              <a:rPr lang="en-US" sz="1200" dirty="0"/>
              <a:t>.</a:t>
            </a:r>
          </a:p>
          <a:p>
            <a:pPr marL="432000" indent="-457200">
              <a:buNone/>
            </a:pPr>
            <a:r>
              <a:rPr lang="en-US" sz="1200" dirty="0" err="1"/>
              <a:t>Udod</a:t>
            </a:r>
            <a:r>
              <a:rPr lang="en-US" sz="1200" dirty="0"/>
              <a:t>, S. (2008). The power behind empowerment for staff nurses: Using Foucault’s concepts. </a:t>
            </a:r>
            <a:r>
              <a:rPr lang="en-US" sz="1200" i="1" dirty="0"/>
              <a:t>Nursing Leadership, </a:t>
            </a:r>
            <a:r>
              <a:rPr lang="en-US" sz="1200" i="1" dirty="0" smtClean="0"/>
              <a:t>21</a:t>
            </a:r>
            <a:r>
              <a:rPr lang="en-US" sz="1200" dirty="0" smtClean="0"/>
              <a:t>(2</a:t>
            </a:r>
            <a:r>
              <a:rPr lang="en-US" sz="1200" dirty="0"/>
              <a:t>), 77–92.</a:t>
            </a:r>
          </a:p>
          <a:p>
            <a:pPr marL="432000" indent="-457200">
              <a:buNone/>
            </a:pPr>
            <a:r>
              <a:rPr lang="en-US" sz="1200" dirty="0" err="1"/>
              <a:t>Zomorodi</a:t>
            </a:r>
            <a:r>
              <a:rPr lang="en-US" sz="1200" dirty="0"/>
              <a:t>, M., &amp; Foley, B. J. (2009). The nature of advocacy vs. paternalism in nursing: Clarifying the “thin line.” </a:t>
            </a:r>
            <a:r>
              <a:rPr lang="en-US" sz="1200" i="1" dirty="0"/>
              <a:t>Journal of Advanced Nursing, </a:t>
            </a:r>
            <a:r>
              <a:rPr lang="en-US" sz="1200" i="1" dirty="0" smtClean="0"/>
              <a:t>65</a:t>
            </a:r>
            <a:r>
              <a:rPr lang="en-US" sz="1200" dirty="0" smtClean="0"/>
              <a:t>(8</a:t>
            </a:r>
            <a:r>
              <a:rPr lang="en-US" sz="1200" dirty="0"/>
              <a:t>), </a:t>
            </a:r>
            <a:r>
              <a:rPr lang="en-US" sz="1200" dirty="0" smtClean="0"/>
              <a:t>1746–52</a:t>
            </a:r>
            <a:r>
              <a:rPr lang="en-US" sz="1200" dirty="0"/>
              <a:t>. doi:10.1111/j.1365-2648.2009.05023.x</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37</a:t>
            </a:fld>
            <a:endParaRPr lang="en-US" dirty="0"/>
          </a:p>
        </p:txBody>
      </p:sp>
    </p:spTree>
    <p:extLst>
      <p:ext uri="{BB962C8B-B14F-4D97-AF65-F5344CB8AC3E}">
        <p14:creationId xmlns:p14="http://schemas.microsoft.com/office/powerpoint/2010/main" val="3946177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87342"/>
            <a:ext cx="7275714" cy="366760"/>
          </a:xfrm>
        </p:spPr>
        <p:txBody>
          <a:bodyPr>
            <a:normAutofit fontScale="90000"/>
          </a:bodyPr>
          <a:lstStyle/>
          <a:p>
            <a:r>
              <a:rPr lang="en-US" dirty="0"/>
              <a:t>The Canadian Nurses Association Code of Ethics</a:t>
            </a:r>
          </a:p>
        </p:txBody>
      </p:sp>
      <p:sp>
        <p:nvSpPr>
          <p:cNvPr id="3" name="Content Placeholder 2"/>
          <p:cNvSpPr>
            <a:spLocks noGrp="1"/>
          </p:cNvSpPr>
          <p:nvPr>
            <p:ph idx="1"/>
          </p:nvPr>
        </p:nvSpPr>
        <p:spPr>
          <a:xfrm>
            <a:off x="1404572" y="1247273"/>
            <a:ext cx="7132401" cy="2735664"/>
          </a:xfrm>
        </p:spPr>
        <p:txBody>
          <a:bodyPr>
            <a:normAutofit/>
          </a:bodyPr>
          <a:lstStyle/>
          <a:p>
            <a:pPr>
              <a:buFont typeface="Arial" panose="020B0604020202020204" pitchFamily="34" charset="0"/>
              <a:buChar char="•"/>
            </a:pPr>
            <a:r>
              <a:rPr lang="en-US" sz="1800" dirty="0"/>
              <a:t>Seven Primary Values: </a:t>
            </a:r>
          </a:p>
          <a:p>
            <a:pPr lvl="1">
              <a:buFont typeface="Arial" panose="020B0604020202020204" pitchFamily="34" charset="0"/>
              <a:buChar char="•"/>
            </a:pPr>
            <a:r>
              <a:rPr lang="en-US" sz="1800" dirty="0"/>
              <a:t>Providing safe, compassionate, competent, and ethical care</a:t>
            </a:r>
          </a:p>
          <a:p>
            <a:pPr lvl="1">
              <a:buFont typeface="Arial" panose="020B0604020202020204" pitchFamily="34" charset="0"/>
              <a:buChar char="•"/>
            </a:pPr>
            <a:r>
              <a:rPr lang="en-US" sz="1800" dirty="0"/>
              <a:t>Promoting health and well-being</a:t>
            </a:r>
          </a:p>
          <a:p>
            <a:pPr lvl="1">
              <a:buFont typeface="Arial" panose="020B0604020202020204" pitchFamily="34" charset="0"/>
              <a:buChar char="•"/>
            </a:pPr>
            <a:r>
              <a:rPr lang="en-US" sz="1800" dirty="0"/>
              <a:t>Promoting and respecting informed decision making </a:t>
            </a:r>
          </a:p>
          <a:p>
            <a:pPr lvl="1">
              <a:buFont typeface="Arial" panose="020B0604020202020204" pitchFamily="34" charset="0"/>
              <a:buChar char="•"/>
            </a:pPr>
            <a:r>
              <a:rPr lang="en-US" sz="1800" dirty="0" err="1"/>
              <a:t>Honouring</a:t>
            </a:r>
            <a:r>
              <a:rPr lang="en-US" sz="1800" dirty="0"/>
              <a:t> dignity</a:t>
            </a:r>
          </a:p>
          <a:p>
            <a:pPr lvl="1">
              <a:buFont typeface="Arial" panose="020B0604020202020204" pitchFamily="34" charset="0"/>
              <a:buChar char="•"/>
            </a:pPr>
            <a:r>
              <a:rPr lang="en-US" sz="1800" dirty="0"/>
              <a:t>Maintaining privacy and confidentiality </a:t>
            </a:r>
          </a:p>
          <a:p>
            <a:pPr lvl="1">
              <a:buFont typeface="Arial" panose="020B0604020202020204" pitchFamily="34" charset="0"/>
              <a:buChar char="•"/>
            </a:pPr>
            <a:r>
              <a:rPr lang="en-US" sz="1800" dirty="0"/>
              <a:t>Promoting justice</a:t>
            </a:r>
          </a:p>
          <a:p>
            <a:pPr lvl="1">
              <a:buFont typeface="Arial" panose="020B0604020202020204" pitchFamily="34" charset="0"/>
              <a:buChar char="•"/>
            </a:pPr>
            <a:r>
              <a:rPr lang="en-US" sz="1800" dirty="0"/>
              <a:t>Being accountable</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Integrating Ethics into Nurse Leadership </a:t>
            </a:r>
          </a:p>
        </p:txBody>
      </p:sp>
      <p:sp>
        <p:nvSpPr>
          <p:cNvPr id="3" name="Content Placeholder 2"/>
          <p:cNvSpPr>
            <a:spLocks noGrp="1"/>
          </p:cNvSpPr>
          <p:nvPr>
            <p:ph idx="1"/>
          </p:nvPr>
        </p:nvSpPr>
        <p:spPr>
          <a:xfrm>
            <a:off x="1404572" y="1247273"/>
            <a:ext cx="7132401" cy="2735664"/>
          </a:xfrm>
        </p:spPr>
        <p:txBody>
          <a:bodyPr>
            <a:normAutofit fontScale="92500" lnSpcReduction="20000"/>
          </a:bodyPr>
          <a:lstStyle/>
          <a:p>
            <a:pPr>
              <a:buFont typeface="Arial" panose="020B0604020202020204" pitchFamily="34" charset="0"/>
              <a:buChar char="•"/>
            </a:pPr>
            <a:r>
              <a:rPr lang="en-US" sz="1800" dirty="0"/>
              <a:t>“The ultimate goal of nursing ethics is to promote the wellbeing of patients through the delivery of good nursing care” (Johnstone, 2017, p. 19)</a:t>
            </a:r>
          </a:p>
          <a:p>
            <a:pPr>
              <a:buFont typeface="Arial" panose="020B0604020202020204" pitchFamily="34" charset="0"/>
              <a:buChar char="•"/>
            </a:pPr>
            <a:r>
              <a:rPr lang="en-US" sz="1800" dirty="0"/>
              <a:t>Ethical principles that guide the leadership practices of clinical nurse leaders:</a:t>
            </a:r>
          </a:p>
          <a:p>
            <a:pPr lvl="1">
              <a:buFont typeface="Arial" panose="020B0604020202020204" pitchFamily="34" charset="0"/>
              <a:buChar char="•"/>
            </a:pPr>
            <a:r>
              <a:rPr lang="en-US" sz="1800" dirty="0"/>
              <a:t>Nurses remain true to their beliefs, by embodying principled practice;</a:t>
            </a:r>
          </a:p>
          <a:p>
            <a:pPr lvl="1">
              <a:buFont typeface="Arial" panose="020B0604020202020204" pitchFamily="34" charset="0"/>
              <a:buChar char="•"/>
            </a:pPr>
            <a:r>
              <a:rPr lang="en-US" sz="1800" dirty="0"/>
              <a:t>Nurses recognize that not all practices fit every patient, offering ethical leadership in ambiguous situations;</a:t>
            </a:r>
          </a:p>
          <a:p>
            <a:pPr lvl="1">
              <a:buFont typeface="Arial" panose="020B0604020202020204" pitchFamily="34" charset="0"/>
              <a:buChar char="•"/>
            </a:pPr>
            <a:r>
              <a:rPr lang="en-US" sz="1800" dirty="0"/>
              <a:t>Nurses are open to people’s concerns and provide fair and just solutions. (Mannix et al., p. 1605)</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393530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Advocacy</a:t>
            </a:r>
          </a:p>
        </p:txBody>
      </p:sp>
      <p:sp>
        <p:nvSpPr>
          <p:cNvPr id="3" name="Content Placeholder 2"/>
          <p:cNvSpPr>
            <a:spLocks noGrp="1"/>
          </p:cNvSpPr>
          <p:nvPr>
            <p:ph idx="1"/>
          </p:nvPr>
        </p:nvSpPr>
        <p:spPr>
          <a:xfrm>
            <a:off x="1404572" y="1115797"/>
            <a:ext cx="7132401" cy="2735664"/>
          </a:xfrm>
        </p:spPr>
        <p:txBody>
          <a:bodyPr>
            <a:normAutofit fontScale="92500" lnSpcReduction="10000"/>
          </a:bodyPr>
          <a:lstStyle/>
          <a:p>
            <a:pPr>
              <a:buFont typeface="Arial" panose="020B0604020202020204" pitchFamily="34" charset="0"/>
              <a:buChar char="•"/>
            </a:pPr>
            <a:r>
              <a:rPr lang="en-US" sz="1700" dirty="0"/>
              <a:t>Advocacy involves engaging others, exercising voice and mobilizing evidence to influence policy and practice. It means speaking out against inequity and inequality. It involves participating directly and indirectly in political processes and acknowledges the important roles of evidence, </a:t>
            </a:r>
            <a:r>
              <a:rPr lang="en-US" sz="1700" dirty="0" smtClean="0"/>
              <a:t>power, </a:t>
            </a:r>
            <a:r>
              <a:rPr lang="en-US" sz="1700" dirty="0"/>
              <a:t>and politics in advancing policy options. (CNA, 2018)</a:t>
            </a:r>
          </a:p>
          <a:p>
            <a:pPr>
              <a:buFont typeface="Arial" panose="020B0604020202020204" pitchFamily="34" charset="0"/>
              <a:buChar char="•"/>
            </a:pPr>
            <a:r>
              <a:rPr lang="en-US" sz="1700" b="1" dirty="0"/>
              <a:t>Awareness</a:t>
            </a:r>
            <a:r>
              <a:rPr lang="en-US" sz="1700" dirty="0"/>
              <a:t>: professional nurses are aware of inequity and inequality within patient practice, among professional colleagues, and within local, national, and international communities.</a:t>
            </a:r>
          </a:p>
          <a:p>
            <a:pPr>
              <a:buFont typeface="Arial" panose="020B0604020202020204" pitchFamily="34" charset="0"/>
              <a:buChar char="•"/>
            </a:pPr>
            <a:r>
              <a:rPr lang="en-US" sz="1700" dirty="0"/>
              <a:t>The nurse leader’s awareness of health, well-being, and social justice extends beyond the health care workplace to his or her local, national, and global communities.</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365016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smtClean="0"/>
              <a:t>Advocacy (Cont’d)</a:t>
            </a:r>
            <a:endParaRPr lang="en-US" dirty="0"/>
          </a:p>
        </p:txBody>
      </p:sp>
      <p:sp>
        <p:nvSpPr>
          <p:cNvPr id="3" name="Content Placeholder 2"/>
          <p:cNvSpPr>
            <a:spLocks noGrp="1"/>
          </p:cNvSpPr>
          <p:nvPr>
            <p:ph idx="1"/>
          </p:nvPr>
        </p:nvSpPr>
        <p:spPr>
          <a:xfrm>
            <a:off x="1404572" y="1115797"/>
            <a:ext cx="7132401" cy="2735664"/>
          </a:xfrm>
        </p:spPr>
        <p:txBody>
          <a:bodyPr>
            <a:normAutofit/>
          </a:bodyPr>
          <a:lstStyle/>
          <a:p>
            <a:pPr>
              <a:buFont typeface="Arial" panose="020B0604020202020204" pitchFamily="34" charset="0"/>
              <a:buChar char="•"/>
            </a:pPr>
            <a:r>
              <a:rPr lang="en-US" sz="1700" dirty="0"/>
              <a:t>Community, </a:t>
            </a:r>
            <a:r>
              <a:rPr lang="en-US" sz="1700" dirty="0" smtClean="0"/>
              <a:t>communication</a:t>
            </a:r>
            <a:r>
              <a:rPr lang="en-US" sz="1700" dirty="0"/>
              <a:t>, and </a:t>
            </a:r>
            <a:r>
              <a:rPr lang="en-US" sz="1700" dirty="0" smtClean="0"/>
              <a:t>evidence-informed </a:t>
            </a:r>
            <a:r>
              <a:rPr lang="en-US" sz="1700" dirty="0"/>
              <a:t>a</a:t>
            </a:r>
            <a:r>
              <a:rPr lang="en-US" sz="1700" dirty="0" smtClean="0"/>
              <a:t>ction</a:t>
            </a:r>
            <a:endParaRPr lang="en-US" sz="1700" dirty="0"/>
          </a:p>
          <a:p>
            <a:pPr>
              <a:buFont typeface="Arial" panose="020B0604020202020204" pitchFamily="34" charset="0"/>
              <a:buChar char="•"/>
            </a:pPr>
            <a:r>
              <a:rPr lang="en-US" sz="1700" dirty="0"/>
              <a:t>Advocacy requires the nurse leader to communicate with others and involve the community in the development of plans and potential solutions to health-related problems.  </a:t>
            </a:r>
          </a:p>
          <a:p>
            <a:pPr>
              <a:buFont typeface="Arial" panose="020B0604020202020204" pitchFamily="34" charset="0"/>
              <a:buChar char="•"/>
            </a:pPr>
            <a:r>
              <a:rPr lang="en-US" sz="1700" dirty="0"/>
              <a:t>It is not a solitary act!</a:t>
            </a:r>
          </a:p>
          <a:p>
            <a:pPr>
              <a:buFont typeface="Arial" panose="020B0604020202020204" pitchFamily="34" charset="0"/>
              <a:buChar char="•"/>
            </a:pPr>
            <a:r>
              <a:rPr lang="en-US" sz="1700" dirty="0"/>
              <a:t>It is constructed upon a foundation of evidence that provides strength.</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1420062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10.2.1</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700" dirty="0">
                <a:latin typeface="+mj-lt"/>
                <a:cs typeface="Times New Roman" panose="02020603050405020304" pitchFamily="18" charset="0"/>
              </a:rPr>
              <a:t>The CNA conducted an environmental scan in 2016 to identify the health care concerns of Canadians. Environmental scans capture key trends and issues that may impact the policy work and programs of </a:t>
            </a:r>
            <a:r>
              <a:rPr lang="en-US" sz="1700" dirty="0" smtClean="0">
                <a:latin typeface="+mj-lt"/>
                <a:cs typeface="Times New Roman" panose="02020603050405020304" pitchFamily="18" charset="0"/>
              </a:rPr>
              <a:t>the CNA </a:t>
            </a:r>
            <a:r>
              <a:rPr lang="en-US" sz="1700" dirty="0">
                <a:latin typeface="+mj-lt"/>
                <a:cs typeface="Times New Roman" panose="02020603050405020304" pitchFamily="18" charset="0"/>
              </a:rPr>
              <a:t>and its members, and thereby create awareness for Canadian nurse leaders. The findings are intended to inform the CNA board’s strategic decision making.</a:t>
            </a:r>
          </a:p>
          <a:p>
            <a:pPr>
              <a:lnSpc>
                <a:spcPct val="100000"/>
              </a:lnSpc>
              <a:spcAft>
                <a:spcPts val="1200"/>
              </a:spcAft>
            </a:pPr>
            <a:r>
              <a:rPr lang="en-US" sz="1700" dirty="0">
                <a:latin typeface="+mj-lt"/>
                <a:cs typeface="Times New Roman" panose="02020603050405020304" pitchFamily="18" charset="0"/>
              </a:rPr>
              <a:t>Read the CNA’s executive summary of that environmental </a:t>
            </a:r>
            <a:r>
              <a:rPr lang="en-US" sz="1700" dirty="0" smtClean="0">
                <a:latin typeface="+mj-lt"/>
                <a:cs typeface="Times New Roman" panose="02020603050405020304" pitchFamily="18" charset="0"/>
              </a:rPr>
              <a:t>scan, </a:t>
            </a:r>
            <a:r>
              <a:rPr lang="en-US" sz="1700" dirty="0">
                <a:latin typeface="+mj-lt"/>
                <a:cs typeface="Times New Roman" panose="02020603050405020304" pitchFamily="18" charset="0"/>
              </a:rPr>
              <a:t>“</a:t>
            </a:r>
            <a:r>
              <a:rPr lang="en-US" sz="1700" dirty="0">
                <a:latin typeface="+mj-lt"/>
                <a:cs typeface="Times New Roman" panose="02020603050405020304" pitchFamily="18" charset="0"/>
                <a:hlinkClick r:id="rId2"/>
              </a:rPr>
              <a:t>June 2016 Environmental Scan </a:t>
            </a:r>
            <a:r>
              <a:rPr lang="en-US" sz="1700" dirty="0" smtClean="0">
                <a:latin typeface="+mj-lt"/>
                <a:cs typeface="Times New Roman" panose="02020603050405020304" pitchFamily="18" charset="0"/>
                <a:hlinkClick r:id="rId2"/>
              </a:rPr>
              <a:t>Summary</a:t>
            </a:r>
            <a:r>
              <a:rPr lang="en-US" sz="1700" dirty="0" smtClean="0">
                <a:latin typeface="+mj-lt"/>
                <a:cs typeface="Times New Roman" panose="02020603050405020304" pitchFamily="18" charset="0"/>
              </a:rPr>
              <a:t>,” </a:t>
            </a:r>
            <a:r>
              <a:rPr lang="en-US" sz="1700" dirty="0">
                <a:latin typeface="+mj-lt"/>
                <a:cs typeface="Times New Roman" panose="02020603050405020304" pitchFamily="18" charset="0"/>
              </a:rPr>
              <a:t>and review the key health care trends and issues of Canadians.</a:t>
            </a:r>
            <a:endParaRPr lang="en-CA" sz="1700" dirty="0">
              <a:latin typeface="+mj-lt"/>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10.2.1 </a:t>
            </a:r>
            <a:r>
              <a:rPr lang="en-US" dirty="0" smtClean="0">
                <a:solidFill>
                  <a:srgbClr val="92D050"/>
                </a:solidFill>
              </a:rPr>
              <a:t>(Cont’d</a:t>
            </a:r>
            <a:r>
              <a:rPr lang="en-US" dirty="0">
                <a:solidFill>
                  <a:srgbClr val="92D050"/>
                </a:solidFill>
              </a:rPr>
              <a:t>)</a:t>
            </a:r>
          </a:p>
        </p:txBody>
      </p:sp>
      <p:sp>
        <p:nvSpPr>
          <p:cNvPr id="3" name="Content Placeholder 2"/>
          <p:cNvSpPr>
            <a:spLocks noGrp="1"/>
          </p:cNvSpPr>
          <p:nvPr>
            <p:ph idx="1"/>
          </p:nvPr>
        </p:nvSpPr>
        <p:spPr>
          <a:xfrm>
            <a:off x="1404572" y="1453415"/>
            <a:ext cx="7132401" cy="2434382"/>
          </a:xfrm>
        </p:spPr>
        <p:txBody>
          <a:bodyPr>
            <a:normAutofit fontScale="85000" lnSpcReduction="10000"/>
          </a:bodyPr>
          <a:lstStyle/>
          <a:p>
            <a:pPr>
              <a:lnSpc>
                <a:spcPct val="100000"/>
              </a:lnSpc>
              <a:spcAft>
                <a:spcPts val="1200"/>
              </a:spcAft>
            </a:pPr>
            <a:r>
              <a:rPr lang="en-US" sz="1700" dirty="0">
                <a:latin typeface="+mj-lt"/>
                <a:cs typeface="Times New Roman" panose="02020603050405020304" pitchFamily="18" charset="0"/>
              </a:rPr>
              <a:t>Identify and describe one trend or issue under each of the following categories:</a:t>
            </a:r>
          </a:p>
          <a:p>
            <a:pPr lvl="1">
              <a:lnSpc>
                <a:spcPct val="110000"/>
              </a:lnSpc>
              <a:spcBef>
                <a:spcPts val="0"/>
              </a:spcBef>
              <a:spcAft>
                <a:spcPts val="600"/>
              </a:spcAft>
            </a:pPr>
            <a:r>
              <a:rPr lang="en-US" sz="1700" dirty="0">
                <a:latin typeface="+mj-lt"/>
                <a:cs typeface="Times New Roman" panose="02020603050405020304" pitchFamily="18" charset="0"/>
              </a:rPr>
              <a:t>Political</a:t>
            </a:r>
          </a:p>
          <a:p>
            <a:pPr lvl="1">
              <a:lnSpc>
                <a:spcPct val="110000"/>
              </a:lnSpc>
              <a:spcBef>
                <a:spcPts val="0"/>
              </a:spcBef>
              <a:spcAft>
                <a:spcPts val="600"/>
              </a:spcAft>
            </a:pPr>
            <a:r>
              <a:rPr lang="en-US" sz="1700" dirty="0">
                <a:latin typeface="+mj-lt"/>
                <a:cs typeface="Times New Roman" panose="02020603050405020304" pitchFamily="18" charset="0"/>
              </a:rPr>
              <a:t>Economical</a:t>
            </a:r>
          </a:p>
          <a:p>
            <a:pPr lvl="1">
              <a:lnSpc>
                <a:spcPct val="110000"/>
              </a:lnSpc>
              <a:spcBef>
                <a:spcPts val="0"/>
              </a:spcBef>
              <a:spcAft>
                <a:spcPts val="600"/>
              </a:spcAft>
            </a:pPr>
            <a:r>
              <a:rPr lang="en-US" sz="1700" dirty="0">
                <a:latin typeface="+mj-lt"/>
                <a:cs typeface="Times New Roman" panose="02020603050405020304" pitchFamily="18" charset="0"/>
              </a:rPr>
              <a:t>Social</a:t>
            </a:r>
          </a:p>
          <a:p>
            <a:pPr lvl="1">
              <a:lnSpc>
                <a:spcPct val="110000"/>
              </a:lnSpc>
              <a:spcBef>
                <a:spcPts val="0"/>
              </a:spcBef>
              <a:spcAft>
                <a:spcPts val="600"/>
              </a:spcAft>
            </a:pPr>
            <a:r>
              <a:rPr lang="en-US" sz="1700" dirty="0">
                <a:latin typeface="+mj-lt"/>
                <a:cs typeface="Times New Roman" panose="02020603050405020304" pitchFamily="18" charset="0"/>
              </a:rPr>
              <a:t>Technological</a:t>
            </a:r>
          </a:p>
          <a:p>
            <a:pPr lvl="1">
              <a:lnSpc>
                <a:spcPct val="110000"/>
              </a:lnSpc>
              <a:spcBef>
                <a:spcPts val="0"/>
              </a:spcBef>
              <a:spcAft>
                <a:spcPts val="600"/>
              </a:spcAft>
            </a:pPr>
            <a:r>
              <a:rPr lang="en-US" sz="1700" dirty="0">
                <a:latin typeface="+mj-lt"/>
                <a:cs typeface="Times New Roman" panose="02020603050405020304" pitchFamily="18" charset="0"/>
              </a:rPr>
              <a:t>Management</a:t>
            </a:r>
          </a:p>
          <a:p>
            <a:pPr>
              <a:lnSpc>
                <a:spcPct val="100000"/>
              </a:lnSpc>
              <a:spcAft>
                <a:spcPts val="1200"/>
              </a:spcAft>
            </a:pPr>
            <a:r>
              <a:rPr lang="en-US" sz="1700" dirty="0">
                <a:latin typeface="+mj-lt"/>
                <a:cs typeface="Times New Roman" panose="02020603050405020304" pitchFamily="18" charset="0"/>
              </a:rPr>
              <a:t>Select three themes from the CNA </a:t>
            </a:r>
            <a:r>
              <a:rPr lang="en-US" sz="1700" dirty="0" smtClean="0">
                <a:latin typeface="+mj-lt"/>
                <a:cs typeface="Times New Roman" panose="02020603050405020304" pitchFamily="18" charset="0"/>
              </a:rPr>
              <a:t>environmental </a:t>
            </a:r>
            <a:r>
              <a:rPr lang="en-US" sz="1700" dirty="0">
                <a:latin typeface="+mj-lt"/>
                <a:cs typeface="Times New Roman" panose="02020603050405020304" pitchFamily="18" charset="0"/>
              </a:rPr>
              <a:t>scan that you believe will have the greatest policy impact on the CNA. Justify why you chose these three themes.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2989058825"/>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9909</TotalTime>
  <Words>3802</Words>
  <Application>Microsoft Office PowerPoint</Application>
  <PresentationFormat>On-screen Show (16:9)</PresentationFormat>
  <Paragraphs>254</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Naked PowerPoint Template</vt:lpstr>
      <vt:lpstr>Using Advocacy to Galvanize Ethics into Action</vt:lpstr>
      <vt:lpstr>Open License</vt:lpstr>
      <vt:lpstr>Learning Objectives</vt:lpstr>
      <vt:lpstr>The Canadian Nurses Association Code of Ethics</vt:lpstr>
      <vt:lpstr>Integrating Ethics into Nurse Leadership </vt:lpstr>
      <vt:lpstr>Advocacy</vt:lpstr>
      <vt:lpstr>Advocacy (Cont’d)</vt:lpstr>
      <vt:lpstr>Essential Learning Activity 10.2.1</vt:lpstr>
      <vt:lpstr>Essential Learning Activity 10.2.1 (Cont’d)</vt:lpstr>
      <vt:lpstr>Client Care Advocacy: The Thin Line between Advocacy and Paternalism </vt:lpstr>
      <vt:lpstr>Client Care Advocacy: The Thin Line between Advocacy and Paternalism (Cont’d) </vt:lpstr>
      <vt:lpstr>Social Justice and Advocacy</vt:lpstr>
      <vt:lpstr>Social Justice and Advocacy (Cont’d)</vt:lpstr>
      <vt:lpstr>Essential Learning Activity 10.4.1</vt:lpstr>
      <vt:lpstr>Essential Learning Activity 10.4.1 (Cont’d)</vt:lpstr>
      <vt:lpstr>Power and Advocacy</vt:lpstr>
      <vt:lpstr>Power and Advocacy (Cont’d)</vt:lpstr>
      <vt:lpstr>Essential Learning Activity 10.5.1</vt:lpstr>
      <vt:lpstr>Power and Advocacy (Cont’d)</vt:lpstr>
      <vt:lpstr>Empowerment and Advocacy</vt:lpstr>
      <vt:lpstr>Empowerment and Advocacy (Cont’d)</vt:lpstr>
      <vt:lpstr>Empowerment and Advocacy (Cont’d)</vt:lpstr>
      <vt:lpstr>Empowerment and Advocacy (Cont’d)</vt:lpstr>
      <vt:lpstr>Empowerment and Advocacy (Cont’d)</vt:lpstr>
      <vt:lpstr>Essential Learning Activity 10.6.1</vt:lpstr>
      <vt:lpstr>Essential Learning Activity 10.6.2</vt:lpstr>
      <vt:lpstr>Essential Learning Activity 10.6.2 (Cont’d)</vt:lpstr>
      <vt:lpstr>Whistle-Blowing as Advocacy</vt:lpstr>
      <vt:lpstr>Essential Learning Activity 10.7.1</vt:lpstr>
      <vt:lpstr>Research Note</vt:lpstr>
      <vt:lpstr>Research Note (Cont’d)</vt:lpstr>
      <vt:lpstr>Political Activism as Advocacy</vt:lpstr>
      <vt:lpstr>Research Note</vt:lpstr>
      <vt:lpstr>Exercises for Review</vt:lpstr>
      <vt:lpstr>Exercises for Review (Cont’d)</vt:lpstr>
      <vt:lpstr>References</vt:lpstr>
      <vt:lpstr>References (Cont’d)</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140</cp:revision>
  <dcterms:created xsi:type="dcterms:W3CDTF">2019-07-19T18:36:56Z</dcterms:created>
  <dcterms:modified xsi:type="dcterms:W3CDTF">2020-02-12T15:06:46Z</dcterms:modified>
</cp:coreProperties>
</file>