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7" r:id="rId2"/>
    <p:sldId id="260" r:id="rId3"/>
    <p:sldId id="261" r:id="rId4"/>
    <p:sldId id="269" r:id="rId5"/>
    <p:sldId id="364" r:id="rId6"/>
    <p:sldId id="365" r:id="rId7"/>
    <p:sldId id="378" r:id="rId8"/>
    <p:sldId id="399" r:id="rId9"/>
    <p:sldId id="400" r:id="rId10"/>
    <p:sldId id="401" r:id="rId11"/>
    <p:sldId id="402" r:id="rId12"/>
    <p:sldId id="320" r:id="rId13"/>
    <p:sldId id="403" r:id="rId14"/>
    <p:sldId id="404" r:id="rId15"/>
    <p:sldId id="405" r:id="rId16"/>
    <p:sldId id="406" r:id="rId17"/>
    <p:sldId id="407" r:id="rId18"/>
    <p:sldId id="408" r:id="rId19"/>
    <p:sldId id="342" r:id="rId20"/>
    <p:sldId id="409" r:id="rId21"/>
    <p:sldId id="410" r:id="rId22"/>
    <p:sldId id="346" r:id="rId23"/>
    <p:sldId id="348" r:id="rId24"/>
    <p:sldId id="384" r:id="rId25"/>
    <p:sldId id="411" r:id="rId26"/>
    <p:sldId id="394" r:id="rId27"/>
    <p:sldId id="395" r:id="rId28"/>
    <p:sldId id="279" r:id="rId29"/>
    <p:sldId id="280" r:id="rId30"/>
    <p:sldId id="264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sa johnston" initials="Ej" lastIdx="1" clrIdx="0">
    <p:extLst/>
  </p:cmAuthor>
  <p:cmAuthor id="2" name="Ryan" initials="R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B34"/>
    <a:srgbClr val="0A3E28"/>
    <a:srgbClr val="002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1" autoAdjust="0"/>
    <p:restoredTop sz="79336" autoAdjust="0"/>
  </p:normalViewPr>
  <p:slideViewPr>
    <p:cSldViewPr snapToGrid="0" snapToObjects="1">
      <p:cViewPr varScale="1">
        <p:scale>
          <a:sx n="99" d="100"/>
          <a:sy n="99" d="100"/>
        </p:scale>
        <p:origin x="-366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2-10T10:05:39.017" idx="1">
    <p:pos x="3929" y="1443"/>
    <p:text>Is this the author? Or is this as-yet unnamed author's title/affiliation?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2-10T10:35:32.861" idx="2">
    <p:pos x="2001" y="843"/>
    <p:text>please add. 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C472E-393E-2448-AD5D-0C8FB18E8A77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917F7-83E4-C149-9F24-86C875F68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215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1B7AB-BE48-0D4F-AACE-173603B943C4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F3334-C92F-1B40-A090-7CBDBEAF57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499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F3334-C92F-1B40-A090-7CBDBEAF57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2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4358" y="733269"/>
            <a:ext cx="5209454" cy="16312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6000"/>
              </a:lnSpc>
              <a:defRPr sz="4000" baseline="0"/>
            </a:lvl1pPr>
          </a:lstStyle>
          <a:p>
            <a:r>
              <a:rPr lang="en-CA" dirty="0"/>
              <a:t>Book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694358" y="2534552"/>
            <a:ext cx="5209454" cy="2497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1800"/>
            </a:lvl1pPr>
            <a:lvl2pPr marL="454025" indent="0">
              <a:buNone/>
              <a:defRPr/>
            </a:lvl2pPr>
            <a:lvl3pPr marL="893762" indent="0">
              <a:buNone/>
              <a:defRPr/>
            </a:lvl3pPr>
            <a:lvl4pPr marL="1347788" indent="0">
              <a:buNone/>
              <a:defRPr/>
            </a:lvl4pPr>
            <a:lvl5pPr marL="1795463" indent="0">
              <a:buNone/>
              <a:defRPr/>
            </a:lvl5pPr>
          </a:lstStyle>
          <a:p>
            <a:pPr lvl="0"/>
            <a:r>
              <a:rPr lang="en-CA" dirty="0"/>
              <a:t>Edited by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0" hasCustomPrompt="1"/>
          </p:nvPr>
        </p:nvSpPr>
        <p:spPr>
          <a:xfrm>
            <a:off x="694358" y="2836211"/>
            <a:ext cx="5209454" cy="329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sz="2600" b="0"/>
            </a:lvl1pPr>
            <a:lvl2pPr marL="454025" indent="0">
              <a:buNone/>
              <a:defRPr/>
            </a:lvl2pPr>
            <a:lvl3pPr marL="893762" indent="0">
              <a:buNone/>
              <a:defRPr/>
            </a:lvl3pPr>
            <a:lvl4pPr marL="1347788" indent="0">
              <a:buNone/>
              <a:defRPr/>
            </a:lvl4pPr>
            <a:lvl5pPr marL="1795463" indent="0">
              <a:buNone/>
              <a:defRPr/>
            </a:lvl5pPr>
          </a:lstStyle>
          <a:p>
            <a:pPr lvl="0"/>
            <a:r>
              <a:rPr lang="en-CA" dirty="0"/>
              <a:t>Author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1" hasCustomPrompt="1"/>
          </p:nvPr>
        </p:nvSpPr>
        <p:spPr>
          <a:xfrm>
            <a:off x="694358" y="3241953"/>
            <a:ext cx="5209454" cy="1774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1300" b="0" baseline="0"/>
            </a:lvl1pPr>
            <a:lvl2pPr marL="454025" indent="0">
              <a:buNone/>
              <a:defRPr/>
            </a:lvl2pPr>
            <a:lvl3pPr marL="893762" indent="0">
              <a:buNone/>
              <a:defRPr/>
            </a:lvl3pPr>
            <a:lvl4pPr marL="1347788" indent="0">
              <a:buNone/>
              <a:defRPr/>
            </a:lvl4pPr>
            <a:lvl5pPr marL="1795463" indent="0">
              <a:buNone/>
              <a:defRPr/>
            </a:lvl5pPr>
          </a:lstStyle>
          <a:p>
            <a:pPr lvl="0"/>
            <a:r>
              <a:rPr lang="en-CA" dirty="0"/>
              <a:t>Author’s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4625" y="3524795"/>
            <a:ext cx="5209187" cy="213794"/>
          </a:xfrm>
          <a:prstGeom prst="rect">
            <a:avLst/>
          </a:prstGeom>
        </p:spPr>
        <p:txBody>
          <a:bodyPr vert="horz" lIns="0" bIns="0"/>
          <a:lstStyle>
            <a:lvl1pPr marL="0" indent="0">
              <a:buFontTx/>
              <a:buNone/>
              <a:defRPr sz="1200" cap="all" baseline="0">
                <a:solidFill>
                  <a:srgbClr val="0A3E28"/>
                </a:solidFill>
              </a:defRPr>
            </a:lvl1pPr>
            <a:lvl2pPr marL="454025" indent="0">
              <a:buFontTx/>
              <a:buNone/>
              <a:defRPr sz="1200" cap="all">
                <a:solidFill>
                  <a:srgbClr val="0A3E28"/>
                </a:solidFill>
              </a:defRPr>
            </a:lvl2pPr>
            <a:lvl3pPr marL="893762" indent="0">
              <a:buFontTx/>
              <a:buNone/>
              <a:defRPr sz="1200" cap="all">
                <a:solidFill>
                  <a:srgbClr val="0A3E28"/>
                </a:solidFill>
              </a:defRPr>
            </a:lvl3pPr>
            <a:lvl4pPr marL="1347788" indent="0">
              <a:buFontTx/>
              <a:buNone/>
              <a:defRPr sz="1200" cap="all">
                <a:solidFill>
                  <a:srgbClr val="0A3E28"/>
                </a:solidFill>
              </a:defRPr>
            </a:lvl4pPr>
            <a:lvl5pPr marL="1795463" indent="0">
              <a:buFontTx/>
              <a:buNone/>
              <a:defRPr sz="1200" cap="all">
                <a:solidFill>
                  <a:srgbClr val="0A3E28"/>
                </a:solidFill>
              </a:defRPr>
            </a:lvl5pPr>
          </a:lstStyle>
          <a:p>
            <a:pPr lvl="0"/>
            <a:r>
              <a:rPr lang="en-CA" dirty="0"/>
              <a:t>Creative commons license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11087" y="1143314"/>
            <a:ext cx="7132401" cy="2620193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310924" y="4236288"/>
            <a:ext cx="752605" cy="273844"/>
          </a:xfrm>
          <a:prstGeom prst="rect">
            <a:avLst/>
          </a:prstGeom>
        </p:spPr>
        <p:txBody>
          <a:bodyPr vert="horz" lIns="0" tIns="4572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708381-048D-D742-9678-285B0AD952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A3E28"/>
                </a:solidFill>
              </a:defRPr>
            </a:lvl1pPr>
            <a:lvl2pPr marL="454025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2pPr>
            <a:lvl3pPr marL="893762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3pPr>
            <a:lvl4pPr marL="1347788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4pPr>
            <a:lvl5pPr marL="1795463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29142"/>
            <a:ext cx="2057400" cy="3319163"/>
          </a:xfrm>
        </p:spPr>
        <p:txBody>
          <a:bodyPr vert="eaVert"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573" y="529142"/>
            <a:ext cx="5072427" cy="3319163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310924" y="4236288"/>
            <a:ext cx="752605" cy="273844"/>
          </a:xfrm>
          <a:prstGeom prst="rect">
            <a:avLst/>
          </a:prstGeom>
        </p:spPr>
        <p:txBody>
          <a:bodyPr vert="horz" lIns="0" tIns="4572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708381-048D-D742-9678-285B0AD952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A3E28"/>
                </a:solidFill>
              </a:defRPr>
            </a:lvl1pPr>
            <a:lvl2pPr marL="454025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2pPr>
            <a:lvl3pPr marL="893762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3pPr>
            <a:lvl4pPr marL="1347788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4pPr>
            <a:lvl5pPr marL="1795463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A3E28"/>
                </a:solidFill>
              </a:defRPr>
            </a:lvl1pPr>
            <a:lvl2pPr marL="454025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2pPr>
            <a:lvl3pPr marL="893762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3pPr>
            <a:lvl4pPr marL="1347788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4pPr>
            <a:lvl5pPr marL="1795463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590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4357" y="1334309"/>
            <a:ext cx="7934154" cy="40343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Presenters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694357" y="1005686"/>
            <a:ext cx="4855420" cy="2497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1800">
                <a:solidFill>
                  <a:srgbClr val="F5BB34"/>
                </a:solidFill>
              </a:defRPr>
            </a:lvl1pPr>
            <a:lvl2pPr marL="454025" indent="0">
              <a:buNone/>
              <a:defRPr/>
            </a:lvl2pPr>
            <a:lvl3pPr marL="893762" indent="0">
              <a:buNone/>
              <a:defRPr/>
            </a:lvl3pPr>
            <a:lvl4pPr marL="1347788" indent="0">
              <a:buNone/>
              <a:defRPr/>
            </a:lvl4pPr>
            <a:lvl5pPr marL="1795463" indent="0">
              <a:buNone/>
              <a:defRPr/>
            </a:lvl5pPr>
          </a:lstStyle>
          <a:p>
            <a:pPr lvl="0"/>
            <a:r>
              <a:rPr lang="en-CA" dirty="0"/>
              <a:t>Presented by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694358" y="2934550"/>
            <a:ext cx="4855420" cy="3984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  <a:lvl2pPr marL="454025" indent="0">
              <a:buNone/>
              <a:defRPr/>
            </a:lvl2pPr>
            <a:lvl3pPr marL="893762" indent="0">
              <a:buNone/>
              <a:defRPr/>
            </a:lvl3pPr>
            <a:lvl4pPr marL="1347788" indent="0">
              <a:buNone/>
              <a:defRPr/>
            </a:lvl4pPr>
            <a:lvl5pPr marL="1795463" indent="0">
              <a:buNone/>
              <a:defRPr/>
            </a:lvl5pPr>
          </a:lstStyle>
          <a:p>
            <a:pPr lvl="0"/>
            <a:r>
              <a:rPr lang="en-CA" dirty="0"/>
              <a:t>Thank you!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4625" y="3524795"/>
            <a:ext cx="7933886" cy="214029"/>
          </a:xfrm>
          <a:prstGeom prst="rect">
            <a:avLst/>
          </a:prstGeom>
        </p:spPr>
        <p:txBody>
          <a:bodyPr vert="horz" lIns="0" bIns="0"/>
          <a:lstStyle>
            <a:lvl1pPr marL="0" indent="0">
              <a:buFontTx/>
              <a:buNone/>
              <a:defRPr sz="1200" cap="all" baseline="0">
                <a:solidFill>
                  <a:srgbClr val="F5BB34"/>
                </a:solidFill>
              </a:defRPr>
            </a:lvl1pPr>
            <a:lvl2pPr marL="454025" indent="0">
              <a:buFontTx/>
              <a:buNone/>
              <a:defRPr sz="1200" cap="all">
                <a:solidFill>
                  <a:srgbClr val="0A3E28"/>
                </a:solidFill>
              </a:defRPr>
            </a:lvl2pPr>
            <a:lvl3pPr marL="893762" indent="0">
              <a:buFontTx/>
              <a:buNone/>
              <a:defRPr sz="1200" cap="all">
                <a:solidFill>
                  <a:srgbClr val="0A3E28"/>
                </a:solidFill>
              </a:defRPr>
            </a:lvl3pPr>
            <a:lvl4pPr marL="1347788" indent="0">
              <a:buFontTx/>
              <a:buNone/>
              <a:defRPr sz="1200" cap="all">
                <a:solidFill>
                  <a:srgbClr val="0A3E28"/>
                </a:solidFill>
              </a:defRPr>
            </a:lvl4pPr>
            <a:lvl5pPr marL="1795463" indent="0">
              <a:buFontTx/>
              <a:buNone/>
              <a:defRPr sz="1200" cap="all">
                <a:solidFill>
                  <a:srgbClr val="0A3E28"/>
                </a:solidFill>
              </a:defRPr>
            </a:lvl5pPr>
          </a:lstStyle>
          <a:p>
            <a:pPr lvl="0"/>
            <a:r>
              <a:rPr lang="en-CA" dirty="0"/>
              <a:t>Creative commons license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0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411086" y="495686"/>
            <a:ext cx="7275714" cy="3667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411087" y="1042348"/>
            <a:ext cx="7132401" cy="2735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A3E28"/>
                </a:solidFill>
              </a:defRPr>
            </a:lvl1pPr>
            <a:lvl2pPr marL="454025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2pPr>
            <a:lvl3pPr marL="893762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3pPr>
            <a:lvl4pPr marL="1347788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4pPr>
            <a:lvl5pPr marL="1795463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4573" y="1534512"/>
            <a:ext cx="7090140" cy="132766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04573" y="477160"/>
            <a:ext cx="7090140" cy="7831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Section Lead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>
          <a:xfrm>
            <a:off x="1404573" y="3054017"/>
            <a:ext cx="4855420" cy="329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sz="2600" b="0"/>
            </a:lvl1pPr>
            <a:lvl2pPr marL="454025" indent="0">
              <a:buNone/>
              <a:defRPr/>
            </a:lvl2pPr>
            <a:lvl3pPr marL="893762" indent="0">
              <a:buNone/>
              <a:defRPr/>
            </a:lvl3pPr>
            <a:lvl4pPr marL="1347788" indent="0">
              <a:buNone/>
              <a:defRPr/>
            </a:lvl4pPr>
            <a:lvl5pPr marL="1795463" indent="0">
              <a:buNone/>
              <a:defRPr/>
            </a:lvl5pPr>
          </a:lstStyle>
          <a:p>
            <a:pPr lvl="0"/>
            <a:r>
              <a:rPr lang="en-CA" dirty="0"/>
              <a:t>Section Subtitle</a:t>
            </a:r>
            <a:endParaRPr lang="en-US" dirty="0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310924" y="4236288"/>
            <a:ext cx="752605" cy="273844"/>
          </a:xfrm>
          <a:prstGeom prst="rect">
            <a:avLst/>
          </a:prstGeom>
        </p:spPr>
        <p:txBody>
          <a:bodyPr vert="horz" lIns="0" tIns="4572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708381-048D-D742-9678-285B0AD952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A3E28"/>
                </a:solidFill>
              </a:defRPr>
            </a:lvl1pPr>
            <a:lvl2pPr marL="454025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2pPr>
            <a:lvl3pPr marL="893762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3pPr>
            <a:lvl4pPr marL="1347788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4pPr>
            <a:lvl5pPr marL="1795463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4572" y="1200151"/>
            <a:ext cx="3418778" cy="2600051"/>
          </a:xfrm>
          <a:prstGeom prst="rect">
            <a:avLst/>
          </a:prstGeom>
        </p:spPr>
        <p:txBody>
          <a:bodyPr lIns="0" tIns="0" bIns="0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981" y="1200151"/>
            <a:ext cx="3574819" cy="2600051"/>
          </a:xfrm>
          <a:prstGeom prst="rect">
            <a:avLst/>
          </a:prstGeom>
        </p:spPr>
        <p:txBody>
          <a:bodyPr lIns="0" tIns="0" bIns="0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310924" y="4236288"/>
            <a:ext cx="752605" cy="273844"/>
          </a:xfrm>
          <a:prstGeom prst="rect">
            <a:avLst/>
          </a:prstGeom>
        </p:spPr>
        <p:txBody>
          <a:bodyPr vert="horz" lIns="0" tIns="4572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708381-048D-D742-9678-285B0AD952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A3E28"/>
                </a:solidFill>
              </a:defRPr>
            </a:lvl1pPr>
            <a:lvl2pPr marL="454025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2pPr>
            <a:lvl3pPr marL="893762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3pPr>
            <a:lvl4pPr marL="1347788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4pPr>
            <a:lvl5pPr marL="1795463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4572" y="1103509"/>
            <a:ext cx="3470090" cy="479822"/>
          </a:xfrm>
          <a:prstGeom prst="rect">
            <a:avLst/>
          </a:prstGeom>
        </p:spPr>
        <p:txBody>
          <a:bodyPr lIns="0" tIns="0" bIns="0" anchor="t" anchorCtr="0">
            <a:noAutofit/>
          </a:bodyPr>
          <a:lstStyle>
            <a:lvl1pPr marL="0" indent="0">
              <a:buNone/>
              <a:defRPr sz="2200" b="1">
                <a:solidFill>
                  <a:srgbClr val="0A3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4572" y="1685860"/>
            <a:ext cx="3470090" cy="2050574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9707" y="1103509"/>
            <a:ext cx="3517092" cy="479822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 marL="0" indent="0">
              <a:buNone/>
              <a:defRPr sz="2200" b="1">
                <a:solidFill>
                  <a:srgbClr val="0A3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9708" y="1685860"/>
            <a:ext cx="3517093" cy="2050574"/>
          </a:xfrm>
          <a:prstGeom prst="rect">
            <a:avLst/>
          </a:prstGeom>
        </p:spPr>
        <p:txBody>
          <a:bodyPr lIns="0" tIns="0" bIns="0" anchor="t" anchorCtr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310924" y="4236288"/>
            <a:ext cx="752605" cy="273844"/>
          </a:xfrm>
          <a:prstGeom prst="rect">
            <a:avLst/>
          </a:prstGeom>
        </p:spPr>
        <p:txBody>
          <a:bodyPr vert="horz" lIns="0" tIns="4572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708381-048D-D742-9678-285B0AD952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A3E28"/>
                </a:solidFill>
              </a:defRPr>
            </a:lvl1pPr>
            <a:lvl2pPr marL="454025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2pPr>
            <a:lvl3pPr marL="893762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3pPr>
            <a:lvl4pPr marL="1347788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4pPr>
            <a:lvl5pPr marL="1795463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6310924" y="4236288"/>
            <a:ext cx="752605" cy="273844"/>
          </a:xfrm>
          <a:prstGeom prst="rect">
            <a:avLst/>
          </a:prstGeom>
        </p:spPr>
        <p:txBody>
          <a:bodyPr vert="horz" lIns="0" tIns="4572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708381-048D-D742-9678-285B0AD952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A3E28"/>
                </a:solidFill>
              </a:defRPr>
            </a:lvl1pPr>
            <a:lvl2pPr marL="454025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2pPr>
            <a:lvl3pPr marL="893762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3pPr>
            <a:lvl4pPr marL="1347788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4pPr>
            <a:lvl5pPr marL="1795463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310924" y="4236288"/>
            <a:ext cx="752605" cy="273844"/>
          </a:xfrm>
          <a:prstGeom prst="rect">
            <a:avLst/>
          </a:prstGeom>
        </p:spPr>
        <p:txBody>
          <a:bodyPr vert="horz" lIns="0" tIns="4572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708381-048D-D742-9678-285B0AD952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A3E28"/>
                </a:solidFill>
              </a:defRPr>
            </a:lvl1pPr>
            <a:lvl2pPr marL="454025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2pPr>
            <a:lvl3pPr marL="893762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3pPr>
            <a:lvl4pPr marL="1347788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4pPr>
            <a:lvl5pPr marL="1795463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087" y="607280"/>
            <a:ext cx="2392433" cy="447789"/>
          </a:xfrm>
        </p:spPr>
        <p:txBody>
          <a:bodyPr anchor="b"/>
          <a:lstStyle>
            <a:lvl1pPr algn="l">
              <a:defRPr sz="2000" b="1">
                <a:solidFill>
                  <a:srgbClr val="0A3E28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2151" y="607280"/>
            <a:ext cx="4444923" cy="3138761"/>
          </a:xfrm>
          <a:prstGeom prst="rect">
            <a:avLst/>
          </a:prstGeom>
        </p:spPr>
        <p:txBody>
          <a:bodyPr lIns="0" tIns="0" bIns="0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4573" y="1133236"/>
            <a:ext cx="2398946" cy="2612805"/>
          </a:xfrm>
          <a:prstGeom prst="rect">
            <a:avLst/>
          </a:prstGeom>
        </p:spPr>
        <p:txBody>
          <a:bodyPr lIns="0" t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310924" y="4236288"/>
            <a:ext cx="752605" cy="273844"/>
          </a:xfrm>
          <a:prstGeom prst="rect">
            <a:avLst/>
          </a:prstGeom>
        </p:spPr>
        <p:txBody>
          <a:bodyPr vert="horz" lIns="0" tIns="4572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708381-048D-D742-9678-285B0AD952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A3E28"/>
                </a:solidFill>
              </a:defRPr>
            </a:lvl1pPr>
            <a:lvl2pPr marL="454025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2pPr>
            <a:lvl3pPr marL="893762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3pPr>
            <a:lvl4pPr marL="1347788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4pPr>
            <a:lvl5pPr marL="1795463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087" y="3288886"/>
            <a:ext cx="7132401" cy="209372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4573" y="437232"/>
            <a:ext cx="7138914" cy="2733921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1087" y="3550388"/>
            <a:ext cx="7132401" cy="193200"/>
          </a:xfrm>
          <a:prstGeom prst="rect">
            <a:avLst/>
          </a:prstGeom>
        </p:spPr>
        <p:txBody>
          <a:bodyPr l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310924" y="4236288"/>
            <a:ext cx="752605" cy="273844"/>
          </a:xfrm>
          <a:prstGeom prst="rect">
            <a:avLst/>
          </a:prstGeom>
        </p:spPr>
        <p:txBody>
          <a:bodyPr vert="horz" lIns="0" tIns="4572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b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708381-048D-D742-9678-285B0AD952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A3E28"/>
                </a:solidFill>
              </a:defRPr>
            </a:lvl1pPr>
            <a:lvl2pPr marL="454025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2pPr>
            <a:lvl3pPr marL="893762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3pPr>
            <a:lvl4pPr marL="1347788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4pPr>
            <a:lvl5pPr marL="1795463" indent="0">
              <a:spcBef>
                <a:spcPts val="0"/>
              </a:spcBef>
              <a:buFontTx/>
              <a:buNone/>
              <a:defRPr sz="1200">
                <a:solidFill>
                  <a:srgbClr val="0A3E28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1087" y="495686"/>
            <a:ext cx="7132401" cy="3667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96914" y="4236288"/>
            <a:ext cx="566615" cy="273844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53708381-048D-D742-9678-285B0AD952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411087" y="1175198"/>
            <a:ext cx="7132401" cy="438582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8" r:id="rId12"/>
    <p:sldLayoutId id="214748370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1A0704"/>
          </a:solidFill>
          <a:latin typeface="Arial"/>
          <a:ea typeface="+mj-ea"/>
          <a:cs typeface="Century Gothic"/>
        </a:defRPr>
      </a:lvl1pPr>
    </p:titleStyle>
    <p:bodyStyle>
      <a:lvl1pPr marL="266700" indent="-2667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200" b="0" i="0" kern="1200">
          <a:solidFill>
            <a:srgbClr val="1A0704"/>
          </a:solidFill>
          <a:latin typeface="Arial"/>
          <a:ea typeface="+mn-ea"/>
          <a:cs typeface="Century Gothic"/>
        </a:defRPr>
      </a:lvl1pPr>
      <a:lvl2pPr marL="720725" indent="-2667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200" b="0" i="0" kern="1200">
          <a:solidFill>
            <a:srgbClr val="1A0704"/>
          </a:solidFill>
          <a:latin typeface="Arial"/>
          <a:ea typeface="+mn-ea"/>
          <a:cs typeface="Century Gothic"/>
        </a:defRPr>
      </a:lvl2pPr>
      <a:lvl3pPr marL="1168400" indent="-27463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200" b="0" i="0" kern="1200">
          <a:solidFill>
            <a:srgbClr val="1A0704"/>
          </a:solidFill>
          <a:latin typeface="Arial"/>
          <a:ea typeface="+mn-ea"/>
          <a:cs typeface="Century Gothic"/>
        </a:defRPr>
      </a:lvl3pPr>
      <a:lvl4pPr marL="1614488" indent="-2667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200" b="0" i="0" kern="1200">
          <a:solidFill>
            <a:srgbClr val="1A0704"/>
          </a:solidFill>
          <a:latin typeface="Arial"/>
          <a:ea typeface="+mn-ea"/>
          <a:cs typeface="Century Gothic"/>
        </a:defRPr>
      </a:lvl4pPr>
      <a:lvl5pPr marL="2062163" indent="-2667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200" b="0" i="0" kern="1200">
          <a:solidFill>
            <a:srgbClr val="1A0704"/>
          </a:solidFill>
          <a:latin typeface="Arial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lmanndiagnostics.com/overview-thomas-kilmann-conflict-mode-instrument-tk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legalcode" TargetMode="External"/><Relationship Id="rId2" Type="http://schemas.openxmlformats.org/officeDocument/2006/relationships/hyperlink" Target="http://jvdwdesign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pen.textbooks@uregina.ca" TargetMode="External"/><Relationship Id="rId4" Type="http://schemas.openxmlformats.org/officeDocument/2006/relationships/hyperlink" Target="http://www.uregina.ca/open-access/open-textbook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conflict911.com/resources/Conflict_Quizzes_and_Assessment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7" y="718525"/>
            <a:ext cx="5915762" cy="1631253"/>
          </a:xfrm>
        </p:spPr>
        <p:txBody>
          <a:bodyPr/>
          <a:lstStyle/>
          <a:p>
            <a:r>
              <a:rPr lang="en-US" sz="3600" dirty="0"/>
              <a:t>Identifying and Understanding How to Manage Conflict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94357" y="2293158"/>
            <a:ext cx="5596273" cy="329332"/>
          </a:xfrm>
        </p:spPr>
        <p:txBody>
          <a:bodyPr/>
          <a:lstStyle/>
          <a:p>
            <a:r>
              <a:rPr lang="en-US" sz="1600" dirty="0"/>
              <a:t>Dispute Resolution Office, Ministry of Justice (Government of Saskatchewan)</a:t>
            </a:r>
            <a:endParaRPr lang="en-CA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Creative commons attribution 4.0 international license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94624" y="4276852"/>
            <a:ext cx="4770395" cy="1876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200" b="1" i="0" kern="1200" cap="all">
                <a:solidFill>
                  <a:srgbClr val="0A3E28"/>
                </a:solidFill>
                <a:latin typeface="Arial"/>
                <a:ea typeface="+mn-ea"/>
                <a:cs typeface="Century Gothic"/>
              </a:defRPr>
            </a:lvl1pPr>
            <a:lvl2pPr marL="454025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200" b="0" i="0" kern="1200">
                <a:solidFill>
                  <a:srgbClr val="1A0704"/>
                </a:solidFill>
                <a:latin typeface="Arial"/>
                <a:ea typeface="+mn-ea"/>
                <a:cs typeface="Century Gothic"/>
              </a:defRPr>
            </a:lvl2pPr>
            <a:lvl3pPr marL="893762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200" b="0" i="0" kern="1200">
                <a:solidFill>
                  <a:srgbClr val="1A0704"/>
                </a:solidFill>
                <a:latin typeface="Arial"/>
                <a:ea typeface="+mn-ea"/>
                <a:cs typeface="Century Gothic"/>
              </a:defRPr>
            </a:lvl3pPr>
            <a:lvl4pPr marL="1347788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200" b="0" i="0" kern="1200">
                <a:solidFill>
                  <a:srgbClr val="1A0704"/>
                </a:solidFill>
                <a:latin typeface="Arial"/>
                <a:ea typeface="+mn-ea"/>
                <a:cs typeface="Century Gothic"/>
              </a:defRPr>
            </a:lvl4pPr>
            <a:lvl5pPr marL="1795463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200" b="0" i="0" kern="1200">
                <a:solidFill>
                  <a:srgbClr val="1A0704"/>
                </a:solidFill>
                <a:latin typeface="Arial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03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xmlns="" id="{8337B7BA-EE77-4D90-BC3F-2835577BF1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229648"/>
              </p:ext>
            </p:extLst>
          </p:nvPr>
        </p:nvGraphicFramePr>
        <p:xfrm>
          <a:off x="421029" y="209373"/>
          <a:ext cx="8301942" cy="350333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80099">
                  <a:extLst>
                    <a:ext uri="{9D8B030D-6E8A-4147-A177-3AD203B41FA5}">
                      <a16:colId xmlns:a16="http://schemas.microsoft.com/office/drawing/2014/main" xmlns="" val="2215480080"/>
                    </a:ext>
                  </a:extLst>
                </a:gridCol>
                <a:gridCol w="4521843">
                  <a:extLst>
                    <a:ext uri="{9D8B030D-6E8A-4147-A177-3AD203B41FA5}">
                      <a16:colId xmlns:a16="http://schemas.microsoft.com/office/drawing/2014/main" xmlns="" val="4285362434"/>
                    </a:ext>
                  </a:extLst>
                </a:gridCol>
              </a:tblGrid>
              <a:tr h="613076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latin typeface="+mj-lt"/>
                          <a:cs typeface="Times New Roman" panose="02020603050405020304" pitchFamily="18" charset="0"/>
                        </a:rPr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latin typeface="+mj-lt"/>
                          <a:cs typeface="Times New Roman" panose="02020603050405020304" pitchFamily="18" charset="0"/>
                        </a:rPr>
                        <a:t>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0161330"/>
                  </a:ext>
                </a:extLst>
              </a:tr>
              <a:tr h="573776"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Conflicts stem from: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Lack of information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Different information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Different interpretations of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Different assessment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Conflicts relate to: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Day-to-day values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Self-definition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5049205"/>
                  </a:ext>
                </a:extLst>
              </a:tr>
              <a:tr h="573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>
                          <a:latin typeface="+mj-lt"/>
                          <a:cs typeface="Times New Roman" panose="02020603050405020304" pitchFamily="18" charset="0"/>
                        </a:rPr>
                        <a:t>RELATIONSHIP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latin typeface="+mj-lt"/>
                          <a:cs typeface="Times New Roman" panose="02020603050405020304" pitchFamily="18" charset="0"/>
                        </a:rPr>
                        <a:t>STRUCTURAL</a:t>
                      </a:r>
                      <a:endParaRPr lang="en-CA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2908275"/>
                  </a:ext>
                </a:extLst>
              </a:tr>
              <a:tr h="573776"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latin typeface="+mj-lt"/>
                          <a:cs typeface="Times New Roman" panose="02020603050405020304" pitchFamily="18" charset="0"/>
                        </a:rPr>
                        <a:t>Conflicts stem from: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dirty="0">
                          <a:latin typeface="+mj-lt"/>
                          <a:cs typeface="Times New Roman" panose="02020603050405020304" pitchFamily="18" charset="0"/>
                        </a:rPr>
                        <a:t>Misperceptions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dirty="0">
                          <a:latin typeface="+mj-lt"/>
                          <a:cs typeface="Times New Roman" panose="02020603050405020304" pitchFamily="18" charset="0"/>
                        </a:rPr>
                        <a:t>Stereotypes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dirty="0">
                          <a:latin typeface="+mj-lt"/>
                          <a:cs typeface="Times New Roman" panose="02020603050405020304" pitchFamily="18" charset="0"/>
                        </a:rPr>
                        <a:t>Poor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400" b="0" dirty="0">
                          <a:latin typeface="+mj-lt"/>
                          <a:cs typeface="Times New Roman" panose="02020603050405020304" pitchFamily="18" charset="0"/>
                        </a:rPr>
                        <a:t>Conflicts relate to: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dirty="0">
                          <a:latin typeface="+mj-lt"/>
                          <a:cs typeface="Times New Roman" panose="02020603050405020304" pitchFamily="18" charset="0"/>
                        </a:rPr>
                        <a:t>How a situation is set up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dirty="0">
                          <a:latin typeface="+mj-lt"/>
                          <a:cs typeface="Times New Roman" panose="02020603050405020304" pitchFamily="18" charset="0"/>
                        </a:rPr>
                        <a:t>Who is involved in making decisions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dirty="0">
                          <a:latin typeface="+mj-lt"/>
                          <a:cs typeface="Times New Roman" panose="02020603050405020304" pitchFamily="18" charset="0"/>
                        </a:rPr>
                        <a:t>Geographical and physical relationships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dirty="0">
                          <a:latin typeface="+mj-lt"/>
                          <a:cs typeface="Times New Roman" panose="02020603050405020304" pitchFamily="18" charset="0"/>
                        </a:rPr>
                        <a:t>Unequal power and authority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2009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91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572" y="495686"/>
            <a:ext cx="7275714" cy="366760"/>
          </a:xfrm>
        </p:spPr>
        <p:txBody>
          <a:bodyPr>
            <a:normAutofit fontScale="90000"/>
          </a:bodyPr>
          <a:lstStyle/>
          <a:p>
            <a:r>
              <a:rPr lang="en-US" dirty="0"/>
              <a:t>Dealing with </a:t>
            </a:r>
            <a:r>
              <a:rPr lang="en-US" dirty="0" smtClean="0"/>
              <a:t>Conflict—Different </a:t>
            </a:r>
            <a:r>
              <a:rPr lang="en-US" dirty="0"/>
              <a:t>Approaches</a:t>
            </a:r>
            <a:br>
              <a:rPr lang="en-US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572" y="1532492"/>
            <a:ext cx="7132401" cy="27356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Every individual or group manages conflict differently.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Thomas and </a:t>
            </a:r>
            <a:r>
              <a:rPr lang="en-US" sz="1600" dirty="0" err="1"/>
              <a:t>Kilmann</a:t>
            </a:r>
            <a:r>
              <a:rPr lang="en-US" sz="1600" dirty="0"/>
              <a:t> </a:t>
            </a:r>
            <a:r>
              <a:rPr lang="en-US" sz="1600" dirty="0" smtClean="0"/>
              <a:t>(2017) suggest </a:t>
            </a:r>
            <a:r>
              <a:rPr lang="en-US" sz="1600" dirty="0"/>
              <a:t>that in a conflict situation, a person’s </a:t>
            </a:r>
            <a:r>
              <a:rPr lang="en-US" sz="1600" dirty="0" err="1"/>
              <a:t>behaviour</a:t>
            </a:r>
            <a:r>
              <a:rPr lang="en-US" sz="1600" dirty="0"/>
              <a:t> can be assessed </a:t>
            </a:r>
            <a:r>
              <a:rPr lang="en-US" sz="1600" dirty="0" smtClean="0"/>
              <a:t>according to</a:t>
            </a:r>
            <a:r>
              <a:rPr lang="en-US" sz="1600" dirty="0" smtClean="0"/>
              <a:t> </a:t>
            </a:r>
            <a:r>
              <a:rPr lang="en-US" sz="1600" dirty="0"/>
              <a:t>two </a:t>
            </a:r>
            <a:r>
              <a:rPr lang="en-US" sz="1600" dirty="0" smtClean="0"/>
              <a:t>factors: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Commitment to goals or assertiveness—the extent to which an individual (or a group) attempts to satisfy his or her own concerns or goals.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Commitment to relationships or </a:t>
            </a:r>
            <a:r>
              <a:rPr lang="en-US" sz="1600" dirty="0" smtClean="0"/>
              <a:t>co-operation—the </a:t>
            </a:r>
            <a:r>
              <a:rPr lang="en-US" sz="1600" dirty="0"/>
              <a:t>extent to which an individual (or a group) attempts to satisfy the concerns of the other party, and the importance of the relationship with the other party.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58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Essential Learning Activity 11.3.1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572" y="1152133"/>
            <a:ext cx="7132401" cy="27356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For information on the Thomas-Kilmann Conflict Mode Instrument, see the </a:t>
            </a:r>
            <a:r>
              <a:rPr lang="en-US" sz="1800" dirty="0">
                <a:latin typeface="+mj-lt"/>
                <a:cs typeface="Times New Roman" panose="02020603050405020304" pitchFamily="18" charset="0"/>
                <a:hlinkClick r:id="rId2"/>
              </a:rPr>
              <a:t>Kilmann Diagnostics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website. </a:t>
            </a:r>
            <a:endParaRPr lang="en-CA" sz="1800" dirty="0">
              <a:latin typeface="+mj-lt"/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19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572" y="495686"/>
            <a:ext cx="7275714" cy="366760"/>
          </a:xfrm>
        </p:spPr>
        <p:txBody>
          <a:bodyPr>
            <a:normAutofit fontScale="90000"/>
          </a:bodyPr>
          <a:lstStyle/>
          <a:p>
            <a:r>
              <a:rPr lang="en-US" dirty="0"/>
              <a:t>Dealing with </a:t>
            </a:r>
            <a:r>
              <a:rPr lang="en-US" dirty="0" smtClean="0"/>
              <a:t>Conflict—Different Approaches (Cont’d)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572" y="1532492"/>
            <a:ext cx="7132401" cy="27356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Thomas and Kilmann use these factors to explain the five different approaches to dealing with conflict: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Avoiding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Competing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Accommodating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Compromising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Collaborating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5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572" y="333639"/>
            <a:ext cx="7275714" cy="366760"/>
          </a:xfrm>
        </p:spPr>
        <p:txBody>
          <a:bodyPr>
            <a:normAutofit fontScale="90000"/>
          </a:bodyPr>
          <a:lstStyle/>
          <a:p>
            <a:r>
              <a:rPr lang="en-US" dirty="0"/>
              <a:t>Dealing with </a:t>
            </a:r>
            <a:r>
              <a:rPr lang="en-US" dirty="0" smtClean="0"/>
              <a:t>Conflict—Different </a:t>
            </a:r>
            <a:r>
              <a:rPr lang="en-US" dirty="0"/>
              <a:t>Approaches: Avoiding</a:t>
            </a:r>
            <a:br>
              <a:rPr lang="en-US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D891604A-A573-4BAB-A00A-9D91AB013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191201"/>
              </p:ext>
            </p:extLst>
          </p:nvPr>
        </p:nvGraphicFramePr>
        <p:xfrm>
          <a:off x="254644" y="1380490"/>
          <a:ext cx="8646288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775">
                  <a:extLst>
                    <a:ext uri="{9D8B030D-6E8A-4147-A177-3AD203B41FA5}">
                      <a16:colId xmlns:a16="http://schemas.microsoft.com/office/drawing/2014/main" xmlns="" val="2322616561"/>
                    </a:ext>
                  </a:extLst>
                </a:gridCol>
                <a:gridCol w="2963119">
                  <a:extLst>
                    <a:ext uri="{9D8B030D-6E8A-4147-A177-3AD203B41FA5}">
                      <a16:colId xmlns:a16="http://schemas.microsoft.com/office/drawing/2014/main" xmlns="" val="1781163527"/>
                    </a:ext>
                  </a:extLst>
                </a:gridCol>
                <a:gridCol w="2928394">
                  <a:extLst>
                    <a:ext uri="{9D8B030D-6E8A-4147-A177-3AD203B41FA5}">
                      <a16:colId xmlns:a16="http://schemas.microsoft.com/office/drawing/2014/main" xmlns="" val="3022493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+mj-lt"/>
                          <a:cs typeface="Times New Roman" panose="02020603050405020304" pitchFamily="18" charset="0"/>
                        </a:rPr>
                        <a:t>Types of Avoidance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+mj-lt"/>
                          <a:cs typeface="Times New Roman" panose="02020603050405020304" pitchFamily="18" charset="0"/>
                        </a:rPr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+mj-lt"/>
                          <a:cs typeface="Times New Roman" panose="02020603050405020304" pitchFamily="18" charset="0"/>
                        </a:rPr>
                        <a:t>Appropriate 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18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Physical flight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Mental withdrawal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Changing the subject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Blaming or minimizing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Denial that problem exists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Postponement to a more appropriate time (which may never occur)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Use of emotions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The dispute is not resolved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Disputes often build up and eventually explode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Low satisfaction results in complaining, discontentment, and talking back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Stress spreads to other parties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The issue is trivial or unimportant or another issue is more pressing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Potential damage outweighs potential benefits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Timing for dealing with the conflict is inappropriate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4063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03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572" y="241039"/>
            <a:ext cx="7275714" cy="366760"/>
          </a:xfrm>
        </p:spPr>
        <p:txBody>
          <a:bodyPr>
            <a:normAutofit fontScale="90000"/>
          </a:bodyPr>
          <a:lstStyle/>
          <a:p>
            <a:r>
              <a:rPr lang="en-US" dirty="0"/>
              <a:t>Dealing with </a:t>
            </a:r>
            <a:r>
              <a:rPr lang="en-US" dirty="0" smtClean="0"/>
              <a:t>Conflict—Different </a:t>
            </a:r>
            <a:r>
              <a:rPr lang="en-US" dirty="0"/>
              <a:t>Approaches: Competing</a:t>
            </a:r>
            <a:br>
              <a:rPr lang="en-US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2F32BCF-6E86-4E8E-9E82-69167EEFC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427548"/>
              </p:ext>
            </p:extLst>
          </p:nvPr>
        </p:nvGraphicFramePr>
        <p:xfrm>
          <a:off x="312516" y="1181664"/>
          <a:ext cx="854211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707">
                  <a:extLst>
                    <a:ext uri="{9D8B030D-6E8A-4147-A177-3AD203B41FA5}">
                      <a16:colId xmlns:a16="http://schemas.microsoft.com/office/drawing/2014/main" xmlns="" val="2322616561"/>
                    </a:ext>
                  </a:extLst>
                </a:gridCol>
                <a:gridCol w="3426106">
                  <a:extLst>
                    <a:ext uri="{9D8B030D-6E8A-4147-A177-3AD203B41FA5}">
                      <a16:colId xmlns:a16="http://schemas.microsoft.com/office/drawing/2014/main" xmlns="" val="1781163527"/>
                    </a:ext>
                  </a:extLst>
                </a:gridCol>
                <a:gridCol w="2604303">
                  <a:extLst>
                    <a:ext uri="{9D8B030D-6E8A-4147-A177-3AD203B41FA5}">
                      <a16:colId xmlns:a16="http://schemas.microsoft.com/office/drawing/2014/main" xmlns="" val="3022493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+mj-lt"/>
                          <a:cs typeface="Times New Roman" panose="02020603050405020304" pitchFamily="18" charset="0"/>
                        </a:rPr>
                        <a:t>Types of Competing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+mj-lt"/>
                          <a:cs typeface="Times New Roman" panose="02020603050405020304" pitchFamily="18" charset="0"/>
                        </a:rPr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+mj-lt"/>
                          <a:cs typeface="Times New Roman" panose="02020603050405020304" pitchFamily="18" charset="0"/>
                        </a:rPr>
                        <a:t>Appropriate 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18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Power of authority, position, or majority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Power of persuasion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Pressure techniques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Disguising the issue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Tying relationship issues to substantive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The conflict may escalate or the other party may withdraw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Reduces the quality and durability of agreement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Assumes no reciprocating power will come from the other side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Increases the likelihood of future problems between parties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Restricts communication and decreases trust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There are short time frames and quick action is vital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Dealing with trivial issues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Tough decisions require leadership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4063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349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572" y="241039"/>
            <a:ext cx="7275714" cy="366760"/>
          </a:xfrm>
        </p:spPr>
        <p:txBody>
          <a:bodyPr>
            <a:normAutofit fontScale="90000"/>
          </a:bodyPr>
          <a:lstStyle/>
          <a:p>
            <a:r>
              <a:rPr lang="en-US" dirty="0"/>
              <a:t>Dealing with </a:t>
            </a:r>
            <a:r>
              <a:rPr lang="en-US" dirty="0" smtClean="0"/>
              <a:t>Conflict—Different </a:t>
            </a:r>
            <a:r>
              <a:rPr lang="en-US" dirty="0"/>
              <a:t>Approaches: Accommodating</a:t>
            </a:r>
            <a:br>
              <a:rPr lang="en-US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DA6DE6C-9B42-4349-9537-082C5B095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37975"/>
              </p:ext>
            </p:extLst>
          </p:nvPr>
        </p:nvGraphicFramePr>
        <p:xfrm>
          <a:off x="196770" y="1215610"/>
          <a:ext cx="8738885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868">
                  <a:extLst>
                    <a:ext uri="{9D8B030D-6E8A-4147-A177-3AD203B41FA5}">
                      <a16:colId xmlns:a16="http://schemas.microsoft.com/office/drawing/2014/main" xmlns="" val="2322616561"/>
                    </a:ext>
                  </a:extLst>
                </a:gridCol>
                <a:gridCol w="2939970">
                  <a:extLst>
                    <a:ext uri="{9D8B030D-6E8A-4147-A177-3AD203B41FA5}">
                      <a16:colId xmlns:a16="http://schemas.microsoft.com/office/drawing/2014/main" xmlns="" val="1781163527"/>
                    </a:ext>
                  </a:extLst>
                </a:gridCol>
                <a:gridCol w="3727047">
                  <a:extLst>
                    <a:ext uri="{9D8B030D-6E8A-4147-A177-3AD203B41FA5}">
                      <a16:colId xmlns:a16="http://schemas.microsoft.com/office/drawing/2014/main" xmlns="" val="3022493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+mj-lt"/>
                          <a:cs typeface="Times New Roman" panose="02020603050405020304" pitchFamily="18" charset="0"/>
                        </a:rPr>
                        <a:t>Types of Accommodating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+mj-lt"/>
                          <a:cs typeface="Times New Roman" panose="02020603050405020304" pitchFamily="18" charset="0"/>
                        </a:rPr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+mj-lt"/>
                          <a:cs typeface="Times New Roman" panose="02020603050405020304" pitchFamily="18" charset="0"/>
                        </a:rPr>
                        <a:t>Appropriate 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18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Playing down the conflict to maintain surface harmony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Self-sacrifice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Yielding to the other point of 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Builds relationships that will allow you to be more effective in future problem solving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Increases the chances that the other party may be more accommodating to your needs in the future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Does not improve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You are flexible on the outcome, or when the issue is more important to the other party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Preserving harmony is more important than the outcome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It’s necessary to build up good faith for future problem solving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You are wrong or in a situation where competition could damage your 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4063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218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572" y="241039"/>
            <a:ext cx="7275714" cy="366760"/>
          </a:xfrm>
        </p:spPr>
        <p:txBody>
          <a:bodyPr>
            <a:normAutofit fontScale="90000"/>
          </a:bodyPr>
          <a:lstStyle/>
          <a:p>
            <a:r>
              <a:rPr lang="en-US" dirty="0"/>
              <a:t>Dealing with </a:t>
            </a:r>
            <a:r>
              <a:rPr lang="en-US" dirty="0" smtClean="0"/>
              <a:t>Conflict—Different </a:t>
            </a:r>
            <a:r>
              <a:rPr lang="en-US" dirty="0"/>
              <a:t>Approaches: Compromising</a:t>
            </a:r>
            <a:br>
              <a:rPr lang="en-US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057B7F2-37F6-4408-A87F-D2F3F22E4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196874"/>
              </p:ext>
            </p:extLst>
          </p:nvPr>
        </p:nvGraphicFramePr>
        <p:xfrm>
          <a:off x="243068" y="1239085"/>
          <a:ext cx="864628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661">
                  <a:extLst>
                    <a:ext uri="{9D8B030D-6E8A-4147-A177-3AD203B41FA5}">
                      <a16:colId xmlns:a16="http://schemas.microsoft.com/office/drawing/2014/main" xmlns="" val="2322616561"/>
                    </a:ext>
                  </a:extLst>
                </a:gridCol>
                <a:gridCol w="3495555">
                  <a:extLst>
                    <a:ext uri="{9D8B030D-6E8A-4147-A177-3AD203B41FA5}">
                      <a16:colId xmlns:a16="http://schemas.microsoft.com/office/drawing/2014/main" xmlns="" val="1781163527"/>
                    </a:ext>
                  </a:extLst>
                </a:gridCol>
                <a:gridCol w="2801073">
                  <a:extLst>
                    <a:ext uri="{9D8B030D-6E8A-4147-A177-3AD203B41FA5}">
                      <a16:colId xmlns:a16="http://schemas.microsoft.com/office/drawing/2014/main" xmlns="" val="3022493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+mj-lt"/>
                          <a:cs typeface="Times New Roman" panose="02020603050405020304" pitchFamily="18" charset="0"/>
                        </a:rPr>
                        <a:t>Types of Compromising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+mj-lt"/>
                          <a:cs typeface="Times New Roman" panose="02020603050405020304" pitchFamily="18" charset="0"/>
                        </a:rPr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+mj-lt"/>
                          <a:cs typeface="Times New Roman" panose="02020603050405020304" pitchFamily="18" charset="0"/>
                        </a:rPr>
                        <a:t>Appropriate 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187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Splitting the difference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Exchanging concessions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Finding middle 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Both parties may feel they lost the battle and feel the need to get even next time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No relationship is established although it should also not cause relationship to deteriorate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Danger of stalemate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Does not explore the issue in any 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Time pressures require quick solutions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Collaboration or competition fails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Short-term solutions are needed until more information can be obtained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4063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558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572" y="241039"/>
            <a:ext cx="7275714" cy="366760"/>
          </a:xfrm>
        </p:spPr>
        <p:txBody>
          <a:bodyPr>
            <a:normAutofit fontScale="90000"/>
          </a:bodyPr>
          <a:lstStyle/>
          <a:p>
            <a:r>
              <a:rPr lang="en-US" dirty="0"/>
              <a:t>Dealing with </a:t>
            </a:r>
            <a:r>
              <a:rPr lang="en-US" dirty="0" smtClean="0"/>
              <a:t>Conflict—Different </a:t>
            </a:r>
            <a:r>
              <a:rPr lang="en-US" dirty="0"/>
              <a:t>Approaches: Collaborating</a:t>
            </a:r>
            <a:br>
              <a:rPr lang="en-US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B403CAB7-7C0F-4DD1-B931-43D9B3699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778601"/>
              </p:ext>
            </p:extLst>
          </p:nvPr>
        </p:nvGraphicFramePr>
        <p:xfrm>
          <a:off x="266218" y="1199161"/>
          <a:ext cx="862313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706">
                  <a:extLst>
                    <a:ext uri="{9D8B030D-6E8A-4147-A177-3AD203B41FA5}">
                      <a16:colId xmlns:a16="http://schemas.microsoft.com/office/drawing/2014/main" xmlns="" val="2322616561"/>
                    </a:ext>
                  </a:extLst>
                </a:gridCol>
                <a:gridCol w="2037144">
                  <a:extLst>
                    <a:ext uri="{9D8B030D-6E8A-4147-A177-3AD203B41FA5}">
                      <a16:colId xmlns:a16="http://schemas.microsoft.com/office/drawing/2014/main" xmlns="" val="1781163527"/>
                    </a:ext>
                  </a:extLst>
                </a:gridCol>
                <a:gridCol w="4074289">
                  <a:extLst>
                    <a:ext uri="{9D8B030D-6E8A-4147-A177-3AD203B41FA5}">
                      <a16:colId xmlns:a16="http://schemas.microsoft.com/office/drawing/2014/main" xmlns="" val="3022493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+mj-lt"/>
                          <a:cs typeface="Times New Roman" panose="02020603050405020304" pitchFamily="18" charset="0"/>
                        </a:rPr>
                        <a:t>Types of Collaborating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+mj-lt"/>
                          <a:cs typeface="Times New Roman" panose="02020603050405020304" pitchFamily="18" charset="0"/>
                        </a:rPr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+mj-lt"/>
                          <a:cs typeface="Times New Roman" panose="02020603050405020304" pitchFamily="18" charset="0"/>
                        </a:rPr>
                        <a:t>Appropriate 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187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Maximizing use of fixed resources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Working to increase resources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Listening and communicating to promote understanding of interests and values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Learning from each other’s insight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Builds relationships and improves potential for future problem solving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Promotes creative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Parties are committed to the process and adequate time is available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The issue is too important to compromise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New insights can be beneficial in achieving creative solutions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There is a desire to work through hard feelings that have been a deterrent to problem solving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There are diverse interests and issues at play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latin typeface="+mj-lt"/>
                          <a:cs typeface="Times New Roman" panose="02020603050405020304" pitchFamily="18" charset="0"/>
                        </a:rPr>
                        <a:t>Participants can be future focused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4063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116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572" y="501164"/>
            <a:ext cx="7275714" cy="36676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each Approach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572" y="1266354"/>
            <a:ext cx="7132401" cy="27356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It is important to be flexible and shift your approach according to the situation and the other people with whom you are working.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Taking the wrong approach can escalate conflict, damage relationships, and reduce your ability to effectively meet goals.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We react with our most dominant style when we are under stress, but other styles can be learned and applied with practice and self-awareness.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4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 License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CA" dirty="0">
                <a:solidFill>
                  <a:schemeClr val="tx1"/>
                </a:solidFill>
              </a:rPr>
              <a:t>The PowerPoint slide deck created by Joan Wagner, and designed by </a:t>
            </a:r>
            <a:r>
              <a:rPr lang="en-CA" dirty="0">
                <a:solidFill>
                  <a:schemeClr val="tx1"/>
                </a:solidFill>
                <a:hlinkClick r:id="rId2"/>
              </a:rPr>
              <a:t>JVDW Designs</a:t>
            </a:r>
            <a:r>
              <a:rPr lang="en-CA" dirty="0">
                <a:solidFill>
                  <a:schemeClr val="tx1"/>
                </a:solidFill>
              </a:rPr>
              <a:t>, for the open textbook </a:t>
            </a:r>
            <a:r>
              <a:rPr lang="en-CA" i="1" dirty="0">
                <a:solidFill>
                  <a:schemeClr val="tx1"/>
                </a:solidFill>
              </a:rPr>
              <a:t>Leadership and Influencing Change in Nursing</a:t>
            </a:r>
            <a:r>
              <a:rPr lang="en-CA" dirty="0">
                <a:solidFill>
                  <a:schemeClr val="tx1"/>
                </a:solidFill>
              </a:rPr>
              <a:t> is licensed </a:t>
            </a:r>
            <a:r>
              <a:rPr lang="en-CA" dirty="0"/>
              <a:t>under a </a:t>
            </a:r>
            <a:r>
              <a:rPr lang="en-CA" dirty="0">
                <a:hlinkClick r:id="rId3"/>
              </a:rPr>
              <a:t>Creative Commons Attribution 4.0 International License</a:t>
            </a:r>
            <a:r>
              <a:rPr lang="en-CA" dirty="0"/>
              <a:t>, except where otherwise noted. T</a:t>
            </a:r>
            <a:r>
              <a:rPr lang="en-CA" dirty="0">
                <a:solidFill>
                  <a:schemeClr val="tx1"/>
                </a:solidFill>
              </a:rPr>
              <a:t>he University of Regina logo is a registered trademark. </a:t>
            </a:r>
            <a:endParaRPr lang="en-CA" dirty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CA" sz="15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CA" dirty="0"/>
              <a:t>Under the terms of the </a:t>
            </a:r>
            <a:r>
              <a:rPr lang="en-CA" dirty="0">
                <a:hlinkClick r:id="rId3"/>
              </a:rPr>
              <a:t>Creative Commons Attribution 4.0 International License</a:t>
            </a:r>
            <a:r>
              <a:rPr lang="en-CA" dirty="0"/>
              <a:t>, you are free to retain, reuse, copy, redistribute, and revise this PowerPoint – in whole or in part – as long as you provide attribution to Joan Wagner. Download the PowerPoint slide deck for </a:t>
            </a:r>
            <a:r>
              <a:rPr lang="en-CA" i="1" dirty="0"/>
              <a:t>Leadership and Influencing Change in Nursing </a:t>
            </a:r>
            <a:r>
              <a:rPr lang="en-CA" dirty="0"/>
              <a:t>by Joan Wagner for free at </a:t>
            </a:r>
            <a:r>
              <a:rPr lang="en-CA" dirty="0">
                <a:hlinkClick r:id="rId4"/>
              </a:rPr>
              <a:t>www.uregina.ca/open-access/open-textbooks</a:t>
            </a:r>
            <a:r>
              <a:rPr lang="en-CA" dirty="0"/>
              <a:t>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CA" sz="15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CA" dirty="0"/>
              <a:t>For questions about University of Regina’s Open Textbook Publishing Program, contact: </a:t>
            </a:r>
            <a:r>
              <a:rPr lang="en-CA" dirty="0">
                <a:hlinkClick r:id="rId5"/>
              </a:rPr>
              <a:t>open.textbooks@uregina.ca</a:t>
            </a:r>
            <a:r>
              <a:rPr lang="en-CA" dirty="0"/>
              <a:t>.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CA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o-RO" sz="1800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86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572" y="501164"/>
            <a:ext cx="7275714" cy="36676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each Approach Need</a:t>
            </a:r>
            <a:r>
              <a:rPr lang="en-US" dirty="0" smtClean="0"/>
              <a:t>?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572" y="1472665"/>
            <a:ext cx="7132401" cy="238427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Avoiders</a:t>
            </a:r>
            <a:r>
              <a:rPr lang="en-US" sz="1600" dirty="0"/>
              <a:t> may need to feel physically and emotionally safe. When dealing with avoiders, try taking the time to assure them that they are going to be heard and listened 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Competitors</a:t>
            </a:r>
            <a:r>
              <a:rPr lang="en-US" sz="1600" dirty="0"/>
              <a:t> may need to feel that something will be accomplished in order to meet their goals. When dealing with competitors, </a:t>
            </a:r>
            <a:r>
              <a:rPr lang="en-US" sz="1600" dirty="0" smtClean="0"/>
              <a:t>say, </a:t>
            </a:r>
            <a:r>
              <a:rPr lang="en-US" sz="1600" dirty="0"/>
              <a:t>for example, “We will work out a solution; it may take some time for us to get there.”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Compromisers</a:t>
            </a:r>
            <a:r>
              <a:rPr lang="en-US" sz="1600" dirty="0"/>
              <a:t> may need to know that they will get something later. When dealing with compromisers, </a:t>
            </a:r>
            <a:r>
              <a:rPr lang="en-US" sz="1600" dirty="0" smtClean="0"/>
              <a:t>say, </a:t>
            </a:r>
            <a:r>
              <a:rPr lang="en-US" sz="1600" dirty="0"/>
              <a:t>for example, “We will go to this movie tonight, and next week you can pick.” (Be true to your word.)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34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572" y="501164"/>
            <a:ext cx="7275714" cy="36676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each Approach Need</a:t>
            </a:r>
            <a:r>
              <a:rPr lang="en-US" dirty="0" smtClean="0"/>
              <a:t>?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572" y="1501541"/>
            <a:ext cx="7132401" cy="235539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Accommodators </a:t>
            </a:r>
            <a:r>
              <a:rPr lang="en-US" sz="1600" dirty="0"/>
              <a:t>may need to know that no matter what happens during the conversation, your relationship will remain intact. When dealing with accommodators, </a:t>
            </a:r>
            <a:r>
              <a:rPr lang="en-US" sz="1600" dirty="0" smtClean="0"/>
              <a:t>say, </a:t>
            </a:r>
            <a:r>
              <a:rPr lang="en-US" sz="1600" dirty="0"/>
              <a:t>for example, “This will not affect our relationship or how we work together.”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Collaborators </a:t>
            </a:r>
            <a:r>
              <a:rPr lang="en-US" sz="1600" dirty="0"/>
              <a:t>may need to know what you want before they are comfortable sharing their needs. When dealing with collaborators, </a:t>
            </a:r>
            <a:r>
              <a:rPr lang="en-US" sz="1600" dirty="0" smtClean="0"/>
              <a:t>say, </a:t>
            </a:r>
            <a:r>
              <a:rPr lang="en-US" sz="1600" dirty="0"/>
              <a:t>for example, “I need this, this, and this. . . . What do you need?”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24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Essential Learning Activity 11.4.1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572" y="1221582"/>
            <a:ext cx="7132401" cy="27356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Take an online test by 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Bacal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and Associates from their webpage </a:t>
            </a:r>
            <a:r>
              <a:rPr lang="en-US" sz="1800" dirty="0">
                <a:latin typeface="+mj-lt"/>
                <a:cs typeface="Times New Roman" panose="02020603050405020304" pitchFamily="18" charset="0"/>
                <a:hlinkClick r:id="rId2"/>
              </a:rPr>
              <a:t>Conflict Quizzes and Assessments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to find out your preferred approach to conflict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1800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77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572" y="362125"/>
            <a:ext cx="7275714" cy="366760"/>
          </a:xfrm>
        </p:spPr>
        <p:txBody>
          <a:bodyPr>
            <a:normAutofit fontScale="90000"/>
          </a:bodyPr>
          <a:lstStyle/>
          <a:p>
            <a:r>
              <a:rPr lang="en-US" dirty="0"/>
              <a:t>How Conflict Escalates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572" y="1083931"/>
            <a:ext cx="7132401" cy="27356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The information in this section has been adapted </a:t>
            </a:r>
            <a:br>
              <a:rPr lang="en-US" sz="1400" dirty="0"/>
            </a:br>
            <a:r>
              <a:rPr lang="en-US" sz="1400" dirty="0"/>
              <a:t>from Speed Leas’ Levels of Conflict, published </a:t>
            </a:r>
            <a:br>
              <a:rPr lang="en-US" sz="1400" dirty="0"/>
            </a:br>
            <a:r>
              <a:rPr lang="en-US" sz="1400" dirty="0"/>
              <a:t>by the Center for Congregational Health.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View section 11.5 for an example of an escalating </a:t>
            </a:r>
            <a:br>
              <a:rPr lang="en-US" sz="1400" dirty="0"/>
            </a:br>
            <a:r>
              <a:rPr lang="en-US" sz="1400" dirty="0"/>
              <a:t>conflict.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Conflict Escalation Tornado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2" descr="conflict escalation tornado">
            <a:extLst>
              <a:ext uri="{FF2B5EF4-FFF2-40B4-BE49-F238E27FC236}">
                <a16:creationId xmlns:a16="http://schemas.microsoft.com/office/drawing/2014/main" xmlns="" id="{84386616-3299-466C-B3BD-4FEE73932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64" y="959369"/>
            <a:ext cx="3316430" cy="298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584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572" y="362125"/>
            <a:ext cx="7275714" cy="36676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Get Off the Spiral: Stopping Escalation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572" y="1350149"/>
            <a:ext cx="7132401" cy="27356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An appropriate level of risk must be taken by the individuals involved to de-escalate </a:t>
            </a:r>
            <a:r>
              <a:rPr lang="en-US" sz="1600" dirty="0"/>
              <a:t>a</a:t>
            </a:r>
            <a:r>
              <a:rPr lang="en-US" sz="1600" dirty="0" smtClean="0"/>
              <a:t> </a:t>
            </a:r>
            <a:r>
              <a:rPr lang="en-US" sz="1600" dirty="0"/>
              <a:t>conflict.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By taking risks to de-escalate conflict, whether the result is successful </a:t>
            </a:r>
            <a:r>
              <a:rPr lang="en-US" sz="1600" dirty="0" smtClean="0"/>
              <a:t>or unsuccessful</a:t>
            </a:r>
            <a:r>
              <a:rPr lang="en-US" sz="1600" dirty="0"/>
              <a:t>, the nurse leader sends a message </a:t>
            </a:r>
            <a:r>
              <a:rPr lang="en-US" sz="1600" dirty="0" smtClean="0"/>
              <a:t>that they </a:t>
            </a:r>
            <a:r>
              <a:rPr lang="en-US" sz="1600" dirty="0" smtClean="0"/>
              <a:t>want </a:t>
            </a:r>
            <a:r>
              <a:rPr lang="en-US" sz="1600" dirty="0"/>
              <a:t>to rebuild trust, respect, and effective communication.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 nurse leader’s emotional intelligence plays an important role in the de-escalation of conflict.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When conflict is not de-escalated and resolved appropriately, it results in more conflict.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27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EC63436-7659-46EF-BC9C-5B4E75C5F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087" y="829983"/>
            <a:ext cx="7132401" cy="273566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r>
              <a:rPr lang="en-US" sz="1400" dirty="0"/>
              <a:t>Content by the Dispute Resolution </a:t>
            </a:r>
            <a:br>
              <a:rPr lang="en-US" sz="1400" dirty="0"/>
            </a:br>
            <a:r>
              <a:rPr lang="en-US" sz="1400" dirty="0"/>
              <a:t>Office, Ministry of Justice (Government of </a:t>
            </a:r>
            <a:br>
              <a:rPr lang="en-US" sz="1400" dirty="0"/>
            </a:br>
            <a:r>
              <a:rPr lang="en-US" sz="1400" dirty="0"/>
              <a:t>Saskatchewan), designed by JVDW </a:t>
            </a:r>
            <a:br>
              <a:rPr lang="en-US" sz="1400" dirty="0"/>
            </a:br>
            <a:r>
              <a:rPr lang="en-US" sz="1400" dirty="0" smtClean="0"/>
              <a:t>Designs</a:t>
            </a:r>
            <a:r>
              <a:rPr lang="en-US" sz="1400" dirty="0" smtClean="0"/>
              <a:t>, and</a:t>
            </a:r>
            <a:r>
              <a:rPr lang="en-US" sz="1400" dirty="0" smtClean="0"/>
              <a:t> </a:t>
            </a:r>
            <a:r>
              <a:rPr lang="en-US" sz="1400" dirty="0"/>
              <a:t>licensed under a CC BY 4.0 </a:t>
            </a:r>
            <a:br>
              <a:rPr lang="en-US" sz="1400" dirty="0"/>
            </a:br>
            <a:r>
              <a:rPr lang="en-US" sz="1400" dirty="0"/>
              <a:t>International License.</a:t>
            </a:r>
            <a:endParaRPr lang="en-CA" sz="1400" dirty="0"/>
          </a:p>
        </p:txBody>
      </p:sp>
      <p:pic>
        <p:nvPicPr>
          <p:cNvPr id="10" name="Picture 2" descr="steps to de-escalate conflict, self awareness, raising the issue, follow up, when change is not implemented">
            <a:extLst>
              <a:ext uri="{FF2B5EF4-FFF2-40B4-BE49-F238E27FC236}">
                <a16:creationId xmlns:a16="http://schemas.microsoft.com/office/drawing/2014/main" xmlns="" id="{E88AEE44-47E2-468E-B96D-8912CBADC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81" y="246817"/>
            <a:ext cx="3643794" cy="349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252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086" y="495686"/>
            <a:ext cx="7275714" cy="3667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Research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572" y="1094258"/>
            <a:ext cx="7132401" cy="27356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dirty="0" err="1">
                <a:latin typeface="+mj-lt"/>
                <a:cs typeface="Times New Roman" panose="02020603050405020304" pitchFamily="18" charset="0"/>
              </a:rPr>
              <a:t>Amestoy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, S. C., Bakes, V. M. S., </a:t>
            </a:r>
            <a:r>
              <a:rPr lang="en-US" sz="1600" dirty="0" err="1">
                <a:latin typeface="+mj-lt"/>
                <a:cs typeface="Times New Roman" panose="02020603050405020304" pitchFamily="18" charset="0"/>
              </a:rPr>
              <a:t>Thofehrn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, M. B., Martini, J. G., </a:t>
            </a:r>
            <a:r>
              <a:rPr lang="en-US" sz="1600" dirty="0" err="1">
                <a:latin typeface="+mj-lt"/>
                <a:cs typeface="Times New Roman" panose="02020603050405020304" pitchFamily="18" charset="0"/>
              </a:rPr>
              <a:t>Meirelles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, B. H. S., &amp; Trindade, L. L. (2014). Conflict in nursing management in the hospital. </a:t>
            </a:r>
            <a:r>
              <a:rPr lang="en-US" sz="1600" i="1" dirty="0" err="1">
                <a:latin typeface="+mj-lt"/>
                <a:cs typeface="Times New Roman" panose="02020603050405020304" pitchFamily="18" charset="0"/>
              </a:rPr>
              <a:t>Revista</a:t>
            </a:r>
            <a:r>
              <a:rPr lang="en-US" sz="16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+mj-lt"/>
                <a:cs typeface="Times New Roman" panose="02020603050405020304" pitchFamily="18" charset="0"/>
              </a:rPr>
              <a:t>Gaúcha</a:t>
            </a:r>
            <a:r>
              <a:rPr lang="en-US" sz="1600" i="1" dirty="0">
                <a:latin typeface="+mj-lt"/>
                <a:cs typeface="Times New Roman" panose="02020603050405020304" pitchFamily="18" charset="0"/>
              </a:rPr>
              <a:t> de </a:t>
            </a:r>
            <a:r>
              <a:rPr lang="en-US" sz="1600" i="1" dirty="0" err="1">
                <a:latin typeface="+mj-lt"/>
                <a:cs typeface="Times New Roman" panose="02020603050405020304" pitchFamily="18" charset="0"/>
              </a:rPr>
              <a:t>Enfermagem</a:t>
            </a:r>
            <a:r>
              <a:rPr lang="en-US" sz="1600" i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1600" i="1" dirty="0" smtClean="0">
                <a:latin typeface="+mj-lt"/>
                <a:cs typeface="Times New Roman" panose="02020603050405020304" pitchFamily="18" charset="0"/>
              </a:rPr>
              <a:t>35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(2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). 79–85. doi:10.1590/1983-1447.2014.02.40155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The study outlined in this article takes a qualitative, descriptive approach. It 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includes 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case studies used as an investigational strategy to determine the main conflicts experienced by nurse leaders in the hospital environment, as well as the strategies adopted for dealing with 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them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Semi-structured interviews, non-participant observations, and dialogical workshops were used to collect data. 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72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086" y="495686"/>
            <a:ext cx="7275714" cy="3667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</a:rPr>
              <a:t>Research </a:t>
            </a:r>
            <a:r>
              <a:rPr lang="en-US" dirty="0" smtClean="0">
                <a:solidFill>
                  <a:srgbClr val="92D050"/>
                </a:solidFill>
              </a:rPr>
              <a:t>Note (Cont’d)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572" y="1094258"/>
            <a:ext cx="7132401" cy="273566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The study indicates that the most prevalent conflict in the health sector stemmed from the interpersonal relationships of those working in the health field. The study also 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emphasizes 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the power dynamics linked to the interpersonal conflicts.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The limitation of this study is that the availability and shift patterns of nurses make it difficult to perform 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the kind of 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involved 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research 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required for this study. 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However, 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this information will encourage the integration of interpersonal conflict management training into the work and training materials provided to nurses through their education.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41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Exercises for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Review the case scenarios and answer the questions associated with each scenario found at the end of 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chapter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11. 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23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2000" indent="-457200">
              <a:buNone/>
            </a:pPr>
            <a:r>
              <a:rPr lang="en-US" sz="1200" dirty="0" err="1"/>
              <a:t>Amestoy</a:t>
            </a:r>
            <a:r>
              <a:rPr lang="en-US" sz="1200" dirty="0"/>
              <a:t>, S. C., Bakes, V. M. S., </a:t>
            </a:r>
            <a:r>
              <a:rPr lang="en-US" sz="1200" dirty="0" err="1"/>
              <a:t>Thofehrn</a:t>
            </a:r>
            <a:r>
              <a:rPr lang="en-US" sz="1200" dirty="0"/>
              <a:t>, M. B., Martini, J. G., </a:t>
            </a:r>
            <a:r>
              <a:rPr lang="en-US" sz="1200" dirty="0" err="1"/>
              <a:t>Meirelles</a:t>
            </a:r>
            <a:r>
              <a:rPr lang="en-US" sz="1200" dirty="0"/>
              <a:t>, B. H. S., &amp; Trindade, L. L. (2014). Conflict management: Challenges experienced by nurse-leaders in the hospital environment. </a:t>
            </a:r>
            <a:r>
              <a:rPr lang="en-US" sz="1200" i="1" dirty="0" err="1"/>
              <a:t>Revista</a:t>
            </a:r>
            <a:r>
              <a:rPr lang="en-US" sz="1200" i="1" dirty="0"/>
              <a:t> </a:t>
            </a:r>
            <a:r>
              <a:rPr lang="en-US" sz="1200" i="1" dirty="0" err="1"/>
              <a:t>Gaúcha</a:t>
            </a:r>
            <a:r>
              <a:rPr lang="en-US" sz="1200" i="1" dirty="0"/>
              <a:t> de </a:t>
            </a:r>
            <a:r>
              <a:rPr lang="en-US" sz="1200" i="1" dirty="0" err="1"/>
              <a:t>Enfermagem</a:t>
            </a:r>
            <a:r>
              <a:rPr lang="en-US" sz="1200" i="1" dirty="0"/>
              <a:t>, 35</a:t>
            </a:r>
            <a:r>
              <a:rPr lang="en-US" sz="1200" dirty="0"/>
              <a:t>(2). 79–85. doi:10.1590/1983-1447.2014.02.40155</a:t>
            </a:r>
          </a:p>
          <a:p>
            <a:pPr marL="432000" indent="-457200">
              <a:buNone/>
            </a:pPr>
            <a:r>
              <a:rPr lang="en-US" sz="1200" dirty="0"/>
              <a:t>Leas, S. (2011). Levels of conflict. Center for Congregational Health. Retrieved from https://cntr4conghealth.wordpress.com/2011/09/01/levels-of-conflict-by-speed-leas/</a:t>
            </a:r>
          </a:p>
          <a:p>
            <a:pPr marL="432000" indent="-457200">
              <a:buNone/>
            </a:pPr>
            <a:r>
              <a:rPr lang="en-US" sz="1200" dirty="0"/>
              <a:t>Oxford Dictionaries online. (</a:t>
            </a:r>
            <a:r>
              <a:rPr lang="en-US" sz="1200" dirty="0" err="1"/>
              <a:t>n.d.</a:t>
            </a:r>
            <a:r>
              <a:rPr lang="en-US" sz="1200" dirty="0"/>
              <a:t>). </a:t>
            </a:r>
            <a:r>
              <a:rPr lang="en-US" sz="1200" dirty="0" smtClean="0"/>
              <a:t>Retrieved from https</a:t>
            </a:r>
            <a:r>
              <a:rPr lang="en-US" sz="1200" dirty="0"/>
              <a:t>://www.oxforddictionaries.com/</a:t>
            </a:r>
          </a:p>
          <a:p>
            <a:pPr marL="432000" indent="-457200">
              <a:buNone/>
            </a:pPr>
            <a:r>
              <a:rPr lang="en-US" sz="1200" dirty="0"/>
              <a:t>Thomas, K. W., &amp; Kilmann, R. H. (2017). An overview of the Thomas-Kilmann Conflict Mode Instrument (TKI). Kilmann Diagnostics. Retrieved from http://www.kilmanndiagnostics.com/overview-thomas-kilmann-conflict-mode-instrument-tki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7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87" y="1169193"/>
            <a:ext cx="7132401" cy="27356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Describe the different causes of conflict.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Analyze the different approaches to managing conflict.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Recognize how conflict escalates.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Adapt your approach to conflict.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2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139" y="1005686"/>
            <a:ext cx="4855420" cy="2497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Presented by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94358" y="2737121"/>
            <a:ext cx="4855420" cy="398492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994499" y="3388764"/>
            <a:ext cx="3938712" cy="419265"/>
          </a:xfrm>
          <a:prstGeom prst="rect">
            <a:avLst/>
          </a:prstGeom>
        </p:spPr>
        <p:txBody>
          <a:bodyPr vert="horz" lIns="0" bIns="0"/>
          <a:lstStyle>
            <a:lvl1pPr marL="0" indent="0">
              <a:buFontTx/>
              <a:buNone/>
              <a:defRPr sz="1200" cap="all" baseline="0">
                <a:solidFill>
                  <a:srgbClr val="0A3E28"/>
                </a:solidFill>
              </a:defRPr>
            </a:lvl1pPr>
            <a:lvl2pPr marL="454025" indent="0">
              <a:buFontTx/>
              <a:buNone/>
              <a:defRPr sz="1200" cap="all">
                <a:solidFill>
                  <a:srgbClr val="0A3E28"/>
                </a:solidFill>
              </a:defRPr>
            </a:lvl2pPr>
            <a:lvl3pPr marL="893762" indent="0">
              <a:buFontTx/>
              <a:buNone/>
              <a:defRPr sz="1200" cap="all">
                <a:solidFill>
                  <a:srgbClr val="0A3E28"/>
                </a:solidFill>
              </a:defRPr>
            </a:lvl3pPr>
            <a:lvl4pPr marL="1347788" indent="0">
              <a:buFontTx/>
              <a:buNone/>
              <a:defRPr sz="1200" cap="all">
                <a:solidFill>
                  <a:srgbClr val="0A3E28"/>
                </a:solidFill>
              </a:defRPr>
            </a:lvl4pPr>
            <a:lvl5pPr marL="1795463" indent="0">
              <a:buFontTx/>
              <a:buNone/>
              <a:defRPr sz="1200" cap="all">
                <a:solidFill>
                  <a:srgbClr val="0A3E28"/>
                </a:solidFill>
              </a:defRPr>
            </a:lvl5pPr>
          </a:lstStyle>
          <a:p>
            <a:pPr lvl="0"/>
            <a:r>
              <a:rPr lang="en-CA" dirty="0">
                <a:solidFill>
                  <a:srgbClr val="F5BB34"/>
                </a:solidFill>
              </a:rPr>
              <a:t>Creative commons attribution 4.0 International license</a:t>
            </a:r>
            <a:endParaRPr lang="en-US" dirty="0">
              <a:solidFill>
                <a:srgbClr val="F5BB34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94624" y="4276852"/>
            <a:ext cx="4770395" cy="1876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200" b="1" i="0" kern="1200" cap="all">
                <a:solidFill>
                  <a:srgbClr val="0A3E28"/>
                </a:solidFill>
                <a:latin typeface="Arial"/>
                <a:ea typeface="+mn-ea"/>
                <a:cs typeface="Century Gothic"/>
              </a:defRPr>
            </a:lvl1pPr>
            <a:lvl2pPr marL="454025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200" b="0" i="0" kern="1200">
                <a:solidFill>
                  <a:srgbClr val="1A0704"/>
                </a:solidFill>
                <a:latin typeface="Arial"/>
                <a:ea typeface="+mn-ea"/>
                <a:cs typeface="Century Gothic"/>
              </a:defRPr>
            </a:lvl2pPr>
            <a:lvl3pPr marL="893762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200" b="0" i="0" kern="1200">
                <a:solidFill>
                  <a:srgbClr val="1A0704"/>
                </a:solidFill>
                <a:latin typeface="Arial"/>
                <a:ea typeface="+mn-ea"/>
                <a:cs typeface="Century Gothic"/>
              </a:defRPr>
            </a:lvl3pPr>
            <a:lvl4pPr marL="1347788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200" b="0" i="0" kern="1200">
                <a:solidFill>
                  <a:srgbClr val="1A0704"/>
                </a:solidFill>
                <a:latin typeface="Arial"/>
                <a:ea typeface="+mn-ea"/>
                <a:cs typeface="Century Gothic"/>
              </a:defRPr>
            </a:lvl4pPr>
            <a:lvl5pPr marL="1795463" indent="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200" b="0" i="0" kern="1200">
                <a:solidFill>
                  <a:srgbClr val="1A0704"/>
                </a:solidFill>
                <a:latin typeface="Arial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June 2018</a:t>
            </a:r>
            <a:endParaRPr lang="en-US" dirty="0"/>
          </a:p>
        </p:txBody>
      </p:sp>
      <p:pic>
        <p:nvPicPr>
          <p:cNvPr id="1026" name="Picture 2" descr="C:\Users\Elsa\Desktop\WORK\Open Textbook Program\Contracts Permissions Citations Attribution\CC Attribution Buttons\b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624" y="3398598"/>
            <a:ext cx="1227137" cy="430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08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572" y="507267"/>
            <a:ext cx="7275714" cy="366760"/>
          </a:xfrm>
        </p:spPr>
        <p:txBody>
          <a:bodyPr>
            <a:normAutofit fontScale="90000"/>
          </a:bodyPr>
          <a:lstStyle/>
          <a:p>
            <a:r>
              <a:rPr lang="en-US" dirty="0"/>
              <a:t>The Theory of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572" y="1189398"/>
            <a:ext cx="7132401" cy="27356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Conflict</a:t>
            </a:r>
            <a:r>
              <a:rPr lang="en-US" sz="1800" dirty="0"/>
              <a:t>: to struggle, clash, be incompatible (Oxford Dictionary, n.d.).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For centuries, people accepted adversarial disputes and harsh conflict as a by-product of human nature.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If we are to make progress toward better conflict resolution, we must understand: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Why conflict arises; and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How people have reacted to conflict situations.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9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572" y="495686"/>
            <a:ext cx="7275714" cy="366760"/>
          </a:xfrm>
        </p:spPr>
        <p:txBody>
          <a:bodyPr>
            <a:normAutofit fontScale="90000"/>
          </a:bodyPr>
          <a:lstStyle/>
          <a:p>
            <a:r>
              <a:rPr lang="en-US" dirty="0"/>
              <a:t>Four Major Types of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572" y="1247273"/>
            <a:ext cx="7132401" cy="27356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Data Conflicts;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Relationship Conflicts;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Value Conflicts; and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Structural Conflicts.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0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572" y="495686"/>
            <a:ext cx="7275714" cy="366760"/>
          </a:xfrm>
        </p:spPr>
        <p:txBody>
          <a:bodyPr>
            <a:normAutofit fontScale="90000"/>
          </a:bodyPr>
          <a:lstStyle/>
          <a:p>
            <a:r>
              <a:rPr lang="en-US" dirty="0"/>
              <a:t>Four Major Types of Conflict: Data Conflicts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572" y="1509339"/>
            <a:ext cx="7132401" cy="27356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Data conflicts occur when: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People lack the information necessary to make wise decisions;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People are misinformed;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People disagree over which data are relevant;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People interpret information differently;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People have competing assessment procedures.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6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572" y="495686"/>
            <a:ext cx="7275714" cy="366760"/>
          </a:xfrm>
        </p:spPr>
        <p:txBody>
          <a:bodyPr>
            <a:normAutofit fontScale="90000"/>
          </a:bodyPr>
          <a:lstStyle/>
          <a:p>
            <a:r>
              <a:rPr lang="en-US" dirty="0"/>
              <a:t>Four Major Types of Conflict: Relationship Conflicts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572" y="1532492"/>
            <a:ext cx="7132401" cy="27356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These problems often result in what have been called unrealistic or unnecessary conflicts.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They occur due to the presence of strong </a:t>
            </a:r>
            <a:r>
              <a:rPr lang="en-US" sz="1700" dirty="0" smtClean="0"/>
              <a:t>emotions </a:t>
            </a:r>
            <a:r>
              <a:rPr lang="en-US" sz="1700" dirty="0"/>
              <a:t>(e.g., jealousy, mistrust, hatred) and are created from perceptions, poor communication, stereotypes, and so 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Relationship conflicts often fuel disputes, causing them to escalate.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6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572" y="495686"/>
            <a:ext cx="7275714" cy="366760"/>
          </a:xfrm>
        </p:spPr>
        <p:txBody>
          <a:bodyPr>
            <a:normAutofit fontScale="90000"/>
          </a:bodyPr>
          <a:lstStyle/>
          <a:p>
            <a:r>
              <a:rPr lang="en-US" dirty="0"/>
              <a:t>Four Major Types of Conflict: Value Conflicts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572" y="1532492"/>
            <a:ext cx="7132401" cy="27356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This type of conflict is caused by perceived or actual incompatible value systems.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Value conflicts occur only when people attempt to force </a:t>
            </a:r>
            <a:r>
              <a:rPr lang="en-US" sz="1700" dirty="0" smtClean="0"/>
              <a:t>their</a:t>
            </a:r>
            <a:r>
              <a:rPr lang="en-US" sz="1700" dirty="0" smtClean="0"/>
              <a:t> </a:t>
            </a:r>
            <a:r>
              <a:rPr lang="en-US" sz="1700" dirty="0"/>
              <a:t>set of values </a:t>
            </a:r>
            <a:r>
              <a:rPr lang="en-US" sz="1700" dirty="0" smtClean="0"/>
              <a:t>onto others.</a:t>
            </a:r>
            <a:endParaRPr lang="en-US" sz="17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21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572" y="495686"/>
            <a:ext cx="7275714" cy="366760"/>
          </a:xfrm>
        </p:spPr>
        <p:txBody>
          <a:bodyPr>
            <a:normAutofit fontScale="90000"/>
          </a:bodyPr>
          <a:lstStyle/>
          <a:p>
            <a:r>
              <a:rPr lang="en-US" dirty="0"/>
              <a:t>Four Major Types of Conflict: Structural Conflicts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572" y="1532492"/>
            <a:ext cx="7132401" cy="27356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Structural conflicts are caused by oppressive patterns of human relationships.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These patterns are often shaped by forces external to the people in dispute.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Often, these conflicts can be overcome by identifying the structural problem and working to change it.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idx="12"/>
          </p:nvPr>
        </p:nvSpPr>
        <p:spPr>
          <a:xfrm>
            <a:off x="1404572" y="4763483"/>
            <a:ext cx="5472966" cy="133200"/>
          </a:xfrm>
        </p:spPr>
        <p:txBody>
          <a:bodyPr/>
          <a:lstStyle/>
          <a:p>
            <a:r>
              <a:rPr lang="en-US" dirty="0"/>
              <a:t>CC BY 4.0 International License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708381-048D-D742-9678-285B0AD9528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25255"/>
      </p:ext>
    </p:extLst>
  </p:cSld>
  <p:clrMapOvr>
    <a:masterClrMapping/>
  </p:clrMapOvr>
</p:sld>
</file>

<file path=ppt/theme/theme1.xml><?xml version="1.0" encoding="utf-8"?>
<a:theme xmlns:a="http://schemas.openxmlformats.org/drawingml/2006/main" name="Naked PowerPoint Template">
  <a:themeElements>
    <a:clrScheme name="Custom 1">
      <a:dk1>
        <a:srgbClr val="1C0804"/>
      </a:dk1>
      <a:lt1>
        <a:sysClr val="window" lastClr="FFFFFF"/>
      </a:lt1>
      <a:dk2>
        <a:srgbClr val="1C0804"/>
      </a:dk2>
      <a:lt2>
        <a:srgbClr val="FFFFFF"/>
      </a:lt2>
      <a:accent1>
        <a:srgbClr val="8ABF43"/>
      </a:accent1>
      <a:accent2>
        <a:srgbClr val="D84B26"/>
      </a:accent2>
      <a:accent3>
        <a:srgbClr val="25AABA"/>
      </a:accent3>
      <a:accent4>
        <a:srgbClr val="A7BF85"/>
      </a:accent4>
      <a:accent5>
        <a:srgbClr val="DC846D"/>
      </a:accent5>
      <a:accent6>
        <a:srgbClr val="82B5BB"/>
      </a:accent6>
      <a:hlink>
        <a:srgbClr val="8ABF43"/>
      </a:hlink>
      <a:folHlink>
        <a:srgbClr val="A6BF83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9936</TotalTime>
  <Words>2167</Words>
  <Application>Microsoft Office PowerPoint</Application>
  <PresentationFormat>On-screen Show (16:9)</PresentationFormat>
  <Paragraphs>263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Naked PowerPoint Template</vt:lpstr>
      <vt:lpstr>Identifying and Understanding How to Manage Conflict</vt:lpstr>
      <vt:lpstr>Open License</vt:lpstr>
      <vt:lpstr>Learning Objectives</vt:lpstr>
      <vt:lpstr>The Theory of Conflict</vt:lpstr>
      <vt:lpstr>Four Major Types of Conflict</vt:lpstr>
      <vt:lpstr>Four Major Types of Conflict: Data Conflicts</vt:lpstr>
      <vt:lpstr>Four Major Types of Conflict: Relationship Conflicts</vt:lpstr>
      <vt:lpstr>Four Major Types of Conflict: Value Conflicts </vt:lpstr>
      <vt:lpstr>Four Major Types of Conflict: Structural Conflicts  </vt:lpstr>
      <vt:lpstr>PowerPoint Presentation</vt:lpstr>
      <vt:lpstr>Dealing with Conflict—Different Approaches   </vt:lpstr>
      <vt:lpstr>Essential Learning Activity 11.3.1</vt:lpstr>
      <vt:lpstr>Dealing with Conflict—Different Approaches (Cont’d)   </vt:lpstr>
      <vt:lpstr>Dealing with Conflict—Different Approaches: Avoiding   </vt:lpstr>
      <vt:lpstr>Dealing with Conflict—Different Approaches: Competing   </vt:lpstr>
      <vt:lpstr>Dealing with Conflict—Different Approaches: Accommodating   </vt:lpstr>
      <vt:lpstr>Dealing with Conflict—Different Approaches: Compromising   </vt:lpstr>
      <vt:lpstr>Dealing with Conflict—Different Approaches: Collaborating   </vt:lpstr>
      <vt:lpstr>What does each Approach Need?</vt:lpstr>
      <vt:lpstr>What does each Approach Need? (Cont’d)</vt:lpstr>
      <vt:lpstr>What does each Approach Need? (Cont’d)</vt:lpstr>
      <vt:lpstr>Essential Learning Activity 11.4.1</vt:lpstr>
      <vt:lpstr>How Conflict Escalates</vt:lpstr>
      <vt:lpstr>How to Get Off the Spiral: Stopping Escalation </vt:lpstr>
      <vt:lpstr>PowerPoint Presentation</vt:lpstr>
      <vt:lpstr>Research Note</vt:lpstr>
      <vt:lpstr>Research Note (Cont’d)</vt:lpstr>
      <vt:lpstr>Exercises for Review</vt:lpstr>
      <vt:lpstr>References</vt:lpstr>
      <vt:lpstr>Presenters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van der Woude</dc:creator>
  <cp:lastModifiedBy>Ryan</cp:lastModifiedBy>
  <cp:revision>146</cp:revision>
  <dcterms:created xsi:type="dcterms:W3CDTF">2019-07-19T18:36:56Z</dcterms:created>
  <dcterms:modified xsi:type="dcterms:W3CDTF">2020-02-10T15:35:33Z</dcterms:modified>
</cp:coreProperties>
</file>