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9"/>
  </p:notesMasterIdLst>
  <p:handoutMasterIdLst>
    <p:handoutMasterId r:id="rId30"/>
  </p:handoutMasterIdLst>
  <p:sldIdLst>
    <p:sldId id="257" r:id="rId2"/>
    <p:sldId id="260" r:id="rId3"/>
    <p:sldId id="261" r:id="rId4"/>
    <p:sldId id="269" r:id="rId5"/>
    <p:sldId id="364" r:id="rId6"/>
    <p:sldId id="365" r:id="rId7"/>
    <p:sldId id="378" r:id="rId8"/>
    <p:sldId id="399" r:id="rId9"/>
    <p:sldId id="400" r:id="rId10"/>
    <p:sldId id="320" r:id="rId11"/>
    <p:sldId id="403" r:id="rId12"/>
    <p:sldId id="412" r:id="rId13"/>
    <p:sldId id="342" r:id="rId14"/>
    <p:sldId id="413" r:id="rId15"/>
    <p:sldId id="409" r:id="rId16"/>
    <p:sldId id="414" r:id="rId17"/>
    <p:sldId id="410" r:id="rId18"/>
    <p:sldId id="384" r:id="rId19"/>
    <p:sldId id="394" r:id="rId20"/>
    <p:sldId id="395" r:id="rId21"/>
    <p:sldId id="415" r:id="rId22"/>
    <p:sldId id="416" r:id="rId23"/>
    <p:sldId id="417" r:id="rId24"/>
    <p:sldId id="279" r:id="rId25"/>
    <p:sldId id="418" r:id="rId26"/>
    <p:sldId id="280" r:id="rId27"/>
    <p:sldId id="264" r:id="rId2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yan" initials="R"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B34"/>
    <a:srgbClr val="0A3E28"/>
    <a:srgbClr val="0026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1" autoAdjust="0"/>
    <p:restoredTop sz="79336" autoAdjust="0"/>
  </p:normalViewPr>
  <p:slideViewPr>
    <p:cSldViewPr snapToGrid="0" snapToObjects="1">
      <p:cViewPr varScale="1">
        <p:scale>
          <a:sx n="93" d="100"/>
          <a:sy n="93" d="100"/>
        </p:scale>
        <p:origin x="-462" y="-10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2-11T09:52:23.689" idx="1">
    <p:pos x="1019" y="1892"/>
    <p:text>please add author titles/affiliations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2-11T09:58:01.070" idx="2">
    <p:pos x="4881" y="703"/>
    <p:text>This repeats the language used on the previous slide. I would suggest cutting.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2-11T10:01:19.013" idx="3">
    <p:pos x="5408" y="1273"/>
    <p:text>is this a direct quote? If so, I'll add quotation marks. </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0-02-11T10:13:35.825" idx="4">
    <p:pos x="5063" y="661"/>
    <p:text>I've reworded this slightly for clarity. Are any questions meant to follow the third video? </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20-02-11T10:14:21.801" idx="5">
    <p:pos x="1492" y="1267"/>
    <p:text>quoting or paraphrasing here? </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20-02-11T10:16:48.583" idx="6">
    <p:pos x="5511" y="200"/>
    <p:text>Reworded slightly to save space. Ok? </p:text>
  </p:cm>
</p:cmLst>
</file>

<file path=ppt/comments/comment7.xml><?xml version="1.0" encoding="utf-8"?>
<p:cmLst xmlns:a="http://schemas.openxmlformats.org/drawingml/2006/main" xmlns:r="http://schemas.openxmlformats.org/officeDocument/2006/relationships" xmlns:p="http://schemas.openxmlformats.org/presentationml/2006/main">
  <p:cm authorId="0" dt="2020-02-11T10:26:22.748" idx="8">
    <p:pos x="2813" y="691"/>
    <p:text>should this be in bold (as with purpose/discussion on previous slide)? </p:text>
  </p:cm>
</p:cmLst>
</file>

<file path=ppt/comments/comment8.xml><?xml version="1.0" encoding="utf-8"?>
<p:cmLst xmlns:a="http://schemas.openxmlformats.org/drawingml/2006/main" xmlns:r="http://schemas.openxmlformats.org/officeDocument/2006/relationships" xmlns:p="http://schemas.openxmlformats.org/presentationml/2006/main">
  <p:cm authorId="0" dt="2020-02-11T10:41:53.158" idx="9">
    <p:pos x="2001" y="843"/>
    <p:text>please add</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FC472E-393E-2448-AD5D-0C8FB18E8A77}" type="datetimeFigureOut">
              <a:rPr lang="en-US" smtClean="0"/>
              <a:pPr/>
              <a:t>2/12/2020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1917F7-83E4-C149-9F24-86C875F684DA}" type="slidenum">
              <a:rPr lang="en-US" smtClean="0"/>
              <a:pPr/>
              <a:t>‹#›</a:t>
            </a:fld>
            <a:endParaRPr lang="en-US"/>
          </a:p>
        </p:txBody>
      </p:sp>
    </p:spTree>
    <p:extLst>
      <p:ext uri="{BB962C8B-B14F-4D97-AF65-F5344CB8AC3E}">
        <p14:creationId xmlns:p14="http://schemas.microsoft.com/office/powerpoint/2010/main" val="21049215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1B7AB-BE48-0D4F-AACE-173603B943C4}" type="datetimeFigureOut">
              <a:rPr lang="en-US" smtClean="0"/>
              <a:pPr/>
              <a:t>2/12/2020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F3334-C92F-1B40-A090-7CBDBEAF57AE}" type="slidenum">
              <a:rPr lang="en-US" smtClean="0"/>
              <a:pPr/>
              <a:t>‹#›</a:t>
            </a:fld>
            <a:endParaRPr lang="en-US"/>
          </a:p>
        </p:txBody>
      </p:sp>
    </p:spTree>
    <p:extLst>
      <p:ext uri="{BB962C8B-B14F-4D97-AF65-F5344CB8AC3E}">
        <p14:creationId xmlns:p14="http://schemas.microsoft.com/office/powerpoint/2010/main" val="10518499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2AF3334-C92F-1B40-A090-7CBDBEAF57AE}" type="slidenum">
              <a:rPr lang="en-US" smtClean="0"/>
              <a:pPr/>
              <a:t>1</a:t>
            </a:fld>
            <a:endParaRPr lang="en-US"/>
          </a:p>
        </p:txBody>
      </p:sp>
    </p:spTree>
    <p:extLst>
      <p:ext uri="{BB962C8B-B14F-4D97-AF65-F5344CB8AC3E}">
        <p14:creationId xmlns:p14="http://schemas.microsoft.com/office/powerpoint/2010/main" val="3715920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94358" y="733269"/>
            <a:ext cx="5209454" cy="1631253"/>
          </a:xfrm>
          <a:prstGeom prst="rect">
            <a:avLst/>
          </a:prstGeom>
        </p:spPr>
        <p:txBody>
          <a:bodyPr vert="horz" lIns="0" tIns="0" rIns="0" bIns="0" rtlCol="0" anchor="t">
            <a:noAutofit/>
          </a:bodyPr>
          <a:lstStyle>
            <a:lvl1pPr>
              <a:lnSpc>
                <a:spcPct val="86000"/>
              </a:lnSpc>
              <a:defRPr sz="4000" baseline="0"/>
            </a:lvl1pPr>
          </a:lstStyle>
          <a:p>
            <a:r>
              <a:rPr lang="en-CA" dirty="0"/>
              <a:t>Book Title</a:t>
            </a:r>
            <a:endParaRPr lang="en-US" dirty="0"/>
          </a:p>
        </p:txBody>
      </p:sp>
      <p:sp>
        <p:nvSpPr>
          <p:cNvPr id="8" name="Text Placeholder 2"/>
          <p:cNvSpPr>
            <a:spLocks noGrp="1"/>
          </p:cNvSpPr>
          <p:nvPr>
            <p:ph idx="1" hasCustomPrompt="1"/>
          </p:nvPr>
        </p:nvSpPr>
        <p:spPr>
          <a:xfrm>
            <a:off x="694358" y="2534552"/>
            <a:ext cx="5209454" cy="249736"/>
          </a:xfrm>
          <a:prstGeom prst="rect">
            <a:avLst/>
          </a:prstGeom>
        </p:spPr>
        <p:txBody>
          <a:bodyPr vert="horz" lIns="0" tIns="0" rIns="0" bIns="0" rtlCol="0">
            <a:normAutofit/>
          </a:bodyPr>
          <a:lstStyle>
            <a:lvl1pPr marL="0" indent="0">
              <a:buNone/>
              <a:defRPr sz="1800"/>
            </a:lvl1pPr>
            <a:lvl2pPr marL="454025" indent="0">
              <a:buNone/>
              <a:defRPr/>
            </a:lvl2pPr>
            <a:lvl3pPr marL="893762" indent="0">
              <a:buNone/>
              <a:defRPr/>
            </a:lvl3pPr>
            <a:lvl4pPr marL="1347788" indent="0">
              <a:buNone/>
              <a:defRPr/>
            </a:lvl4pPr>
            <a:lvl5pPr marL="1795463" indent="0">
              <a:buNone/>
              <a:defRPr/>
            </a:lvl5pPr>
          </a:lstStyle>
          <a:p>
            <a:pPr lvl="0"/>
            <a:r>
              <a:rPr lang="en-CA" dirty="0"/>
              <a:t>Edited by</a:t>
            </a:r>
            <a:endParaRPr lang="en-US" dirty="0"/>
          </a:p>
        </p:txBody>
      </p:sp>
      <p:sp>
        <p:nvSpPr>
          <p:cNvPr id="12" name="Text Placeholder 2"/>
          <p:cNvSpPr>
            <a:spLocks noGrp="1"/>
          </p:cNvSpPr>
          <p:nvPr>
            <p:ph idx="10" hasCustomPrompt="1"/>
          </p:nvPr>
        </p:nvSpPr>
        <p:spPr>
          <a:xfrm>
            <a:off x="694358" y="2836211"/>
            <a:ext cx="5209454"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a:t>
            </a:r>
            <a:endParaRPr lang="en-US" dirty="0"/>
          </a:p>
        </p:txBody>
      </p:sp>
      <p:sp>
        <p:nvSpPr>
          <p:cNvPr id="13" name="Text Placeholder 2"/>
          <p:cNvSpPr>
            <a:spLocks noGrp="1"/>
          </p:cNvSpPr>
          <p:nvPr>
            <p:ph idx="11" hasCustomPrompt="1"/>
          </p:nvPr>
        </p:nvSpPr>
        <p:spPr>
          <a:xfrm>
            <a:off x="694358" y="3241953"/>
            <a:ext cx="5209454" cy="177446"/>
          </a:xfrm>
          <a:prstGeom prst="rect">
            <a:avLst/>
          </a:prstGeom>
        </p:spPr>
        <p:txBody>
          <a:bodyPr vert="horz" lIns="0" tIns="0" rIns="0" bIns="0" rtlCol="0">
            <a:normAutofit/>
          </a:bodyPr>
          <a:lstStyle>
            <a:lvl1pPr marL="0" indent="0">
              <a:buNone/>
              <a:defRPr sz="1300" b="0" baseline="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Author’s Title</a:t>
            </a:r>
            <a:endParaRPr lang="en-US" dirty="0"/>
          </a:p>
        </p:txBody>
      </p:sp>
      <p:sp>
        <p:nvSpPr>
          <p:cNvPr id="4" name="Text Placeholder 3"/>
          <p:cNvSpPr>
            <a:spLocks noGrp="1"/>
          </p:cNvSpPr>
          <p:nvPr>
            <p:ph type="body" sz="quarter" idx="12" hasCustomPrompt="1"/>
          </p:nvPr>
        </p:nvSpPr>
        <p:spPr>
          <a:xfrm>
            <a:off x="694625" y="3524795"/>
            <a:ext cx="5209187" cy="213794"/>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Vertical Text Placeholder 2"/>
          <p:cNvSpPr>
            <a:spLocks noGrp="1"/>
          </p:cNvSpPr>
          <p:nvPr>
            <p:ph type="body" orient="vert" idx="1"/>
          </p:nvPr>
        </p:nvSpPr>
        <p:spPr>
          <a:xfrm>
            <a:off x="1411087" y="1143314"/>
            <a:ext cx="7132401" cy="2620193"/>
          </a:xfrm>
          <a:prstGeom prst="rect">
            <a:avLst/>
          </a:prstGeom>
        </p:spPr>
        <p:txBody>
          <a:bodyPr vert="eaVert"/>
          <a:lstStyle>
            <a:lvl1pPr>
              <a:defRPr sz="2000"/>
            </a:lvl1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29142"/>
            <a:ext cx="2057400" cy="3319163"/>
          </a:xfrm>
        </p:spPr>
        <p:txBody>
          <a:bodyPr vert="eaVert"/>
          <a:lstStyle/>
          <a:p>
            <a:r>
              <a:rPr lang="en-CA" dirty="0"/>
              <a:t>Click to edit Master title style</a:t>
            </a:r>
            <a:endParaRPr lang="en-US" dirty="0"/>
          </a:p>
        </p:txBody>
      </p:sp>
      <p:sp>
        <p:nvSpPr>
          <p:cNvPr id="3" name="Vertical Text Placeholder 2"/>
          <p:cNvSpPr>
            <a:spLocks noGrp="1"/>
          </p:cNvSpPr>
          <p:nvPr>
            <p:ph type="body" orient="vert" idx="1"/>
          </p:nvPr>
        </p:nvSpPr>
        <p:spPr>
          <a:xfrm>
            <a:off x="1404573" y="529142"/>
            <a:ext cx="5072427" cy="3319163"/>
          </a:xfrm>
          <a:prstGeom prst="rect">
            <a:avLst/>
          </a:prstGeom>
        </p:spPr>
        <p:txBody>
          <a:bodyPr vert="eaVert">
            <a:normAutofit/>
          </a:bodyPr>
          <a:lstStyle>
            <a:lvl1pPr>
              <a:defRPr sz="2000"/>
            </a:lvl1pPr>
            <a:lvl2pPr>
              <a:defRPr sz="2000"/>
            </a:lvl2pPr>
            <a:lvl3pPr>
              <a:defRPr sz="2000"/>
            </a:lvl3pPr>
            <a:lvl4pPr>
              <a:defRPr sz="2000"/>
            </a:lvl4pPr>
            <a:lvl5pPr>
              <a:defRPr sz="20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4" name="Slide Number Placeholder 3"/>
          <p:cNvSpPr>
            <a:spLocks noGrp="1"/>
          </p:cNvSpPr>
          <p:nvPr>
            <p:ph type="sldNum" sz="quarter" idx="11"/>
          </p:nvPr>
        </p:nvSpPr>
        <p:spPr/>
        <p:txBody>
          <a:body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extLst>
      <p:ext uri="{BB962C8B-B14F-4D97-AF65-F5344CB8AC3E}">
        <p14:creationId xmlns:p14="http://schemas.microsoft.com/office/powerpoint/2010/main" val="3522590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4357" y="1334309"/>
            <a:ext cx="7934154" cy="403436"/>
          </a:xfrm>
        </p:spPr>
        <p:txBody>
          <a:bodyPr>
            <a:noAutofit/>
          </a:bodyPr>
          <a:lstStyle>
            <a:lvl1pPr>
              <a:defRPr sz="3600">
                <a:solidFill>
                  <a:schemeClr val="bg1"/>
                </a:solidFill>
              </a:defRPr>
            </a:lvl1pPr>
          </a:lstStyle>
          <a:p>
            <a:r>
              <a:rPr lang="en-CA" dirty="0"/>
              <a:t>Presenters</a:t>
            </a:r>
            <a:endParaRPr lang="en-US" dirty="0"/>
          </a:p>
        </p:txBody>
      </p:sp>
      <p:sp>
        <p:nvSpPr>
          <p:cNvPr id="8" name="Text Placeholder 2"/>
          <p:cNvSpPr>
            <a:spLocks noGrp="1"/>
          </p:cNvSpPr>
          <p:nvPr>
            <p:ph idx="1" hasCustomPrompt="1"/>
          </p:nvPr>
        </p:nvSpPr>
        <p:spPr>
          <a:xfrm>
            <a:off x="694357" y="1005686"/>
            <a:ext cx="4855420" cy="249702"/>
          </a:xfrm>
          <a:prstGeom prst="rect">
            <a:avLst/>
          </a:prstGeom>
        </p:spPr>
        <p:txBody>
          <a:bodyPr vert="horz" lIns="0" tIns="0" rIns="0" bIns="0" rtlCol="0">
            <a:normAutofit/>
          </a:bodyPr>
          <a:lstStyle>
            <a:lvl1pPr marL="0" indent="0">
              <a:buNone/>
              <a:defRPr sz="1800">
                <a:solidFill>
                  <a:srgbClr val="F5BB34"/>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Presented by</a:t>
            </a:r>
            <a:endParaRPr lang="en-US" dirty="0"/>
          </a:p>
        </p:txBody>
      </p:sp>
      <p:sp>
        <p:nvSpPr>
          <p:cNvPr id="9" name="Text Placeholder 2"/>
          <p:cNvSpPr>
            <a:spLocks noGrp="1"/>
          </p:cNvSpPr>
          <p:nvPr>
            <p:ph idx="10" hasCustomPrompt="1"/>
          </p:nvPr>
        </p:nvSpPr>
        <p:spPr>
          <a:xfrm>
            <a:off x="694358" y="2934550"/>
            <a:ext cx="4855420" cy="398492"/>
          </a:xfrm>
          <a:prstGeom prst="rect">
            <a:avLst/>
          </a:prstGeom>
        </p:spPr>
        <p:txBody>
          <a:bodyPr vert="horz" lIns="0" tIns="0" rIns="0" bIns="0" rtlCol="0">
            <a:noAutofit/>
          </a:bodyPr>
          <a:lstStyle>
            <a:lvl1pPr marL="0" indent="0">
              <a:buNone/>
              <a:defRPr sz="3600" b="1" baseline="0">
                <a:solidFill>
                  <a:schemeClr val="bg1"/>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Thank you!</a:t>
            </a:r>
            <a:endParaRPr lang="en-US" dirty="0"/>
          </a:p>
        </p:txBody>
      </p:sp>
      <p:sp>
        <p:nvSpPr>
          <p:cNvPr id="11" name="Text Placeholder 3"/>
          <p:cNvSpPr>
            <a:spLocks noGrp="1"/>
          </p:cNvSpPr>
          <p:nvPr>
            <p:ph type="body" sz="quarter" idx="12" hasCustomPrompt="1"/>
          </p:nvPr>
        </p:nvSpPr>
        <p:spPr>
          <a:xfrm>
            <a:off x="694625" y="3524795"/>
            <a:ext cx="7933886" cy="214029"/>
          </a:xfrm>
          <a:prstGeom prst="rect">
            <a:avLst/>
          </a:prstGeom>
        </p:spPr>
        <p:txBody>
          <a:bodyPr vert="horz" lIns="0" bIns="0"/>
          <a:lstStyle>
            <a:lvl1pPr marL="0" indent="0">
              <a:buFontTx/>
              <a:buNone/>
              <a:defRPr sz="1200" cap="all" baseline="0">
                <a:solidFill>
                  <a:srgbClr val="F5BB34"/>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extLst>
      <p:ext uri="{BB962C8B-B14F-4D97-AF65-F5344CB8AC3E}">
        <p14:creationId xmlns:p14="http://schemas.microsoft.com/office/powerpoint/2010/main" val="164990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411086" y="495686"/>
            <a:ext cx="7275714"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8" name="Text Placeholder 2"/>
          <p:cNvSpPr>
            <a:spLocks noGrp="1"/>
          </p:cNvSpPr>
          <p:nvPr>
            <p:ph idx="1"/>
          </p:nvPr>
        </p:nvSpPr>
        <p:spPr>
          <a:xfrm>
            <a:off x="1411087" y="1042348"/>
            <a:ext cx="7132401" cy="2735664"/>
          </a:xfrm>
          <a:prstGeom prst="rect">
            <a:avLst/>
          </a:prstGeom>
        </p:spPr>
        <p:txBody>
          <a:bodyPr vert="horz" lIns="0" tIns="0" rIns="0" bIns="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
        <p:nvSpPr>
          <p:cNvPr id="2" name="Slide Number Placeholder 1"/>
          <p:cNvSpPr>
            <a:spLocks noGrp="1"/>
          </p:cNvSpPr>
          <p:nvPr>
            <p:ph type="sldNum" sz="quarter" idx="13"/>
          </p:nvPr>
        </p:nvSpPr>
        <p:spPr/>
        <p:txBody>
          <a:bodyPr/>
          <a:lstStyle/>
          <a:p>
            <a:fld id="{53708381-048D-D742-9678-285B0AD952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04573" y="1534512"/>
            <a:ext cx="7090140" cy="1327666"/>
          </a:xfrm>
        </p:spPr>
        <p:txBody>
          <a:bodyPr anchor="t"/>
          <a:lstStyle>
            <a:lvl1pPr algn="l">
              <a:defRPr sz="4000" b="1" cap="all"/>
            </a:lvl1pPr>
          </a:lstStyle>
          <a:p>
            <a:r>
              <a:rPr lang="en-CA" dirty="0"/>
              <a:t>Section title</a:t>
            </a:r>
            <a:endParaRPr lang="en-US" dirty="0"/>
          </a:p>
        </p:txBody>
      </p:sp>
      <p:sp>
        <p:nvSpPr>
          <p:cNvPr id="3" name="Text Placeholder 2"/>
          <p:cNvSpPr>
            <a:spLocks noGrp="1"/>
          </p:cNvSpPr>
          <p:nvPr>
            <p:ph type="body" idx="1" hasCustomPrompt="1"/>
          </p:nvPr>
        </p:nvSpPr>
        <p:spPr>
          <a:xfrm>
            <a:off x="1404573" y="477160"/>
            <a:ext cx="7090140" cy="78316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a:t>Section Lead</a:t>
            </a:r>
          </a:p>
        </p:txBody>
      </p:sp>
      <p:sp>
        <p:nvSpPr>
          <p:cNvPr id="8" name="Text Placeholder 2"/>
          <p:cNvSpPr>
            <a:spLocks noGrp="1"/>
          </p:cNvSpPr>
          <p:nvPr>
            <p:ph idx="13" hasCustomPrompt="1"/>
          </p:nvPr>
        </p:nvSpPr>
        <p:spPr>
          <a:xfrm>
            <a:off x="1404573" y="3054017"/>
            <a:ext cx="4855420"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Section Subtitle</a:t>
            </a:r>
            <a:endParaRPr lang="en-US" dirty="0"/>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10"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Content Placeholder 2"/>
          <p:cNvSpPr>
            <a:spLocks noGrp="1"/>
          </p:cNvSpPr>
          <p:nvPr>
            <p:ph sz="half" idx="1"/>
          </p:nvPr>
        </p:nvSpPr>
        <p:spPr>
          <a:xfrm>
            <a:off x="1404572" y="1200151"/>
            <a:ext cx="3418778"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Content Placeholder 3"/>
          <p:cNvSpPr>
            <a:spLocks noGrp="1"/>
          </p:cNvSpPr>
          <p:nvPr>
            <p:ph sz="half" idx="2"/>
          </p:nvPr>
        </p:nvSpPr>
        <p:spPr>
          <a:xfrm>
            <a:off x="5111981" y="1200151"/>
            <a:ext cx="3574819"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1404572" y="1103509"/>
            <a:ext cx="3470090" cy="479822"/>
          </a:xfrm>
          <a:prstGeom prst="rect">
            <a:avLst/>
          </a:prstGeom>
        </p:spPr>
        <p:txBody>
          <a:bodyPr lIns="0" tIns="0" bIns="0" anchor="t" anchorCtr="0">
            <a:no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1404572" y="1685860"/>
            <a:ext cx="3470090"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5169707" y="1103509"/>
            <a:ext cx="3517092" cy="479822"/>
          </a:xfrm>
          <a:prstGeom prst="rect">
            <a:avLst/>
          </a:prstGeom>
        </p:spPr>
        <p:txBody>
          <a:bodyPr lIns="0" tIns="0" bIns="0" anchor="t" anchorCtr="0">
            <a:norm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6" name="Content Placeholder 5"/>
          <p:cNvSpPr>
            <a:spLocks noGrp="1"/>
          </p:cNvSpPr>
          <p:nvPr>
            <p:ph sz="quarter" idx="4"/>
          </p:nvPr>
        </p:nvSpPr>
        <p:spPr>
          <a:xfrm>
            <a:off x="5169708" y="1685860"/>
            <a:ext cx="3517093"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6"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4"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607280"/>
            <a:ext cx="2392433" cy="447789"/>
          </a:xfrm>
        </p:spPr>
        <p:txBody>
          <a:bodyPr anchor="b"/>
          <a:lstStyle>
            <a:lvl1pPr algn="l">
              <a:defRPr sz="2000" b="1">
                <a:solidFill>
                  <a:srgbClr val="0A3E28"/>
                </a:solidFill>
              </a:defRPr>
            </a:lvl1pPr>
          </a:lstStyle>
          <a:p>
            <a:r>
              <a:rPr lang="en-CA" dirty="0"/>
              <a:t>Click to edit Master title style</a:t>
            </a:r>
            <a:endParaRPr lang="en-US" dirty="0"/>
          </a:p>
        </p:txBody>
      </p:sp>
      <p:sp>
        <p:nvSpPr>
          <p:cNvPr id="3" name="Content Placeholder 2"/>
          <p:cNvSpPr>
            <a:spLocks noGrp="1"/>
          </p:cNvSpPr>
          <p:nvPr>
            <p:ph idx="1"/>
          </p:nvPr>
        </p:nvSpPr>
        <p:spPr>
          <a:xfrm>
            <a:off x="4092151" y="607280"/>
            <a:ext cx="4444923" cy="313876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2000"/>
            </a:lvl6pPr>
            <a:lvl7pPr>
              <a:defRPr sz="2000"/>
            </a:lvl7pPr>
            <a:lvl8pPr>
              <a:defRPr sz="2000"/>
            </a:lvl8pPr>
            <a:lvl9pPr>
              <a:defRPr sz="20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Text Placeholder 3"/>
          <p:cNvSpPr>
            <a:spLocks noGrp="1"/>
          </p:cNvSpPr>
          <p:nvPr>
            <p:ph type="body" sz="half" idx="2"/>
          </p:nvPr>
        </p:nvSpPr>
        <p:spPr>
          <a:xfrm>
            <a:off x="1404573" y="1133236"/>
            <a:ext cx="2398946" cy="2612805"/>
          </a:xfrm>
          <a:prstGeom prst="rect">
            <a:avLst/>
          </a:prstGeom>
        </p:spPr>
        <p:txBody>
          <a:bodyPr lIns="0" t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3288886"/>
            <a:ext cx="7132401" cy="209372"/>
          </a:xfrm>
        </p:spPr>
        <p:txBody>
          <a:bodyPr anchor="b">
            <a:normAutofit/>
          </a:bodyPr>
          <a:lstStyle>
            <a:lvl1pPr algn="l">
              <a:defRPr sz="1800" b="1"/>
            </a:lvl1pPr>
          </a:lstStyle>
          <a:p>
            <a:r>
              <a:rPr lang="en-CA" dirty="0"/>
              <a:t>Click to edit Master title style</a:t>
            </a:r>
            <a:endParaRPr lang="en-US" dirty="0"/>
          </a:p>
        </p:txBody>
      </p:sp>
      <p:sp>
        <p:nvSpPr>
          <p:cNvPr id="3" name="Picture Placeholder 2"/>
          <p:cNvSpPr>
            <a:spLocks noGrp="1"/>
          </p:cNvSpPr>
          <p:nvPr>
            <p:ph type="pic" idx="1"/>
          </p:nvPr>
        </p:nvSpPr>
        <p:spPr>
          <a:xfrm>
            <a:off x="1404573" y="437232"/>
            <a:ext cx="7138914" cy="2733921"/>
          </a:xfrm>
          <a:prstGeom prst="rect">
            <a:avLst/>
          </a:prstGeom>
        </p:spPr>
        <p:txBody>
          <a:bodyPr lIns="0" rIns="0" bIns="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a:t>Drag picture to placeholder or click icon to add</a:t>
            </a:r>
            <a:endParaRPr lang="en-US" dirty="0"/>
          </a:p>
        </p:txBody>
      </p:sp>
      <p:sp>
        <p:nvSpPr>
          <p:cNvPr id="4" name="Text Placeholder 3"/>
          <p:cNvSpPr>
            <a:spLocks noGrp="1"/>
          </p:cNvSpPr>
          <p:nvPr>
            <p:ph type="body" sz="half" idx="2"/>
          </p:nvPr>
        </p:nvSpPr>
        <p:spPr>
          <a:xfrm>
            <a:off x="1411087" y="3550388"/>
            <a:ext cx="7132401" cy="193200"/>
          </a:xfrm>
          <a:prstGeom prst="rect">
            <a:avLst/>
          </a:prstGeom>
        </p:spPr>
        <p:txBody>
          <a:bodyPr lIns="0" r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11087" y="495686"/>
            <a:ext cx="7132401"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7" name="Slide Number Placeholder 6"/>
          <p:cNvSpPr>
            <a:spLocks noGrp="1"/>
          </p:cNvSpPr>
          <p:nvPr>
            <p:ph type="sldNum" sz="quarter" idx="4"/>
          </p:nvPr>
        </p:nvSpPr>
        <p:spPr>
          <a:xfrm>
            <a:off x="6496914" y="4236288"/>
            <a:ext cx="566615" cy="273844"/>
          </a:xfrm>
          <a:prstGeom prst="rect">
            <a:avLst/>
          </a:prstGeom>
        </p:spPr>
        <p:txBody>
          <a:bodyPr vert="horz" lIns="0" tIns="45720" rIns="0" bIns="0" rtlCol="0" anchor="ctr"/>
          <a:lstStyle>
            <a:lvl1pPr algn="r">
              <a:defRPr sz="1600" b="1">
                <a:solidFill>
                  <a:schemeClr val="tx1">
                    <a:tint val="75000"/>
                  </a:schemeClr>
                </a:solidFill>
                <a:latin typeface="Arial"/>
                <a:cs typeface="Arial"/>
              </a:defRPr>
            </a:lvl1pPr>
          </a:lstStyle>
          <a:p>
            <a:fld id="{53708381-048D-D742-9678-285B0AD95280}" type="slidenum">
              <a:rPr lang="en-US" smtClean="0"/>
              <a:pPr/>
              <a:t>‹#›</a:t>
            </a:fld>
            <a:endParaRPr lang="en-US" dirty="0"/>
          </a:p>
        </p:txBody>
      </p:sp>
      <p:sp>
        <p:nvSpPr>
          <p:cNvPr id="8" name="TextBox 7"/>
          <p:cNvSpPr txBox="1"/>
          <p:nvPr userDrawn="1"/>
        </p:nvSpPr>
        <p:spPr>
          <a:xfrm>
            <a:off x="1411087" y="1175198"/>
            <a:ext cx="7132401" cy="438582"/>
          </a:xfrm>
          <a:prstGeom prst="rect">
            <a:avLst/>
          </a:prstGeom>
          <a:noFill/>
        </p:spPr>
        <p:txBody>
          <a:bodyPr wrap="square" lIns="0" bIns="0" rtlCol="0">
            <a:spAutoFit/>
          </a:bodyPr>
          <a:lstStyle/>
          <a:p>
            <a:pPr>
              <a:lnSpc>
                <a:spcPct val="150000"/>
              </a:lnSpc>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08" r:id="rId12"/>
    <p:sldLayoutId id="2147483709" r:id="rId13"/>
  </p:sldLayoutIdLst>
  <p:hf hdr="0" ftr="0" dt="0"/>
  <p:txStyles>
    <p:titleStyle>
      <a:lvl1pPr algn="l" defTabSz="457200" rtl="0" eaLnBrk="1" latinLnBrk="0" hangingPunct="1">
        <a:spcBef>
          <a:spcPct val="0"/>
        </a:spcBef>
        <a:buNone/>
        <a:defRPr sz="3200" b="1" i="0" kern="1200">
          <a:solidFill>
            <a:srgbClr val="1A0704"/>
          </a:solidFill>
          <a:latin typeface="Arial"/>
          <a:ea typeface="+mj-ea"/>
          <a:cs typeface="Century Gothic"/>
        </a:defRPr>
      </a:lvl1pPr>
    </p:titleStyle>
    <p:bodyStyle>
      <a:lvl1pPr marL="266700"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1pPr>
      <a:lvl2pPr marL="720725"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2pPr>
      <a:lvl3pPr marL="1168400" indent="-274638"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3pPr>
      <a:lvl4pPr marL="1614488"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4pPr>
      <a:lvl5pPr marL="2062163"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_LglmU6O2vE&amp;feature=youtu.be" TargetMode="External"/><Relationship Id="rId2" Type="http://schemas.openxmlformats.org/officeDocument/2006/relationships/hyperlink" Target="https://www.youtube.com/watch?v=8rW8qoCP-H8&amp;feature=youtu.be" TargetMode="External"/><Relationship Id="rId1" Type="http://schemas.openxmlformats.org/officeDocument/2006/relationships/slideLayout" Target="../slideLayouts/slideLayout2.xml"/><Relationship Id="rId5" Type="http://schemas.openxmlformats.org/officeDocument/2006/relationships/comments" Target="../comments/comment4.xml"/><Relationship Id="rId4" Type="http://schemas.openxmlformats.org/officeDocument/2006/relationships/hyperlink" Target="https://www.youtube.com/watch?v=PADGp1I34is&amp;feature=youtu.be" TargetMode="Externa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rna.org/wp-content/uploads/2017/09/MAiD_RN12_12_2016.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4.0/legalcode" TargetMode="External"/><Relationship Id="rId2" Type="http://schemas.openxmlformats.org/officeDocument/2006/relationships/hyperlink" Target="http://jvdwdesigns.com/" TargetMode="External"/><Relationship Id="rId1" Type="http://schemas.openxmlformats.org/officeDocument/2006/relationships/slideLayout" Target="../slideLayouts/slideLayout2.xml"/><Relationship Id="rId5" Type="http://schemas.openxmlformats.org/officeDocument/2006/relationships/hyperlink" Target="mailto:open.textbooks@uregina.ca" TargetMode="External"/><Relationship Id="rId4" Type="http://schemas.openxmlformats.org/officeDocument/2006/relationships/hyperlink" Target="http://www.uregina.ca/open-access/open-textbooks" TargetMode="External"/></Relationships>
</file>

<file path=ppt/slides/_rels/slide20.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acen.ca/" TargetMode="External"/><Relationship Id="rId2" Type="http://schemas.openxmlformats.org/officeDocument/2006/relationships/hyperlink" Target="https://healthleadersinstitute.ca/" TargetMode="External"/><Relationship Id="rId1" Type="http://schemas.openxmlformats.org/officeDocument/2006/relationships/slideLayout" Target="../slideLayouts/slideLayout2.xml"/><Relationship Id="rId4" Type="http://schemas.openxmlformats.org/officeDocument/2006/relationships/hyperlink" Target="http://www.cchl-ccls.ca/site/home"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omments" Target="../comments/comment8.xml"/><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357" y="1123638"/>
            <a:ext cx="5915762" cy="1631253"/>
          </a:xfrm>
        </p:spPr>
        <p:txBody>
          <a:bodyPr/>
          <a:lstStyle/>
          <a:p>
            <a:r>
              <a:rPr lang="en-US" sz="3600" dirty="0"/>
              <a:t>Responsibility and Authority of Nurse </a:t>
            </a:r>
            <a:br>
              <a:rPr lang="en-US" sz="3600" dirty="0"/>
            </a:br>
            <a:r>
              <a:rPr lang="en-US" sz="3600" dirty="0"/>
              <a:t>Leaders</a:t>
            </a:r>
          </a:p>
        </p:txBody>
      </p:sp>
      <p:sp>
        <p:nvSpPr>
          <p:cNvPr id="4" name="Content Placeholder 3"/>
          <p:cNvSpPr>
            <a:spLocks noGrp="1"/>
          </p:cNvSpPr>
          <p:nvPr>
            <p:ph idx="10"/>
          </p:nvPr>
        </p:nvSpPr>
        <p:spPr>
          <a:xfrm>
            <a:off x="694357" y="2684524"/>
            <a:ext cx="5596273" cy="329332"/>
          </a:xfrm>
        </p:spPr>
        <p:txBody>
          <a:bodyPr/>
          <a:lstStyle/>
          <a:p>
            <a:r>
              <a:rPr lang="en-US" sz="1600" dirty="0"/>
              <a:t>Lisa Little, Joan Wagner, and Anne Sutherland Boal</a:t>
            </a:r>
            <a:endParaRPr lang="en-CA" sz="1600" dirty="0"/>
          </a:p>
        </p:txBody>
      </p:sp>
      <p:sp>
        <p:nvSpPr>
          <p:cNvPr id="7" name="Text Placeholder 6"/>
          <p:cNvSpPr>
            <a:spLocks noGrp="1"/>
          </p:cNvSpPr>
          <p:nvPr>
            <p:ph type="body" sz="quarter" idx="12"/>
          </p:nvPr>
        </p:nvSpPr>
        <p:spPr/>
        <p:txBody>
          <a:bodyPr/>
          <a:lstStyle/>
          <a:p>
            <a:r>
              <a:rPr lang="en-US" dirty="0"/>
              <a:t>Creative commons attribution 4.0 international license</a:t>
            </a:r>
          </a:p>
        </p:txBody>
      </p:sp>
      <p:sp>
        <p:nvSpPr>
          <p:cNvPr id="9"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sp>
        <p:nvSpPr>
          <p:cNvPr id="6" name="Content Placeholder 4">
            <a:extLst>
              <a:ext uri="{FF2B5EF4-FFF2-40B4-BE49-F238E27FC236}">
                <a16:creationId xmlns="" xmlns:a16="http://schemas.microsoft.com/office/drawing/2014/main" id="{EC4DE54E-9B9B-45C0-AA55-D7330E807D4D}"/>
              </a:ext>
            </a:extLst>
          </p:cNvPr>
          <p:cNvSpPr>
            <a:spLocks noGrp="1"/>
          </p:cNvSpPr>
          <p:nvPr/>
        </p:nvSpPr>
        <p:spPr>
          <a:xfrm>
            <a:off x="694357" y="2998576"/>
            <a:ext cx="5209454" cy="177446"/>
          </a:xfrm>
          <a:prstGeom prst="rect">
            <a:avLst/>
          </a:prstGeom>
        </p:spPr>
        <p:txBody>
          <a:bodyPr vert="horz" lIns="0" tIns="0" rIns="0" bIns="0" rtlCol="0">
            <a:normAutofit fontScale="92500" lnSpcReduction="10000"/>
          </a:bodyPr>
          <a:lstStyle>
            <a:lvl1pPr marL="0" indent="0" algn="l" defTabSz="457200" rtl="0" eaLnBrk="1" latinLnBrk="0" hangingPunct="1">
              <a:spcBef>
                <a:spcPct val="20000"/>
              </a:spcBef>
              <a:buClr>
                <a:schemeClr val="accent2"/>
              </a:buClr>
              <a:buFont typeface="Arial"/>
              <a:buNone/>
              <a:defRPr sz="1300" b="0" i="0" kern="1200" baseline="0">
                <a:solidFill>
                  <a:srgbClr val="1A0704"/>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Author’s Title</a:t>
            </a:r>
          </a:p>
        </p:txBody>
      </p:sp>
    </p:spTree>
    <p:extLst>
      <p:ext uri="{BB962C8B-B14F-4D97-AF65-F5344CB8AC3E}">
        <p14:creationId xmlns:p14="http://schemas.microsoft.com/office/powerpoint/2010/main" val="3540703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Essential Learning Activity 12.2.1</a:t>
            </a:r>
          </a:p>
        </p:txBody>
      </p:sp>
      <p:sp>
        <p:nvSpPr>
          <p:cNvPr id="3" name="Content Placeholder 2"/>
          <p:cNvSpPr>
            <a:spLocks noGrp="1"/>
          </p:cNvSpPr>
          <p:nvPr>
            <p:ph idx="1"/>
          </p:nvPr>
        </p:nvSpPr>
        <p:spPr>
          <a:xfrm>
            <a:off x="1404572" y="1046347"/>
            <a:ext cx="7132401" cy="2735664"/>
          </a:xfrm>
        </p:spPr>
        <p:txBody>
          <a:bodyPr>
            <a:normAutofit fontScale="70000" lnSpcReduction="20000"/>
          </a:bodyPr>
          <a:lstStyle/>
          <a:p>
            <a:pPr>
              <a:lnSpc>
                <a:spcPct val="100000"/>
              </a:lnSpc>
              <a:spcAft>
                <a:spcPts val="1200"/>
              </a:spcAft>
            </a:pPr>
            <a:r>
              <a:rPr lang="en-US" sz="2000" dirty="0">
                <a:latin typeface="+mj-lt"/>
                <a:cs typeface="Times New Roman" panose="02020603050405020304" pitchFamily="18" charset="0"/>
              </a:rPr>
              <a:t>For more information on primary health care, watch </a:t>
            </a:r>
            <a:r>
              <a:rPr lang="en-US" sz="2000" dirty="0" smtClean="0">
                <a:latin typeface="+mj-lt"/>
                <a:cs typeface="Times New Roman" panose="02020603050405020304" pitchFamily="18" charset="0"/>
              </a:rPr>
              <a:t>these videos and answer the questions that follow:</a:t>
            </a:r>
          </a:p>
          <a:p>
            <a:pPr>
              <a:lnSpc>
                <a:spcPct val="100000"/>
              </a:lnSpc>
              <a:spcAft>
                <a:spcPts val="1200"/>
              </a:spcAft>
            </a:pPr>
            <a:r>
              <a:rPr lang="en-US" sz="2000" dirty="0" smtClean="0">
                <a:latin typeface="+mj-lt"/>
                <a:cs typeface="Times New Roman" panose="02020603050405020304" pitchFamily="18" charset="0"/>
              </a:rPr>
              <a:t> </a:t>
            </a:r>
            <a:r>
              <a:rPr lang="en-US" sz="2000" dirty="0">
                <a:latin typeface="+mj-lt"/>
                <a:cs typeface="Times New Roman" panose="02020603050405020304" pitchFamily="18" charset="0"/>
                <a:hlinkClick r:id="rId2"/>
              </a:rPr>
              <a:t>Five Elements of Primary Health Care</a:t>
            </a:r>
            <a:r>
              <a:rPr lang="en-US" sz="2000" dirty="0">
                <a:latin typeface="+mj-lt"/>
                <a:cs typeface="Times New Roman" panose="02020603050405020304" pitchFamily="18" charset="0"/>
              </a:rPr>
              <a:t> (</a:t>
            </a:r>
            <a:r>
              <a:rPr lang="en-US" sz="2000" dirty="0" smtClean="0">
                <a:latin typeface="+mj-lt"/>
                <a:cs typeface="Times New Roman" panose="02020603050405020304" pitchFamily="18" charset="0"/>
              </a:rPr>
              <a:t>2:45)</a:t>
            </a:r>
          </a:p>
          <a:p>
            <a:pPr lvl="1">
              <a:lnSpc>
                <a:spcPct val="100000"/>
              </a:lnSpc>
              <a:spcAft>
                <a:spcPts val="1200"/>
              </a:spcAft>
            </a:pPr>
            <a:r>
              <a:rPr lang="en-US" sz="2000" dirty="0" smtClean="0">
                <a:latin typeface="+mj-lt"/>
                <a:cs typeface="Times New Roman" panose="02020603050405020304" pitchFamily="18" charset="0"/>
              </a:rPr>
              <a:t>What are the five elements of primary health care?</a:t>
            </a:r>
          </a:p>
          <a:p>
            <a:pPr>
              <a:lnSpc>
                <a:spcPct val="100000"/>
              </a:lnSpc>
              <a:spcAft>
                <a:spcPts val="1200"/>
              </a:spcAft>
            </a:pPr>
            <a:r>
              <a:rPr lang="en-US" sz="2000" dirty="0" smtClean="0">
                <a:latin typeface="+mj-lt"/>
                <a:cs typeface="Times New Roman" panose="02020603050405020304" pitchFamily="18" charset="0"/>
                <a:hlinkClick r:id="rId3"/>
              </a:rPr>
              <a:t>Hand </a:t>
            </a:r>
            <a:r>
              <a:rPr lang="en-US" sz="2000" dirty="0">
                <a:latin typeface="+mj-lt"/>
                <a:cs typeface="Times New Roman" panose="02020603050405020304" pitchFamily="18" charset="0"/>
                <a:hlinkClick r:id="rId3"/>
              </a:rPr>
              <a:t>in Hand: Interdisciplinary Teams in Community Health </a:t>
            </a:r>
            <a:r>
              <a:rPr lang="en-US" sz="2000" dirty="0" err="1">
                <a:latin typeface="+mj-lt"/>
                <a:cs typeface="Times New Roman" panose="02020603050405020304" pitchFamily="18" charset="0"/>
                <a:hlinkClick r:id="rId3"/>
              </a:rPr>
              <a:t>Centres</a:t>
            </a:r>
            <a:r>
              <a:rPr lang="en-US" sz="2000" dirty="0">
                <a:latin typeface="+mj-lt"/>
                <a:cs typeface="Times New Roman" panose="02020603050405020304" pitchFamily="18" charset="0"/>
              </a:rPr>
              <a:t> (13:45)</a:t>
            </a:r>
          </a:p>
          <a:p>
            <a:pPr lvl="1">
              <a:lnSpc>
                <a:spcPct val="100000"/>
              </a:lnSpc>
              <a:spcAft>
                <a:spcPts val="600"/>
              </a:spcAft>
            </a:pPr>
            <a:r>
              <a:rPr lang="en-US" sz="2000" dirty="0">
                <a:latin typeface="+mj-lt"/>
                <a:cs typeface="Times New Roman" panose="02020603050405020304" pitchFamily="18" charset="0"/>
              </a:rPr>
              <a:t>What is at the </a:t>
            </a:r>
            <a:r>
              <a:rPr lang="en-US" sz="2000" dirty="0" err="1">
                <a:latin typeface="+mj-lt"/>
                <a:cs typeface="Times New Roman" panose="02020603050405020304" pitchFamily="18" charset="0"/>
              </a:rPr>
              <a:t>centre</a:t>
            </a:r>
            <a:r>
              <a:rPr lang="en-US" sz="2000" dirty="0">
                <a:latin typeface="+mj-lt"/>
                <a:cs typeface="Times New Roman" panose="02020603050405020304" pitchFamily="18" charset="0"/>
              </a:rPr>
              <a:t> of interdisciplinary care?</a:t>
            </a:r>
          </a:p>
          <a:p>
            <a:pPr lvl="1">
              <a:lnSpc>
                <a:spcPct val="100000"/>
              </a:lnSpc>
              <a:spcAft>
                <a:spcPts val="600"/>
              </a:spcAft>
            </a:pPr>
            <a:r>
              <a:rPr lang="en-US" sz="2000" dirty="0">
                <a:latin typeface="+mj-lt"/>
                <a:cs typeface="Times New Roman" panose="02020603050405020304" pitchFamily="18" charset="0"/>
              </a:rPr>
              <a:t>What is the health promoter’s role?</a:t>
            </a:r>
          </a:p>
          <a:p>
            <a:pPr lvl="1">
              <a:lnSpc>
                <a:spcPct val="100000"/>
              </a:lnSpc>
              <a:spcAft>
                <a:spcPts val="600"/>
              </a:spcAft>
            </a:pPr>
            <a:r>
              <a:rPr lang="en-US" sz="2000" dirty="0">
                <a:latin typeface="+mj-lt"/>
                <a:cs typeface="Times New Roman" panose="02020603050405020304" pitchFamily="18" charset="0"/>
              </a:rPr>
              <a:t>How can you ensure that communication occurs within an interdisciplinary team?</a:t>
            </a:r>
          </a:p>
          <a:p>
            <a:pPr>
              <a:lnSpc>
                <a:spcPct val="100000"/>
              </a:lnSpc>
              <a:spcAft>
                <a:spcPts val="1200"/>
              </a:spcAft>
            </a:pPr>
            <a:r>
              <a:rPr lang="en-US" sz="2000" dirty="0">
                <a:latin typeface="+mj-lt"/>
                <a:cs typeface="Times New Roman" panose="02020603050405020304" pitchFamily="18" charset="0"/>
                <a:hlinkClick r:id="rId4"/>
              </a:rPr>
              <a:t>Teams Manage Chronic Disease in Canada</a:t>
            </a:r>
            <a:r>
              <a:rPr lang="en-US" sz="2000" dirty="0">
                <a:latin typeface="+mj-lt"/>
                <a:cs typeface="Times New Roman" panose="02020603050405020304" pitchFamily="18" charset="0"/>
              </a:rPr>
              <a:t> (5:00)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10</a:t>
            </a:fld>
            <a:endParaRPr lang="en-US" dirty="0"/>
          </a:p>
        </p:txBody>
      </p:sp>
    </p:spTree>
    <p:extLst>
      <p:ext uri="{BB962C8B-B14F-4D97-AF65-F5344CB8AC3E}">
        <p14:creationId xmlns:p14="http://schemas.microsoft.com/office/powerpoint/2010/main" val="3855719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Leading and Managing in Today’s Health Care Environment </a:t>
            </a:r>
            <a:br>
              <a:rPr lang="en-US" dirty="0"/>
            </a:br>
            <a:r>
              <a:rPr lang="en-US" dirty="0"/>
              <a:t/>
            </a:r>
            <a:br>
              <a:rPr lang="en-US" dirty="0"/>
            </a:br>
            <a:r>
              <a:rPr lang="en-US" i="1" dirty="0"/>
              <a:t/>
            </a:r>
            <a:br>
              <a:rPr lang="en-US" i="1" dirty="0"/>
            </a:br>
            <a:r>
              <a:rPr lang="en-US" i="1" dirty="0"/>
              <a:t/>
            </a:r>
            <a:br>
              <a:rPr lang="en-US" i="1" dirty="0"/>
            </a:br>
            <a:endParaRPr lang="en-US" i="1" dirty="0"/>
          </a:p>
        </p:txBody>
      </p:sp>
      <p:sp>
        <p:nvSpPr>
          <p:cNvPr id="3" name="Content Placeholder 2"/>
          <p:cNvSpPr>
            <a:spLocks noGrp="1"/>
          </p:cNvSpPr>
          <p:nvPr>
            <p:ph idx="1"/>
          </p:nvPr>
        </p:nvSpPr>
        <p:spPr>
          <a:xfrm>
            <a:off x="1404572" y="1532492"/>
            <a:ext cx="7132401" cy="2735664"/>
          </a:xfrm>
        </p:spPr>
        <p:txBody>
          <a:bodyPr>
            <a:normAutofit/>
          </a:bodyPr>
          <a:lstStyle/>
          <a:p>
            <a:pPr>
              <a:buFont typeface="Arial" panose="020B0604020202020204" pitchFamily="34" charset="0"/>
              <a:buChar char="•"/>
            </a:pPr>
            <a:r>
              <a:rPr lang="en-US" sz="1600" dirty="0"/>
              <a:t>“Exerting good management skills is part of being a good leader—and leadership skills are necessary for good management” (CNA, 2009a, p.2). </a:t>
            </a:r>
          </a:p>
          <a:p>
            <a:pPr>
              <a:buFont typeface="Arial" panose="020B0604020202020204" pitchFamily="34" charset="0"/>
              <a:buChar char="•"/>
            </a:pPr>
            <a:r>
              <a:rPr lang="en-US" sz="1600" dirty="0"/>
              <a:t>Nursing leadership is about innovative and visionary administrators from the first level to the most senior nurse executives—leaders who understand and hold themselves accountable for creating vibrant, exciting practice settings in which nurses can deliver safe, accessible, timely and high-quality care for the Canadians they serve (CNA, 2009a, p.1).</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11</a:t>
            </a:fld>
            <a:endParaRPr lang="en-US" dirty="0"/>
          </a:p>
        </p:txBody>
      </p:sp>
    </p:spTree>
    <p:extLst>
      <p:ext uri="{BB962C8B-B14F-4D97-AF65-F5344CB8AC3E}">
        <p14:creationId xmlns:p14="http://schemas.microsoft.com/office/powerpoint/2010/main" val="1589150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Leading and Managing in Today’s Health Care Environment </a:t>
            </a:r>
            <a:r>
              <a:rPr lang="en-US" dirty="0" smtClean="0"/>
              <a:t>(Cont’d)</a:t>
            </a:r>
            <a:r>
              <a:rPr lang="en-US" dirty="0"/>
              <a:t/>
            </a:r>
            <a:br>
              <a:rPr lang="en-US" dirty="0"/>
            </a:br>
            <a:r>
              <a:rPr lang="en-US" dirty="0"/>
              <a:t/>
            </a:r>
            <a:br>
              <a:rPr lang="en-US" dirty="0"/>
            </a:br>
            <a:r>
              <a:rPr lang="en-US" i="1" dirty="0"/>
              <a:t/>
            </a:r>
            <a:br>
              <a:rPr lang="en-US" i="1" dirty="0"/>
            </a:br>
            <a:r>
              <a:rPr lang="en-US" i="1" dirty="0"/>
              <a:t/>
            </a:r>
            <a:br>
              <a:rPr lang="en-US" i="1" dirty="0"/>
            </a:br>
            <a:endParaRPr lang="en-US" i="1" dirty="0"/>
          </a:p>
        </p:txBody>
      </p:sp>
      <p:sp>
        <p:nvSpPr>
          <p:cNvPr id="3" name="Content Placeholder 2"/>
          <p:cNvSpPr>
            <a:spLocks noGrp="1"/>
          </p:cNvSpPr>
          <p:nvPr>
            <p:ph idx="1"/>
          </p:nvPr>
        </p:nvSpPr>
        <p:spPr>
          <a:xfrm>
            <a:off x="1404572" y="1532492"/>
            <a:ext cx="7132401" cy="2735664"/>
          </a:xfrm>
        </p:spPr>
        <p:txBody>
          <a:bodyPr>
            <a:normAutofit/>
          </a:bodyPr>
          <a:lstStyle/>
          <a:p>
            <a:pPr>
              <a:buFont typeface="Arial" panose="020B0604020202020204" pitchFamily="34" charset="0"/>
              <a:buChar char="•"/>
            </a:pPr>
            <a:r>
              <a:rPr lang="en-US" sz="1600" dirty="0"/>
              <a:t>Nurse leaders, including nurse managers, must actively demonstrate the same professional, evidence-informed, innovative, collaborative, compassionate </a:t>
            </a:r>
            <a:r>
              <a:rPr lang="en-US" sz="1600" dirty="0" err="1"/>
              <a:t>behaviour</a:t>
            </a:r>
            <a:r>
              <a:rPr lang="en-US" sz="1600" dirty="0"/>
              <a:t> they expect of their staff nurses.</a:t>
            </a:r>
          </a:p>
          <a:p>
            <a:pPr>
              <a:buFont typeface="Arial" panose="020B0604020202020204" pitchFamily="34" charset="0"/>
              <a:buChar char="•"/>
            </a:pPr>
            <a:r>
              <a:rPr lang="en-US" sz="1600" dirty="0"/>
              <a:t>Demonstrating ethical leadership is critical to their role as professional nurses. </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12</a:t>
            </a:fld>
            <a:endParaRPr lang="en-US" dirty="0"/>
          </a:p>
        </p:txBody>
      </p:sp>
    </p:spTree>
    <p:extLst>
      <p:ext uri="{BB962C8B-B14F-4D97-AF65-F5344CB8AC3E}">
        <p14:creationId xmlns:p14="http://schemas.microsoft.com/office/powerpoint/2010/main" val="2861021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15964"/>
            <a:ext cx="7275714" cy="366760"/>
          </a:xfrm>
        </p:spPr>
        <p:txBody>
          <a:bodyPr>
            <a:noAutofit/>
          </a:bodyPr>
          <a:lstStyle/>
          <a:p>
            <a:r>
              <a:rPr lang="en-US" sz="2600" dirty="0"/>
              <a:t>Huston (2008) </a:t>
            </a:r>
            <a:r>
              <a:rPr lang="en-US" sz="2600" dirty="0" smtClean="0"/>
              <a:t>Suggests </a:t>
            </a:r>
            <a:r>
              <a:rPr lang="en-US" sz="2600" dirty="0"/>
              <a:t>E</a:t>
            </a:r>
            <a:r>
              <a:rPr lang="en-US" sz="2600" dirty="0" smtClean="0"/>
              <a:t>ight Essential </a:t>
            </a:r>
            <a:r>
              <a:rPr lang="en-US" sz="2600" dirty="0"/>
              <a:t>N</a:t>
            </a:r>
            <a:r>
              <a:rPr lang="en-US" sz="2600" dirty="0" smtClean="0"/>
              <a:t>urse </a:t>
            </a:r>
            <a:r>
              <a:rPr lang="en-US" sz="2600" dirty="0"/>
              <a:t>L</a:t>
            </a:r>
            <a:r>
              <a:rPr lang="en-US" sz="2600" dirty="0" smtClean="0"/>
              <a:t>eader </a:t>
            </a:r>
            <a:r>
              <a:rPr lang="en-US" sz="2600" dirty="0"/>
              <a:t>C</a:t>
            </a:r>
            <a:r>
              <a:rPr lang="en-US" sz="2600" dirty="0" smtClean="0"/>
              <a:t>ompetencies </a:t>
            </a:r>
            <a:r>
              <a:rPr lang="en-US" sz="2600" dirty="0"/>
              <a:t>for 2020:</a:t>
            </a:r>
          </a:p>
        </p:txBody>
      </p:sp>
      <p:sp>
        <p:nvSpPr>
          <p:cNvPr id="3" name="Content Placeholder 2"/>
          <p:cNvSpPr>
            <a:spLocks noGrp="1"/>
          </p:cNvSpPr>
          <p:nvPr>
            <p:ph idx="1"/>
          </p:nvPr>
        </p:nvSpPr>
        <p:spPr>
          <a:xfrm>
            <a:off x="1404572" y="1659896"/>
            <a:ext cx="7132401" cy="2735664"/>
          </a:xfrm>
        </p:spPr>
        <p:txBody>
          <a:bodyPr>
            <a:normAutofit/>
          </a:bodyPr>
          <a:lstStyle/>
          <a:p>
            <a:pPr>
              <a:buFont typeface="Arial" panose="020B0604020202020204" pitchFamily="34" charset="0"/>
              <a:buChar char="•"/>
            </a:pPr>
            <a:r>
              <a:rPr lang="en-US" sz="1800" dirty="0"/>
              <a:t>a</a:t>
            </a:r>
            <a:r>
              <a:rPr lang="en-US" sz="1800" dirty="0" smtClean="0"/>
              <a:t> </a:t>
            </a:r>
            <a:r>
              <a:rPr lang="en-US" sz="1800" dirty="0"/>
              <a:t>global perspective or mindset regarding health care and professional nursing issues;</a:t>
            </a:r>
          </a:p>
          <a:p>
            <a:pPr>
              <a:buFont typeface="Arial" panose="020B0604020202020204" pitchFamily="34" charset="0"/>
              <a:buChar char="•"/>
            </a:pPr>
            <a:r>
              <a:rPr lang="en-US" sz="1800" dirty="0"/>
              <a:t>t</a:t>
            </a:r>
            <a:r>
              <a:rPr lang="en-US" sz="1800" dirty="0" smtClean="0"/>
              <a:t>echnology </a:t>
            </a:r>
            <a:r>
              <a:rPr lang="en-US" sz="1800" dirty="0"/>
              <a:t>skills, which facilitate mobility and portability of relationships, interactions, and operational processes;</a:t>
            </a:r>
          </a:p>
          <a:p>
            <a:pPr>
              <a:buFont typeface="Arial" panose="020B0604020202020204" pitchFamily="34" charset="0"/>
              <a:buChar char="•"/>
            </a:pPr>
            <a:r>
              <a:rPr lang="en-US" sz="1800" dirty="0"/>
              <a:t>e</a:t>
            </a:r>
            <a:r>
              <a:rPr lang="en-US" sz="1800" dirty="0" smtClean="0"/>
              <a:t>xpert </a:t>
            </a:r>
            <a:r>
              <a:rPr lang="en-US" sz="1800" dirty="0"/>
              <a:t>decision-making skills rooted in empirical science;</a:t>
            </a:r>
          </a:p>
          <a:p>
            <a:pPr>
              <a:buFont typeface="Arial" panose="020B0604020202020204" pitchFamily="34" charset="0"/>
              <a:buChar char="•"/>
            </a:pPr>
            <a:r>
              <a:rPr lang="en-US" sz="1800" dirty="0"/>
              <a:t>t</a:t>
            </a:r>
            <a:r>
              <a:rPr lang="en-US" sz="1800" dirty="0" smtClean="0"/>
              <a:t>he </a:t>
            </a:r>
            <a:r>
              <a:rPr lang="en-US" sz="1800" dirty="0"/>
              <a:t>ability to create organizational cultures that permeate quality health care and patient and worker safety;</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13</a:t>
            </a:fld>
            <a:endParaRPr lang="en-US" dirty="0"/>
          </a:p>
        </p:txBody>
      </p:sp>
    </p:spTree>
    <p:extLst>
      <p:ext uri="{BB962C8B-B14F-4D97-AF65-F5344CB8AC3E}">
        <p14:creationId xmlns:p14="http://schemas.microsoft.com/office/powerpoint/2010/main" val="731044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15964"/>
            <a:ext cx="7275714" cy="366760"/>
          </a:xfrm>
        </p:spPr>
        <p:txBody>
          <a:bodyPr>
            <a:noAutofit/>
          </a:bodyPr>
          <a:lstStyle/>
          <a:p>
            <a:r>
              <a:rPr lang="en-US" sz="2600" dirty="0"/>
              <a:t>Huston (2008) E</a:t>
            </a:r>
            <a:r>
              <a:rPr lang="en-US" sz="2600" dirty="0" smtClean="0"/>
              <a:t>ight </a:t>
            </a:r>
            <a:r>
              <a:rPr lang="en-US" sz="2600" dirty="0"/>
              <a:t>E</a:t>
            </a:r>
            <a:r>
              <a:rPr lang="en-US" sz="2600" dirty="0" smtClean="0"/>
              <a:t>ssential </a:t>
            </a:r>
            <a:r>
              <a:rPr lang="en-US" sz="2600" dirty="0"/>
              <a:t>N</a:t>
            </a:r>
            <a:r>
              <a:rPr lang="en-US" sz="2600" dirty="0" smtClean="0"/>
              <a:t>urse </a:t>
            </a:r>
            <a:r>
              <a:rPr lang="en-US" sz="2600" dirty="0"/>
              <a:t>L</a:t>
            </a:r>
            <a:r>
              <a:rPr lang="en-US" sz="2600" dirty="0" smtClean="0"/>
              <a:t>eader </a:t>
            </a:r>
            <a:r>
              <a:rPr lang="en-US" sz="2600" dirty="0"/>
              <a:t>C</a:t>
            </a:r>
            <a:r>
              <a:rPr lang="en-US" sz="2600" dirty="0" smtClean="0"/>
              <a:t>ompetencies </a:t>
            </a:r>
            <a:r>
              <a:rPr lang="en-US" sz="2600" dirty="0"/>
              <a:t>for </a:t>
            </a:r>
            <a:r>
              <a:rPr lang="en-US" sz="2600" dirty="0" smtClean="0"/>
              <a:t>2020 (Cont’d):</a:t>
            </a:r>
            <a:endParaRPr lang="en-US" sz="2600" dirty="0"/>
          </a:p>
        </p:txBody>
      </p:sp>
      <p:sp>
        <p:nvSpPr>
          <p:cNvPr id="3" name="Content Placeholder 2"/>
          <p:cNvSpPr>
            <a:spLocks noGrp="1"/>
          </p:cNvSpPr>
          <p:nvPr>
            <p:ph idx="1"/>
          </p:nvPr>
        </p:nvSpPr>
        <p:spPr>
          <a:xfrm>
            <a:off x="1404572" y="1659896"/>
            <a:ext cx="7132401" cy="2735664"/>
          </a:xfrm>
        </p:spPr>
        <p:txBody>
          <a:bodyPr>
            <a:normAutofit/>
          </a:bodyPr>
          <a:lstStyle/>
          <a:p>
            <a:pPr>
              <a:buFont typeface="Arial" panose="020B0604020202020204" pitchFamily="34" charset="0"/>
              <a:buChar char="•"/>
            </a:pPr>
            <a:r>
              <a:rPr lang="en-US" sz="1800" dirty="0"/>
              <a:t>t</a:t>
            </a:r>
            <a:r>
              <a:rPr lang="en-US" sz="1800" dirty="0" smtClean="0"/>
              <a:t>he </a:t>
            </a:r>
            <a:r>
              <a:rPr lang="en-US" sz="1800" dirty="0"/>
              <a:t>ability to understand and appropriately intervene in political processes;</a:t>
            </a:r>
          </a:p>
          <a:p>
            <a:pPr>
              <a:buFont typeface="Arial" panose="020B0604020202020204" pitchFamily="34" charset="0"/>
              <a:buChar char="•"/>
            </a:pPr>
            <a:r>
              <a:rPr lang="en-US" sz="1800" dirty="0"/>
              <a:t>h</a:t>
            </a:r>
            <a:r>
              <a:rPr lang="en-US" sz="1800" dirty="0" smtClean="0"/>
              <a:t>ighly </a:t>
            </a:r>
            <a:r>
              <a:rPr lang="en-US" sz="1800" dirty="0"/>
              <a:t>developed collaborative and </a:t>
            </a:r>
            <a:r>
              <a:rPr lang="en-US" sz="1800" dirty="0" smtClean="0"/>
              <a:t>team-building </a:t>
            </a:r>
            <a:r>
              <a:rPr lang="en-US" sz="1800" dirty="0"/>
              <a:t>skills;</a:t>
            </a:r>
          </a:p>
          <a:p>
            <a:pPr>
              <a:buFont typeface="Arial" panose="020B0604020202020204" pitchFamily="34" charset="0"/>
              <a:buChar char="•"/>
            </a:pPr>
            <a:r>
              <a:rPr lang="en-US" sz="1800" dirty="0"/>
              <a:t>t</a:t>
            </a:r>
            <a:r>
              <a:rPr lang="en-US" sz="1800" dirty="0" smtClean="0"/>
              <a:t>he </a:t>
            </a:r>
            <a:r>
              <a:rPr lang="en-US" sz="1800" dirty="0"/>
              <a:t>ability to balance authenticity and performance expectations; and</a:t>
            </a:r>
          </a:p>
          <a:p>
            <a:pPr>
              <a:buFont typeface="Arial" panose="020B0604020202020204" pitchFamily="34" charset="0"/>
              <a:buChar char="•"/>
            </a:pPr>
            <a:r>
              <a:rPr lang="en-US" sz="1800" dirty="0"/>
              <a:t>t</a:t>
            </a:r>
            <a:r>
              <a:rPr lang="en-US" sz="1800" dirty="0" smtClean="0"/>
              <a:t>he </a:t>
            </a:r>
            <a:r>
              <a:rPr lang="en-US" sz="1800" dirty="0"/>
              <a:t>ability to envision and proactively adapt to a health care system characterized by rapid change and chaos.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14</a:t>
            </a:fld>
            <a:endParaRPr lang="en-US" dirty="0"/>
          </a:p>
        </p:txBody>
      </p:sp>
    </p:spTree>
    <p:extLst>
      <p:ext uri="{BB962C8B-B14F-4D97-AF65-F5344CB8AC3E}">
        <p14:creationId xmlns:p14="http://schemas.microsoft.com/office/powerpoint/2010/main" val="1367852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Safe Nurse Staffing</a:t>
            </a:r>
          </a:p>
        </p:txBody>
      </p:sp>
      <p:sp>
        <p:nvSpPr>
          <p:cNvPr id="3" name="Content Placeholder 2"/>
          <p:cNvSpPr>
            <a:spLocks noGrp="1"/>
          </p:cNvSpPr>
          <p:nvPr>
            <p:ph idx="1"/>
          </p:nvPr>
        </p:nvSpPr>
        <p:spPr>
          <a:xfrm>
            <a:off x="1404572" y="1121275"/>
            <a:ext cx="7132401" cy="2735664"/>
          </a:xfrm>
        </p:spPr>
        <p:txBody>
          <a:bodyPr>
            <a:normAutofit/>
          </a:bodyPr>
          <a:lstStyle/>
          <a:p>
            <a:pPr>
              <a:buFont typeface="Arial" panose="020B0604020202020204" pitchFamily="34" charset="0"/>
              <a:buChar char="•"/>
            </a:pPr>
            <a:r>
              <a:rPr lang="en-US" sz="1600" dirty="0"/>
              <a:t>Appropriate, evidence-informed, safe nurse staffing is a key responsibility of nurse managers, one that can often result in moral distress. Safe nurse staffing is critical to patient, provider, organizational, and system outcomes (Berry &amp; Curry, 2012).</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15</a:t>
            </a:fld>
            <a:endParaRPr lang="en-US" dirty="0"/>
          </a:p>
        </p:txBody>
      </p:sp>
    </p:spTree>
    <p:extLst>
      <p:ext uri="{BB962C8B-B14F-4D97-AF65-F5344CB8AC3E}">
        <p14:creationId xmlns:p14="http://schemas.microsoft.com/office/powerpoint/2010/main" val="920134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Safe Nurse </a:t>
            </a:r>
            <a:r>
              <a:rPr lang="en-US" dirty="0" smtClean="0"/>
              <a:t>Staffing (Cont’d)</a:t>
            </a:r>
            <a:endParaRPr lang="en-US" dirty="0"/>
          </a:p>
        </p:txBody>
      </p:sp>
      <p:sp>
        <p:nvSpPr>
          <p:cNvPr id="3" name="Content Placeholder 2"/>
          <p:cNvSpPr>
            <a:spLocks noGrp="1"/>
          </p:cNvSpPr>
          <p:nvPr>
            <p:ph idx="1"/>
          </p:nvPr>
        </p:nvSpPr>
        <p:spPr>
          <a:xfrm>
            <a:off x="1404572" y="1121275"/>
            <a:ext cx="7132401" cy="2735664"/>
          </a:xfrm>
        </p:spPr>
        <p:txBody>
          <a:bodyPr>
            <a:normAutofit/>
          </a:bodyPr>
          <a:lstStyle/>
          <a:p>
            <a:pPr>
              <a:buFont typeface="Arial" panose="020B0604020202020204" pitchFamily="34" charset="0"/>
              <a:buChar char="•"/>
            </a:pPr>
            <a:r>
              <a:rPr lang="en-US" sz="1600" dirty="0"/>
              <a:t>The CNA/CFNU approach to safe nurse staffing calls for attention to be given to the following:</a:t>
            </a:r>
          </a:p>
          <a:p>
            <a:pPr lvl="1">
              <a:buFont typeface="Arial" panose="020B0604020202020204" pitchFamily="34" charset="0"/>
              <a:buChar char="•"/>
            </a:pPr>
            <a:r>
              <a:rPr lang="en-US" sz="1600" dirty="0"/>
              <a:t>real-time assessment of patient needs;</a:t>
            </a:r>
          </a:p>
          <a:p>
            <a:pPr lvl="1">
              <a:buFont typeface="Arial" panose="020B0604020202020204" pitchFamily="34" charset="0"/>
              <a:buChar char="•"/>
            </a:pPr>
            <a:r>
              <a:rPr lang="en-US" sz="1600" dirty="0"/>
              <a:t>nursing care delivery models;</a:t>
            </a:r>
          </a:p>
          <a:p>
            <a:pPr lvl="1">
              <a:buFont typeface="Arial" panose="020B0604020202020204" pitchFamily="34" charset="0"/>
              <a:buChar char="•"/>
            </a:pPr>
            <a:r>
              <a:rPr lang="en-US" sz="1600" dirty="0"/>
              <a:t>staff mix decisions;</a:t>
            </a:r>
          </a:p>
          <a:p>
            <a:pPr lvl="1">
              <a:buFont typeface="Arial" panose="020B0604020202020204" pitchFamily="34" charset="0"/>
              <a:buChar char="•"/>
            </a:pPr>
            <a:r>
              <a:rPr lang="en-US" sz="1600" dirty="0"/>
              <a:t>workload measurement;</a:t>
            </a:r>
          </a:p>
          <a:p>
            <a:pPr lvl="1">
              <a:buFont typeface="Arial" panose="020B0604020202020204" pitchFamily="34" charset="0"/>
              <a:buChar char="•"/>
            </a:pPr>
            <a:r>
              <a:rPr lang="en-US" sz="1600" dirty="0"/>
              <a:t>quality practice environments; and</a:t>
            </a:r>
          </a:p>
          <a:p>
            <a:pPr lvl="1">
              <a:buFont typeface="Arial" panose="020B0604020202020204" pitchFamily="34" charset="0"/>
              <a:buChar char="•"/>
            </a:pPr>
            <a:r>
              <a:rPr lang="en-US" sz="1600" dirty="0"/>
              <a:t>retention and recruitment.</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16</a:t>
            </a:fld>
            <a:endParaRPr lang="en-US" dirty="0"/>
          </a:p>
        </p:txBody>
      </p:sp>
    </p:spTree>
    <p:extLst>
      <p:ext uri="{BB962C8B-B14F-4D97-AF65-F5344CB8AC3E}">
        <p14:creationId xmlns:p14="http://schemas.microsoft.com/office/powerpoint/2010/main" val="1280107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Medical Assistance in Dying</a:t>
            </a:r>
          </a:p>
        </p:txBody>
      </p:sp>
      <p:sp>
        <p:nvSpPr>
          <p:cNvPr id="3" name="Content Placeholder 2"/>
          <p:cNvSpPr>
            <a:spLocks noGrp="1"/>
          </p:cNvSpPr>
          <p:nvPr>
            <p:ph idx="1"/>
          </p:nvPr>
        </p:nvSpPr>
        <p:spPr>
          <a:xfrm>
            <a:off x="1404572" y="1121275"/>
            <a:ext cx="7132401" cy="2735664"/>
          </a:xfrm>
        </p:spPr>
        <p:txBody>
          <a:bodyPr>
            <a:normAutofit fontScale="85000" lnSpcReduction="20000"/>
          </a:bodyPr>
          <a:lstStyle/>
          <a:p>
            <a:pPr lvl="1">
              <a:spcAft>
                <a:spcPts val="1200"/>
              </a:spcAft>
            </a:pPr>
            <a:r>
              <a:rPr lang="en-US" sz="2000" dirty="0">
                <a:latin typeface="+mj-lt"/>
                <a:cs typeface="Times New Roman" panose="02020603050405020304" pitchFamily="18" charset="0"/>
              </a:rPr>
              <a:t>June 2016 saw amendments to the Criminal Code that made it possible for eligible persons to receive medical assistance in dying (MAID) in Canada.</a:t>
            </a:r>
          </a:p>
          <a:p>
            <a:pPr lvl="1">
              <a:lnSpc>
                <a:spcPct val="100000"/>
              </a:lnSpc>
              <a:spcAft>
                <a:spcPts val="1200"/>
              </a:spcAft>
            </a:pPr>
            <a:r>
              <a:rPr lang="en-US" sz="2000" dirty="0">
                <a:latin typeface="+mj-lt"/>
                <a:cs typeface="Times New Roman" panose="02020603050405020304" pitchFamily="18" charset="0"/>
              </a:rPr>
              <a:t>Canada’s nurses have a significant role in providing high-quality, person-</a:t>
            </a:r>
            <a:r>
              <a:rPr lang="en-US" sz="2000" dirty="0" err="1">
                <a:latin typeface="+mj-lt"/>
                <a:cs typeface="Times New Roman" panose="02020603050405020304" pitchFamily="18" charset="0"/>
              </a:rPr>
              <a:t>centred</a:t>
            </a:r>
            <a:r>
              <a:rPr lang="en-US" sz="2000" dirty="0">
                <a:latin typeface="+mj-lt"/>
                <a:cs typeface="Times New Roman" panose="02020603050405020304" pitchFamily="18" charset="0"/>
              </a:rPr>
              <a:t> end-of-life care, which includes palliative care and natural death and, in some jurisdictions, MAID. </a:t>
            </a:r>
          </a:p>
          <a:p>
            <a:pPr lvl="1">
              <a:lnSpc>
                <a:spcPct val="100000"/>
              </a:lnSpc>
              <a:spcAft>
                <a:spcPts val="1200"/>
              </a:spcAft>
            </a:pPr>
            <a:r>
              <a:rPr lang="en-US" sz="2000" dirty="0">
                <a:latin typeface="+mj-lt"/>
                <a:cs typeface="Times New Roman" panose="02020603050405020304" pitchFamily="18" charset="0"/>
              </a:rPr>
              <a:t>In 2016, the Saskatchewan Registered Nurses’ Association issued </a:t>
            </a:r>
            <a:r>
              <a:rPr lang="en-US" sz="2000" dirty="0" smtClean="0">
                <a:latin typeface="+mj-lt"/>
                <a:cs typeface="Times New Roman" panose="02020603050405020304" pitchFamily="18" charset="0"/>
              </a:rPr>
              <a:t>its </a:t>
            </a:r>
            <a:r>
              <a:rPr lang="en-US" sz="2000" dirty="0">
                <a:latin typeface="+mj-lt"/>
                <a:cs typeface="Times New Roman" panose="02020603050405020304" pitchFamily="18" charset="0"/>
                <a:hlinkClick r:id="rId2"/>
              </a:rPr>
              <a:t>Guidelines for RN Involvement in Medical </a:t>
            </a:r>
            <a:r>
              <a:rPr lang="en-US" sz="2000" dirty="0" err="1">
                <a:latin typeface="+mj-lt"/>
                <a:cs typeface="Times New Roman" panose="02020603050405020304" pitchFamily="18" charset="0"/>
                <a:hlinkClick r:id="rId2"/>
              </a:rPr>
              <a:t>Assestance</a:t>
            </a:r>
            <a:r>
              <a:rPr lang="en-US" sz="2000" dirty="0">
                <a:latin typeface="+mj-lt"/>
                <a:cs typeface="Times New Roman" panose="02020603050405020304" pitchFamily="18" charset="0"/>
                <a:hlinkClick r:id="rId2"/>
              </a:rPr>
              <a:t> in Dying</a:t>
            </a:r>
            <a:r>
              <a:rPr lang="en-US" sz="2000" dirty="0">
                <a:latin typeface="+mj-lt"/>
                <a:cs typeface="Times New Roman" panose="02020603050405020304" pitchFamily="18" charset="0"/>
              </a:rPr>
              <a:t>, which outlines the different roles of RNs and RN(NP)s who are involved in MAID.</a:t>
            </a:r>
            <a:endParaRPr lang="en-CA" sz="20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17</a:t>
            </a:fld>
            <a:endParaRPr lang="en-US" dirty="0"/>
          </a:p>
        </p:txBody>
      </p:sp>
    </p:spTree>
    <p:extLst>
      <p:ext uri="{BB962C8B-B14F-4D97-AF65-F5344CB8AC3E}">
        <p14:creationId xmlns:p14="http://schemas.microsoft.com/office/powerpoint/2010/main" val="2782024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Canadian Nurses </a:t>
            </a:r>
            <a:r>
              <a:rPr lang="en-US" dirty="0" smtClean="0"/>
              <a:t>Association—National </a:t>
            </a:r>
            <a:r>
              <a:rPr lang="en-US" dirty="0"/>
              <a:t>Nursing Framework on MAID</a:t>
            </a:r>
          </a:p>
        </p:txBody>
      </p:sp>
      <p:sp>
        <p:nvSpPr>
          <p:cNvPr id="3" name="Content Placeholder 2"/>
          <p:cNvSpPr>
            <a:spLocks noGrp="1"/>
          </p:cNvSpPr>
          <p:nvPr>
            <p:ph idx="1"/>
          </p:nvPr>
        </p:nvSpPr>
        <p:spPr>
          <a:xfrm>
            <a:off x="1404572" y="1500624"/>
            <a:ext cx="7132401" cy="2735664"/>
          </a:xfrm>
        </p:spPr>
        <p:txBody>
          <a:bodyPr>
            <a:normAutofit/>
          </a:bodyPr>
          <a:lstStyle/>
          <a:p>
            <a:pPr>
              <a:buFont typeface="Arial" panose="020B0604020202020204" pitchFamily="34" charset="0"/>
              <a:buChar char="•"/>
            </a:pPr>
            <a:r>
              <a:rPr lang="en-US" sz="1600" dirty="0"/>
              <a:t>To reinforce sound ethical nursing </a:t>
            </a:r>
            <a:r>
              <a:rPr lang="en-US" sz="1600" dirty="0" smtClean="0"/>
              <a:t>practice.</a:t>
            </a:r>
            <a:endParaRPr lang="en-US" sz="1600" dirty="0"/>
          </a:p>
          <a:p>
            <a:pPr>
              <a:buFont typeface="Arial" panose="020B0604020202020204" pitchFamily="34" charset="0"/>
              <a:buChar char="•"/>
            </a:pPr>
            <a:r>
              <a:rPr lang="en-US" sz="1600" dirty="0"/>
              <a:t>To outline the role of nurses in MAID and to support nurses in their practice as they work with clients receiving MAID, as well as their families and interprofessional health care </a:t>
            </a:r>
            <a:r>
              <a:rPr lang="en-US" sz="1600" dirty="0" smtClean="0"/>
              <a:t>teams.</a:t>
            </a:r>
            <a:endParaRPr lang="en-US" sz="1600" dirty="0"/>
          </a:p>
          <a:p>
            <a:pPr>
              <a:buFont typeface="Arial" panose="020B0604020202020204" pitchFamily="34" charset="0"/>
              <a:buChar char="•"/>
            </a:pPr>
            <a:r>
              <a:rPr lang="en-US" sz="1600" dirty="0"/>
              <a:t>To be a resource that supports nurse regulators, clinical nurse leaders, administrators, employers, and interprofessional health care teams in developing policies, guidelines, processes, and services that use the knowledge and skills of nurses appropriately to provide or aid in MAID.</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18</a:t>
            </a:fld>
            <a:endParaRPr lang="en-US" dirty="0"/>
          </a:p>
        </p:txBody>
      </p:sp>
    </p:spTree>
    <p:extLst>
      <p:ext uri="{BB962C8B-B14F-4D97-AF65-F5344CB8AC3E}">
        <p14:creationId xmlns:p14="http://schemas.microsoft.com/office/powerpoint/2010/main" val="962927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495686"/>
            <a:ext cx="7275714" cy="366760"/>
          </a:xfrm>
        </p:spPr>
        <p:txBody>
          <a:bodyPr>
            <a:normAutofit fontScale="90000"/>
          </a:bodyPr>
          <a:lstStyle/>
          <a:p>
            <a:r>
              <a:rPr lang="en-US" dirty="0">
                <a:solidFill>
                  <a:srgbClr val="92D050"/>
                </a:solidFill>
              </a:rPr>
              <a:t>Research Note</a:t>
            </a:r>
          </a:p>
        </p:txBody>
      </p:sp>
      <p:sp>
        <p:nvSpPr>
          <p:cNvPr id="3" name="Content Placeholder 2"/>
          <p:cNvSpPr>
            <a:spLocks noGrp="1"/>
          </p:cNvSpPr>
          <p:nvPr>
            <p:ph idx="1"/>
          </p:nvPr>
        </p:nvSpPr>
        <p:spPr>
          <a:xfrm>
            <a:off x="1404572" y="1094258"/>
            <a:ext cx="7132401" cy="2735664"/>
          </a:xfrm>
        </p:spPr>
        <p:txBody>
          <a:bodyPr>
            <a:normAutofit/>
          </a:bodyPr>
          <a:lstStyle/>
          <a:p>
            <a:pPr marL="0" indent="0">
              <a:lnSpc>
                <a:spcPct val="100000"/>
              </a:lnSpc>
              <a:spcAft>
                <a:spcPts val="1200"/>
              </a:spcAft>
              <a:buNone/>
            </a:pPr>
            <a:r>
              <a:rPr lang="en-US" sz="1600" dirty="0" err="1">
                <a:latin typeface="+mj-lt"/>
                <a:cs typeface="Times New Roman" panose="02020603050405020304" pitchFamily="18" charset="0"/>
              </a:rPr>
              <a:t>Makaroff</a:t>
            </a:r>
            <a:r>
              <a:rPr lang="en-US" sz="1600" dirty="0">
                <a:latin typeface="+mj-lt"/>
                <a:cs typeface="Times New Roman" panose="02020603050405020304" pitchFamily="18" charset="0"/>
              </a:rPr>
              <a:t>, K., Storch, J., Pauly, B., &amp; Newton, L. (2014). Searching for ethical leadership in nursing. </a:t>
            </a:r>
            <a:r>
              <a:rPr lang="en-US" sz="1600" i="1" dirty="0">
                <a:latin typeface="+mj-lt"/>
                <a:cs typeface="Times New Roman" panose="02020603050405020304" pitchFamily="18" charset="0"/>
              </a:rPr>
              <a:t>Nursing Ethics, 21</a:t>
            </a:r>
            <a:r>
              <a:rPr lang="en-US" sz="1600" dirty="0">
                <a:latin typeface="+mj-lt"/>
                <a:cs typeface="Times New Roman" panose="02020603050405020304" pitchFamily="18" charset="0"/>
              </a:rPr>
              <a:t>(6), </a:t>
            </a:r>
            <a:r>
              <a:rPr lang="en-US" sz="1600" dirty="0" smtClean="0">
                <a:latin typeface="+mj-lt"/>
                <a:cs typeface="Times New Roman" panose="02020603050405020304" pitchFamily="18" charset="0"/>
              </a:rPr>
              <a:t>642–58</a:t>
            </a:r>
            <a:r>
              <a:rPr lang="en-US" sz="1600" dirty="0">
                <a:latin typeface="+mj-lt"/>
                <a:cs typeface="Times New Roman" panose="02020603050405020304" pitchFamily="18" charset="0"/>
              </a:rPr>
              <a:t>.</a:t>
            </a:r>
          </a:p>
          <a:p>
            <a:pPr marL="0" indent="0">
              <a:lnSpc>
                <a:spcPct val="100000"/>
              </a:lnSpc>
              <a:spcAft>
                <a:spcPts val="1200"/>
              </a:spcAft>
              <a:buNone/>
            </a:pPr>
            <a:r>
              <a:rPr lang="en-US" sz="1600" b="1" dirty="0">
                <a:latin typeface="+mj-lt"/>
                <a:cs typeface="Times New Roman" panose="02020603050405020304" pitchFamily="18" charset="0"/>
              </a:rPr>
              <a:t>Purpose</a:t>
            </a:r>
            <a:r>
              <a:rPr lang="en-US" sz="1600" dirty="0">
                <a:latin typeface="+mj-lt"/>
                <a:cs typeface="Times New Roman" panose="02020603050405020304" pitchFamily="18" charset="0"/>
              </a:rPr>
              <a:t>: The aim of the study was to investigate how frontline nurses and formal nurse leaders (FNLs) envision ethical nursing leadership.</a:t>
            </a:r>
          </a:p>
          <a:p>
            <a:pPr marL="0" indent="0">
              <a:lnSpc>
                <a:spcPct val="100000"/>
              </a:lnSpc>
              <a:spcAft>
                <a:spcPts val="1200"/>
              </a:spcAft>
              <a:buNone/>
            </a:pPr>
            <a:r>
              <a:rPr lang="en-US" sz="1600" b="1" dirty="0">
                <a:latin typeface="+mj-lt"/>
                <a:cs typeface="Times New Roman" panose="02020603050405020304" pitchFamily="18" charset="0"/>
              </a:rPr>
              <a:t>Discussion</a:t>
            </a:r>
            <a:r>
              <a:rPr lang="en-US" sz="1600" dirty="0">
                <a:latin typeface="+mj-lt"/>
                <a:cs typeface="Times New Roman" panose="02020603050405020304" pitchFamily="18" charset="0"/>
              </a:rPr>
              <a:t>: The intent was to determine what frontline nurses in practice expect of their formal nurse leaders regarding ethical leadership, and importantly, how formal nurse leaders perceive ethical leadership. This work draws attention to the important, and somewhat neglected, need for FNLs to have organizational support in order to enact ethical leadership.</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19</a:t>
            </a:fld>
            <a:endParaRPr lang="en-US" dirty="0"/>
          </a:p>
        </p:txBody>
      </p:sp>
    </p:spTree>
    <p:extLst>
      <p:ext uri="{BB962C8B-B14F-4D97-AF65-F5344CB8AC3E}">
        <p14:creationId xmlns:p14="http://schemas.microsoft.com/office/powerpoint/2010/main" val="1044072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Open License</a:t>
            </a:r>
          </a:p>
        </p:txBody>
      </p:sp>
      <p:sp>
        <p:nvSpPr>
          <p:cNvPr id="3" name="Content Placeholder 2"/>
          <p:cNvSpPr>
            <a:spLocks noGrp="1"/>
          </p:cNvSpPr>
          <p:nvPr>
            <p:ph idx="1"/>
          </p:nvPr>
        </p:nvSpPr>
        <p:spPr/>
        <p:txBody>
          <a:bodyPr>
            <a:normAutofit fontScale="55000" lnSpcReduction="20000"/>
          </a:bodyPr>
          <a:lstStyle/>
          <a:p>
            <a:pPr marL="0" lvl="0" indent="0">
              <a:lnSpc>
                <a:spcPct val="150000"/>
              </a:lnSpc>
              <a:spcBef>
                <a:spcPts val="0"/>
              </a:spcBef>
              <a:buNone/>
            </a:pPr>
            <a:r>
              <a:rPr lang="en-CA" dirty="0">
                <a:solidFill>
                  <a:schemeClr val="tx1"/>
                </a:solidFill>
              </a:rPr>
              <a:t>The PowerPoint slide deck created by Joan Wagner, and designed by </a:t>
            </a:r>
            <a:r>
              <a:rPr lang="en-CA" dirty="0">
                <a:solidFill>
                  <a:schemeClr val="tx1"/>
                </a:solidFill>
                <a:hlinkClick r:id="rId2"/>
              </a:rPr>
              <a:t>JVDW Designs</a:t>
            </a:r>
            <a:r>
              <a:rPr lang="en-CA" dirty="0">
                <a:solidFill>
                  <a:schemeClr val="tx1"/>
                </a:solidFill>
              </a:rPr>
              <a:t>, for the open textbook </a:t>
            </a:r>
            <a:r>
              <a:rPr lang="en-CA" i="1" dirty="0">
                <a:solidFill>
                  <a:schemeClr val="tx1"/>
                </a:solidFill>
              </a:rPr>
              <a:t>Leadership and Influencing Change in Nursing</a:t>
            </a:r>
            <a:r>
              <a:rPr lang="en-CA" dirty="0">
                <a:solidFill>
                  <a:schemeClr val="tx1"/>
                </a:solidFill>
              </a:rPr>
              <a:t> is licensed </a:t>
            </a:r>
            <a:r>
              <a:rPr lang="en-CA" dirty="0"/>
              <a:t>under a </a:t>
            </a:r>
            <a:r>
              <a:rPr lang="en-CA" dirty="0">
                <a:hlinkClick r:id="rId3"/>
              </a:rPr>
              <a:t>Creative Commons Attribution 4.0 International License</a:t>
            </a:r>
            <a:r>
              <a:rPr lang="en-CA" dirty="0"/>
              <a:t>, except where otherwise noted. T</a:t>
            </a:r>
            <a:r>
              <a:rPr lang="en-CA" dirty="0">
                <a:solidFill>
                  <a:schemeClr val="tx1"/>
                </a:solidFill>
              </a:rPr>
              <a:t>he University of Regina logo is a registered trademark. </a:t>
            </a:r>
            <a:endParaRPr lang="en-CA" dirty="0"/>
          </a:p>
          <a:p>
            <a:pPr marL="0" lvl="0" indent="0">
              <a:lnSpc>
                <a:spcPct val="150000"/>
              </a:lnSpc>
              <a:spcBef>
                <a:spcPts val="0"/>
              </a:spcBef>
              <a:buNone/>
            </a:pPr>
            <a:endParaRPr lang="en-CA" sz="1500" dirty="0">
              <a:solidFill>
                <a:schemeClr val="tx1"/>
              </a:solidFill>
            </a:endParaRPr>
          </a:p>
          <a:p>
            <a:pPr marL="0" indent="0">
              <a:lnSpc>
                <a:spcPct val="150000"/>
              </a:lnSpc>
              <a:spcBef>
                <a:spcPts val="0"/>
              </a:spcBef>
              <a:buNone/>
            </a:pPr>
            <a:r>
              <a:rPr lang="en-CA" dirty="0"/>
              <a:t>Under the terms of the </a:t>
            </a:r>
            <a:r>
              <a:rPr lang="en-CA" dirty="0">
                <a:hlinkClick r:id="rId3"/>
              </a:rPr>
              <a:t>Creative Commons Attribution 4.0 International License</a:t>
            </a:r>
            <a:r>
              <a:rPr lang="en-CA" dirty="0"/>
              <a:t>, you are free to retain, reuse, copy, redistribute, and revise this PowerPoint – in whole or in part – as long as you provide attribution to Joan Wagner. Download the PowerPoint slide deck for </a:t>
            </a:r>
            <a:r>
              <a:rPr lang="en-CA" i="1" dirty="0"/>
              <a:t>Leadership and Influencing Change in Nursing </a:t>
            </a:r>
            <a:r>
              <a:rPr lang="en-CA" dirty="0"/>
              <a:t>by Joan Wagner for free at </a:t>
            </a:r>
            <a:r>
              <a:rPr lang="en-CA" dirty="0">
                <a:hlinkClick r:id="rId4"/>
              </a:rPr>
              <a:t>www.uregina.ca/open-access/open-textbooks</a:t>
            </a:r>
            <a:r>
              <a:rPr lang="en-CA" dirty="0"/>
              <a:t>. </a:t>
            </a:r>
          </a:p>
          <a:p>
            <a:pPr marL="0" indent="0">
              <a:lnSpc>
                <a:spcPct val="150000"/>
              </a:lnSpc>
              <a:spcBef>
                <a:spcPts val="0"/>
              </a:spcBef>
              <a:buNone/>
            </a:pPr>
            <a:endParaRPr lang="en-CA" sz="1500" dirty="0"/>
          </a:p>
          <a:p>
            <a:pPr marL="0" indent="0">
              <a:lnSpc>
                <a:spcPct val="150000"/>
              </a:lnSpc>
              <a:spcBef>
                <a:spcPts val="0"/>
              </a:spcBef>
              <a:buNone/>
            </a:pPr>
            <a:r>
              <a:rPr lang="en-CA" dirty="0"/>
              <a:t>For questions about University of Regina’s Open Textbook Publishing Program, contact: </a:t>
            </a:r>
            <a:r>
              <a:rPr lang="en-CA" dirty="0">
                <a:hlinkClick r:id="rId5"/>
              </a:rPr>
              <a:t>open.textbooks@uregina.ca</a:t>
            </a:r>
            <a:r>
              <a:rPr lang="en-CA" dirty="0"/>
              <a:t>. </a:t>
            </a:r>
          </a:p>
          <a:p>
            <a:pPr marL="0" lvl="0" indent="0">
              <a:lnSpc>
                <a:spcPct val="150000"/>
              </a:lnSpc>
              <a:spcBef>
                <a:spcPts val="0"/>
              </a:spcBef>
              <a:buNone/>
            </a:pPr>
            <a:endParaRPr lang="en-CA" dirty="0">
              <a:solidFill>
                <a:schemeClr val="tx1"/>
              </a:solidFill>
            </a:endParaRPr>
          </a:p>
          <a:p>
            <a:pPr marL="0" indent="0">
              <a:lnSpc>
                <a:spcPct val="150000"/>
              </a:lnSpc>
              <a:spcBef>
                <a:spcPts val="0"/>
              </a:spcBef>
              <a:buNone/>
            </a:pPr>
            <a:endParaRPr lang="ro-RO"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a:t>
            </a:fld>
            <a:endParaRPr lang="en-US" dirty="0"/>
          </a:p>
        </p:txBody>
      </p:sp>
    </p:spTree>
    <p:extLst>
      <p:ext uri="{BB962C8B-B14F-4D97-AF65-F5344CB8AC3E}">
        <p14:creationId xmlns:p14="http://schemas.microsoft.com/office/powerpoint/2010/main" val="2212586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495686"/>
            <a:ext cx="7275714" cy="366760"/>
          </a:xfrm>
        </p:spPr>
        <p:txBody>
          <a:bodyPr>
            <a:normAutofit fontScale="90000"/>
          </a:bodyPr>
          <a:lstStyle/>
          <a:p>
            <a:r>
              <a:rPr lang="en-US" dirty="0">
                <a:solidFill>
                  <a:srgbClr val="92D050"/>
                </a:solidFill>
              </a:rPr>
              <a:t>Research </a:t>
            </a:r>
            <a:r>
              <a:rPr lang="en-US" dirty="0" smtClean="0">
                <a:solidFill>
                  <a:srgbClr val="92D050"/>
                </a:solidFill>
              </a:rPr>
              <a:t>Note (Cont’d)</a:t>
            </a:r>
            <a:endParaRPr lang="en-US" dirty="0">
              <a:solidFill>
                <a:srgbClr val="92D050"/>
              </a:solidFill>
            </a:endParaRPr>
          </a:p>
        </p:txBody>
      </p:sp>
      <p:sp>
        <p:nvSpPr>
          <p:cNvPr id="3" name="Content Placeholder 2"/>
          <p:cNvSpPr>
            <a:spLocks noGrp="1"/>
          </p:cNvSpPr>
          <p:nvPr>
            <p:ph idx="1"/>
          </p:nvPr>
        </p:nvSpPr>
        <p:spPr>
          <a:xfrm>
            <a:off x="1404572" y="1094258"/>
            <a:ext cx="7132401" cy="2735664"/>
          </a:xfrm>
        </p:spPr>
        <p:txBody>
          <a:bodyPr>
            <a:normAutofit fontScale="92500" lnSpcReduction="20000"/>
          </a:bodyPr>
          <a:lstStyle/>
          <a:p>
            <a:pPr>
              <a:spcAft>
                <a:spcPts val="1200"/>
              </a:spcAft>
            </a:pPr>
            <a:r>
              <a:rPr lang="en-US" sz="1600" dirty="0">
                <a:latin typeface="+mj-lt"/>
                <a:cs typeface="Times New Roman" panose="02020603050405020304" pitchFamily="18" charset="0"/>
              </a:rPr>
              <a:t>Application to leadership practice: Frontline nurses do not necessarily perceive FNL as visible, responsible, and supportive. This highlights a gap between perceptions and actions that requires more attention. FNLs may face challenges in their ability to enact ethical nursing leadership. Ethical leadership is an important aspect of creating an ethical climate in which both nurse and patient outcomes are enhanced.</a:t>
            </a:r>
          </a:p>
          <a:p>
            <a:pPr>
              <a:spcAft>
                <a:spcPts val="1200"/>
              </a:spcAft>
            </a:pPr>
            <a:r>
              <a:rPr lang="en-US" sz="1600" dirty="0">
                <a:latin typeface="+mj-lt"/>
                <a:cs typeface="Times New Roman" panose="02020603050405020304" pitchFamily="18" charset="0"/>
              </a:rPr>
              <a:t>Organizational resources such as vision, mission, values, and codes of ethics can be utilized by FNLs to enact the responsibilities and competencies associated with ethical nursing leadership. There is a need to focus on and develop the ethical competencies of FNLs as part of organizational leadership. </a:t>
            </a:r>
          </a:p>
          <a:p>
            <a:pPr>
              <a:spcAft>
                <a:spcPts val="1200"/>
              </a:spcAft>
            </a:pPr>
            <a:r>
              <a:rPr lang="en-US" sz="1600" dirty="0">
                <a:latin typeface="+mj-lt"/>
                <a:cs typeface="Times New Roman" panose="02020603050405020304" pitchFamily="18" charset="0"/>
              </a:rPr>
              <a:t>A key rationale for strengthening ethical nursing leadership is to support ethical nursing practice as part of excellence in patient care.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20</a:t>
            </a:fld>
            <a:endParaRPr lang="en-US" dirty="0"/>
          </a:p>
        </p:txBody>
      </p:sp>
    </p:spTree>
    <p:extLst>
      <p:ext uri="{BB962C8B-B14F-4D97-AF65-F5344CB8AC3E}">
        <p14:creationId xmlns:p14="http://schemas.microsoft.com/office/powerpoint/2010/main" val="2606541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The Institute for Healthcare Improvement (2017)</a:t>
            </a:r>
          </a:p>
        </p:txBody>
      </p:sp>
      <p:sp>
        <p:nvSpPr>
          <p:cNvPr id="3" name="Content Placeholder 2"/>
          <p:cNvSpPr>
            <a:spLocks noGrp="1"/>
          </p:cNvSpPr>
          <p:nvPr>
            <p:ph idx="1"/>
          </p:nvPr>
        </p:nvSpPr>
        <p:spPr>
          <a:xfrm>
            <a:off x="1404572" y="1500624"/>
            <a:ext cx="7132401" cy="2735664"/>
          </a:xfrm>
        </p:spPr>
        <p:txBody>
          <a:bodyPr>
            <a:normAutofit/>
          </a:bodyPr>
          <a:lstStyle/>
          <a:p>
            <a:pPr>
              <a:buFont typeface="Arial" panose="020B0604020202020204" pitchFamily="34" charset="0"/>
              <a:buChar char="•"/>
            </a:pPr>
            <a:r>
              <a:rPr lang="en-US" sz="1600" dirty="0"/>
              <a:t>Four main responsibilities of leaders to achieve safe, reliable, and effective operational excellence:</a:t>
            </a:r>
          </a:p>
          <a:p>
            <a:pPr lvl="1">
              <a:buFont typeface="Arial" panose="020B0604020202020204" pitchFamily="34" charset="0"/>
              <a:buChar char="•"/>
            </a:pPr>
            <a:r>
              <a:rPr lang="en-US" sz="1600" dirty="0"/>
              <a:t>Guarding the learning system</a:t>
            </a:r>
          </a:p>
          <a:p>
            <a:pPr lvl="1">
              <a:buFont typeface="Arial" panose="020B0604020202020204" pitchFamily="34" charset="0"/>
              <a:buChar char="•"/>
            </a:pPr>
            <a:r>
              <a:rPr lang="en-US" sz="1600" dirty="0"/>
              <a:t>Creating psychological safety</a:t>
            </a:r>
          </a:p>
          <a:p>
            <a:pPr lvl="1">
              <a:buFont typeface="Arial" panose="020B0604020202020204" pitchFamily="34" charset="0"/>
              <a:buChar char="•"/>
            </a:pPr>
            <a:r>
              <a:rPr lang="en-US" sz="1600" dirty="0"/>
              <a:t>Fostering trust</a:t>
            </a:r>
          </a:p>
          <a:p>
            <a:pPr lvl="1">
              <a:buFont typeface="Arial" panose="020B0604020202020204" pitchFamily="34" charset="0"/>
              <a:buChar char="•"/>
            </a:pPr>
            <a:r>
              <a:rPr lang="en-US" sz="1600" dirty="0"/>
              <a:t>Ensuring value alignment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21</a:t>
            </a:fld>
            <a:endParaRPr lang="en-US" dirty="0"/>
          </a:p>
        </p:txBody>
      </p:sp>
    </p:spTree>
    <p:extLst>
      <p:ext uri="{BB962C8B-B14F-4D97-AF65-F5344CB8AC3E}">
        <p14:creationId xmlns:p14="http://schemas.microsoft.com/office/powerpoint/2010/main" val="2053105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Leading and Promoting Environmental Health </a:t>
            </a:r>
          </a:p>
        </p:txBody>
      </p:sp>
      <p:sp>
        <p:nvSpPr>
          <p:cNvPr id="3" name="Content Placeholder 2"/>
          <p:cNvSpPr>
            <a:spLocks noGrp="1"/>
          </p:cNvSpPr>
          <p:nvPr>
            <p:ph idx="1"/>
          </p:nvPr>
        </p:nvSpPr>
        <p:spPr>
          <a:xfrm>
            <a:off x="1404572" y="1378352"/>
            <a:ext cx="7132401" cy="2735664"/>
          </a:xfrm>
        </p:spPr>
        <p:txBody>
          <a:bodyPr>
            <a:normAutofit/>
          </a:bodyPr>
          <a:lstStyle/>
          <a:p>
            <a:pPr>
              <a:buFont typeface="Arial" panose="020B0604020202020204" pitchFamily="34" charset="0"/>
              <a:buChar char="•"/>
            </a:pPr>
            <a:r>
              <a:rPr lang="en-US" sz="1600" dirty="0"/>
              <a:t>Visionary nurse leaders are also responsible for strengthening the presence of the determinants of population health, both internal and external to their health care organizations.</a:t>
            </a:r>
          </a:p>
          <a:p>
            <a:pPr>
              <a:buFont typeface="Arial" panose="020B0604020202020204" pitchFamily="34" charset="0"/>
              <a:buChar char="•"/>
            </a:pPr>
            <a:r>
              <a:rPr lang="en-US" sz="1600" dirty="0"/>
              <a:t>As expressed in a 2009 joint position statement put out by the CNA and the Canadian Medical Association, “the physical environment is an important determinant of health” (CNA, 2009b).</a:t>
            </a:r>
          </a:p>
          <a:p>
            <a:pPr>
              <a:buFont typeface="Arial" panose="020B0604020202020204" pitchFamily="34" charset="0"/>
              <a:buChar char="•"/>
            </a:pPr>
            <a:r>
              <a:rPr lang="en-US" sz="1600" dirty="0"/>
              <a:t>Each of us has a responsibility for the environment at an individual, community, national, and international level. Health care providers can offer leadership in advocating for environmentally responsible practices and policies.</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22</a:t>
            </a:fld>
            <a:endParaRPr lang="en-US" dirty="0"/>
          </a:p>
        </p:txBody>
      </p:sp>
    </p:spTree>
    <p:extLst>
      <p:ext uri="{BB962C8B-B14F-4D97-AF65-F5344CB8AC3E}">
        <p14:creationId xmlns:p14="http://schemas.microsoft.com/office/powerpoint/2010/main" val="638364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Leadership Development</a:t>
            </a:r>
          </a:p>
        </p:txBody>
      </p:sp>
      <p:sp>
        <p:nvSpPr>
          <p:cNvPr id="3" name="Content Placeholder 2"/>
          <p:cNvSpPr>
            <a:spLocks noGrp="1"/>
          </p:cNvSpPr>
          <p:nvPr>
            <p:ph idx="1"/>
          </p:nvPr>
        </p:nvSpPr>
        <p:spPr>
          <a:xfrm>
            <a:off x="1404572" y="1114754"/>
            <a:ext cx="7132401" cy="2735664"/>
          </a:xfrm>
        </p:spPr>
        <p:txBody>
          <a:bodyPr>
            <a:normAutofit fontScale="70000" lnSpcReduction="20000"/>
          </a:bodyPr>
          <a:lstStyle/>
          <a:p>
            <a:pPr lvl="1">
              <a:lnSpc>
                <a:spcPct val="100000"/>
              </a:lnSpc>
              <a:spcAft>
                <a:spcPts val="1200"/>
              </a:spcAft>
            </a:pPr>
            <a:r>
              <a:rPr lang="en-US" sz="2300" dirty="0">
                <a:latin typeface="+mj-lt"/>
                <a:cs typeface="Times New Roman" panose="02020603050405020304" pitchFamily="18" charset="0"/>
              </a:rPr>
              <a:t>Leadership development can take many </a:t>
            </a:r>
            <a:r>
              <a:rPr lang="en-US" sz="2300" dirty="0" smtClean="0">
                <a:latin typeface="+mj-lt"/>
                <a:cs typeface="Times New Roman" panose="02020603050405020304" pitchFamily="18" charset="0"/>
              </a:rPr>
              <a:t>forms, </a:t>
            </a:r>
            <a:r>
              <a:rPr lang="en-US" sz="2300" dirty="0">
                <a:latin typeface="+mj-lt"/>
                <a:cs typeface="Times New Roman" panose="02020603050405020304" pitchFamily="18" charset="0"/>
              </a:rPr>
              <a:t>including self-reflection, networking, education, training, and coaching. </a:t>
            </a:r>
          </a:p>
          <a:p>
            <a:pPr lvl="1">
              <a:lnSpc>
                <a:spcPct val="100000"/>
              </a:lnSpc>
              <a:spcAft>
                <a:spcPts val="1200"/>
              </a:spcAft>
            </a:pPr>
            <a:r>
              <a:rPr lang="en-US" sz="2300" dirty="0">
                <a:latin typeface="+mj-lt"/>
                <a:cs typeface="Times New Roman" panose="02020603050405020304" pitchFamily="18" charset="0"/>
              </a:rPr>
              <a:t>The Kouzes and Posner leadership model is the basis for many leadership development programs, including </a:t>
            </a:r>
            <a:r>
              <a:rPr lang="en-US" sz="2300" dirty="0" smtClean="0">
                <a:latin typeface="+mj-lt"/>
                <a:cs typeface="Times New Roman" panose="02020603050405020304" pitchFamily="18" charset="0"/>
              </a:rPr>
              <a:t>the one </a:t>
            </a:r>
            <a:r>
              <a:rPr lang="en-US" sz="2300" dirty="0">
                <a:latin typeface="+mj-lt"/>
                <a:cs typeface="Times New Roman" panose="02020603050405020304" pitchFamily="18" charset="0"/>
              </a:rPr>
              <a:t>offered by the </a:t>
            </a:r>
            <a:r>
              <a:rPr lang="en-US" sz="2300" dirty="0">
                <a:latin typeface="+mj-lt"/>
                <a:cs typeface="Times New Roman" panose="02020603050405020304" pitchFamily="18" charset="0"/>
                <a:hlinkClick r:id="rId2"/>
              </a:rPr>
              <a:t>Dorothy Wylie Health Leaders Institute</a:t>
            </a:r>
            <a:r>
              <a:rPr lang="en-US" sz="2300" dirty="0">
                <a:latin typeface="+mj-lt"/>
                <a:cs typeface="Times New Roman" panose="02020603050405020304" pitchFamily="18" charset="0"/>
              </a:rPr>
              <a:t> </a:t>
            </a:r>
            <a:r>
              <a:rPr lang="en-US" sz="2300" dirty="0" smtClean="0">
                <a:latin typeface="+mj-lt"/>
                <a:cs typeface="Times New Roman" panose="02020603050405020304" pitchFamily="18" charset="0"/>
              </a:rPr>
              <a:t>in </a:t>
            </a:r>
            <a:r>
              <a:rPr lang="en-US" sz="2300" dirty="0">
                <a:latin typeface="+mj-lt"/>
                <a:cs typeface="Times New Roman" panose="02020603050405020304" pitchFamily="18" charset="0"/>
              </a:rPr>
              <a:t>collaboration with the CNA.</a:t>
            </a:r>
          </a:p>
          <a:p>
            <a:pPr lvl="1">
              <a:lnSpc>
                <a:spcPct val="100000"/>
              </a:lnSpc>
              <a:spcAft>
                <a:spcPts val="1200"/>
              </a:spcAft>
            </a:pPr>
            <a:r>
              <a:rPr lang="en-US" sz="2300" dirty="0">
                <a:latin typeface="+mj-lt"/>
                <a:cs typeface="Times New Roman" panose="02020603050405020304" pitchFamily="18" charset="0"/>
              </a:rPr>
              <a:t>Various resources include: </a:t>
            </a:r>
          </a:p>
          <a:p>
            <a:pPr lvl="2">
              <a:lnSpc>
                <a:spcPct val="100000"/>
              </a:lnSpc>
              <a:spcAft>
                <a:spcPts val="1200"/>
              </a:spcAft>
            </a:pPr>
            <a:r>
              <a:rPr lang="en-US" sz="2300" dirty="0">
                <a:latin typeface="+mj-lt"/>
                <a:cs typeface="Times New Roman" panose="02020603050405020304" pitchFamily="18" charset="0"/>
                <a:hlinkClick r:id="rId3"/>
              </a:rPr>
              <a:t>Academy of Canadian Executive Nurses</a:t>
            </a:r>
            <a:r>
              <a:rPr lang="en-CA" sz="2300" dirty="0">
                <a:latin typeface="+mj-lt"/>
                <a:cs typeface="Times New Roman" panose="02020603050405020304" pitchFamily="18" charset="0"/>
              </a:rPr>
              <a:t> </a:t>
            </a:r>
          </a:p>
          <a:p>
            <a:pPr lvl="2">
              <a:lnSpc>
                <a:spcPct val="100000"/>
              </a:lnSpc>
              <a:spcAft>
                <a:spcPts val="1200"/>
              </a:spcAft>
            </a:pPr>
            <a:r>
              <a:rPr lang="en-US" sz="2300" dirty="0">
                <a:latin typeface="+mj-lt"/>
                <a:cs typeface="Times New Roman" panose="02020603050405020304" pitchFamily="18" charset="0"/>
                <a:hlinkClick r:id="rId4"/>
              </a:rPr>
              <a:t>Canadian College of Health Leaders</a:t>
            </a:r>
            <a:r>
              <a:rPr lang="en-CA" sz="2300" dirty="0">
                <a:latin typeface="+mj-lt"/>
                <a:cs typeface="Times New Roman" panose="02020603050405020304" pitchFamily="18" charset="0"/>
              </a:rPr>
              <a:t>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23</a:t>
            </a:fld>
            <a:endParaRPr lang="en-US" dirty="0"/>
          </a:p>
        </p:txBody>
      </p:sp>
    </p:spTree>
    <p:extLst>
      <p:ext uri="{BB962C8B-B14F-4D97-AF65-F5344CB8AC3E}">
        <p14:creationId xmlns:p14="http://schemas.microsoft.com/office/powerpoint/2010/main" val="885467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a:t>
            </a:r>
          </a:p>
        </p:txBody>
      </p:sp>
      <p:sp>
        <p:nvSpPr>
          <p:cNvPr id="3" name="Content Placeholder 2"/>
          <p:cNvSpPr>
            <a:spLocks noGrp="1"/>
          </p:cNvSpPr>
          <p:nvPr>
            <p:ph idx="1"/>
          </p:nvPr>
        </p:nvSpPr>
        <p:spPr/>
        <p:txBody>
          <a:bodyPr>
            <a:normAutofit fontScale="92500" lnSpcReduction="10000"/>
          </a:bodyPr>
          <a:lstStyle/>
          <a:p>
            <a:pPr>
              <a:lnSpc>
                <a:spcPct val="100000"/>
              </a:lnSpc>
              <a:spcBef>
                <a:spcPts val="0"/>
              </a:spcBef>
              <a:spcAft>
                <a:spcPts val="1200"/>
              </a:spcAft>
            </a:pPr>
            <a:r>
              <a:rPr lang="en-US" sz="1800" dirty="0">
                <a:latin typeface="+mj-lt"/>
                <a:cs typeface="Times New Roman" panose="02020603050405020304" pitchFamily="18" charset="0"/>
              </a:rPr>
              <a:t>Linda is a nurse manager on a critical care unit. It has been brought to her attention that it is common practice for the nurses working on the night shift to sleep in the visitors’ lounge. Linda is planning to discuss this with the nursing staff. What elements of the CNA Code of Ethics could Linda apply </a:t>
            </a:r>
            <a:r>
              <a:rPr lang="en-US" sz="1800" dirty="0" smtClean="0">
                <a:latin typeface="+mj-lt"/>
                <a:cs typeface="Times New Roman" panose="02020603050405020304" pitchFamily="18" charset="0"/>
              </a:rPr>
              <a:t>to </a:t>
            </a:r>
            <a:r>
              <a:rPr lang="en-US" sz="1800" dirty="0">
                <a:latin typeface="+mj-lt"/>
                <a:cs typeface="Times New Roman" panose="02020603050405020304" pitchFamily="18" charset="0"/>
              </a:rPr>
              <a:t>her discussion with the nurses?</a:t>
            </a:r>
          </a:p>
          <a:p>
            <a:pPr>
              <a:lnSpc>
                <a:spcPct val="100000"/>
              </a:lnSpc>
              <a:spcBef>
                <a:spcPts val="0"/>
              </a:spcBef>
              <a:spcAft>
                <a:spcPts val="1200"/>
              </a:spcAft>
            </a:pPr>
            <a:r>
              <a:rPr lang="en-US" sz="1800" dirty="0">
                <a:latin typeface="+mj-lt"/>
                <a:cs typeface="Times New Roman" panose="02020603050405020304" pitchFamily="18" charset="0"/>
              </a:rPr>
              <a:t>Define a clinical or management issue that requires action. Assume that you have six weeks to make a difference. Create a high-level plan that demonstrates effective leadership.</a:t>
            </a:r>
          </a:p>
          <a:p>
            <a:pPr>
              <a:lnSpc>
                <a:spcPct val="100000"/>
              </a:lnSpc>
              <a:spcBef>
                <a:spcPts val="0"/>
              </a:spcBef>
              <a:spcAft>
                <a:spcPts val="1200"/>
              </a:spcAft>
            </a:pPr>
            <a:r>
              <a:rPr lang="en-US" sz="1800" dirty="0">
                <a:latin typeface="+mj-lt"/>
                <a:cs typeface="Times New Roman" panose="02020603050405020304" pitchFamily="18" charset="0"/>
              </a:rPr>
              <a:t>How is data, information, and research to inform management decision making?</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24</a:t>
            </a:fld>
            <a:endParaRPr lang="en-US" dirty="0"/>
          </a:p>
        </p:txBody>
      </p:sp>
    </p:spTree>
    <p:extLst>
      <p:ext uri="{BB962C8B-B14F-4D97-AF65-F5344CB8AC3E}">
        <p14:creationId xmlns:p14="http://schemas.microsoft.com/office/powerpoint/2010/main" val="3108523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a:t>
            </a:r>
            <a:r>
              <a:rPr lang="en-US" dirty="0" smtClean="0"/>
              <a:t>Review (Cont’d)</a:t>
            </a:r>
            <a:endParaRPr lang="en-US" dirty="0"/>
          </a:p>
        </p:txBody>
      </p:sp>
      <p:sp>
        <p:nvSpPr>
          <p:cNvPr id="3" name="Content Placeholder 2"/>
          <p:cNvSpPr>
            <a:spLocks noGrp="1"/>
          </p:cNvSpPr>
          <p:nvPr>
            <p:ph idx="1"/>
          </p:nvPr>
        </p:nvSpPr>
        <p:spPr/>
        <p:txBody>
          <a:bodyPr>
            <a:normAutofit fontScale="92500" lnSpcReduction="10000"/>
          </a:bodyPr>
          <a:lstStyle/>
          <a:p>
            <a:pPr>
              <a:lnSpc>
                <a:spcPct val="100000"/>
              </a:lnSpc>
              <a:spcBef>
                <a:spcPts val="0"/>
              </a:spcBef>
              <a:spcAft>
                <a:spcPts val="1200"/>
              </a:spcAft>
            </a:pPr>
            <a:r>
              <a:rPr lang="en-US" sz="1800" dirty="0">
                <a:latin typeface="+mj-lt"/>
                <a:cs typeface="Times New Roman" panose="02020603050405020304" pitchFamily="18" charset="0"/>
              </a:rPr>
              <a:t>As a nurse manager, you have a small group of staff nurses with a keen interest in diabetes care who offer to revise the diabetic foot care policies and procedures. What actions might you take to empower these nurses?</a:t>
            </a:r>
          </a:p>
          <a:p>
            <a:pPr>
              <a:lnSpc>
                <a:spcPct val="100000"/>
              </a:lnSpc>
              <a:spcBef>
                <a:spcPts val="0"/>
              </a:spcBef>
              <a:spcAft>
                <a:spcPts val="1200"/>
              </a:spcAft>
            </a:pPr>
            <a:r>
              <a:rPr lang="en-US" sz="1800" dirty="0">
                <a:latin typeface="+mj-lt"/>
                <a:cs typeface="Times New Roman" panose="02020603050405020304" pitchFamily="18" charset="0"/>
              </a:rPr>
              <a:t>A diabetic client, living on a ranch in rural Saskatchewan, has a leg ulcer that appears to be infected. The local physician has advised her to wash the ulcer with Sunlight soap every day to dry out the exudate. You have just made a home visit to the client and you know that this treatment is not best practice for wound care. What are your next steps? Describe how your next steps fall within the professional boundaries of authorized registered nursing practice.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25</a:t>
            </a:fld>
            <a:endParaRPr lang="en-US" dirty="0"/>
          </a:p>
        </p:txBody>
      </p:sp>
    </p:spTree>
    <p:extLst>
      <p:ext uri="{BB962C8B-B14F-4D97-AF65-F5344CB8AC3E}">
        <p14:creationId xmlns:p14="http://schemas.microsoft.com/office/powerpoint/2010/main" val="1755871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p>
        </p:txBody>
      </p:sp>
      <p:sp>
        <p:nvSpPr>
          <p:cNvPr id="3" name="Content Placeholder 2"/>
          <p:cNvSpPr>
            <a:spLocks noGrp="1"/>
          </p:cNvSpPr>
          <p:nvPr>
            <p:ph idx="1"/>
          </p:nvPr>
        </p:nvSpPr>
        <p:spPr/>
        <p:txBody>
          <a:bodyPr>
            <a:normAutofit/>
          </a:bodyPr>
          <a:lstStyle/>
          <a:p>
            <a:pPr marL="432000" indent="-457200">
              <a:buNone/>
            </a:pPr>
            <a:r>
              <a:rPr lang="en-US" sz="1200" dirty="0"/>
              <a:t>Berry, L., &amp; Curry, P. (2012). Nursing workload and patient care. Ottawa: Canadian Federation of Nurses Unions. Retrieved from https://nursesunions.ca/wp-content/uploads/2017/07/cfnu_workload_printed_version_pdf.pdf</a:t>
            </a:r>
          </a:p>
          <a:p>
            <a:pPr marL="432000" indent="-457200">
              <a:buNone/>
            </a:pPr>
            <a:r>
              <a:rPr lang="en-US" sz="1200" dirty="0"/>
              <a:t>Canadian Nurses Association [CNA]. (2009a). Nursing leadership [Position statement]. Retrieved from https://www.cna-aiic.ca/~/media/cna/page-content/pdf-en/nursing-leadership_position-statement.pdf?la=en</a:t>
            </a:r>
          </a:p>
          <a:p>
            <a:pPr marL="432000" indent="-457200">
              <a:buNone/>
            </a:pPr>
            <a:r>
              <a:rPr lang="en-US" sz="1200" dirty="0"/>
              <a:t>Canadian Nurses Association [CNA]. (2009b). Nurses and environmental health [Position statement]. Retrieved from https://www.cna-aiic.ca/~/media/cna/page-content/pdf-en/nurses-and-environmental-health-position-statement.pdf</a:t>
            </a:r>
          </a:p>
          <a:p>
            <a:pPr marL="432000" indent="-457200">
              <a:buNone/>
            </a:pPr>
            <a:r>
              <a:rPr lang="en-US" sz="1200" dirty="0"/>
              <a:t>Huston, C. (2008). Preparing nurse leaders for 2020. </a:t>
            </a:r>
            <a:r>
              <a:rPr lang="en-US" sz="1200" i="1" dirty="0"/>
              <a:t>Journal of Nursing Management, 16</a:t>
            </a:r>
            <a:r>
              <a:rPr lang="en-US" sz="1200" dirty="0"/>
              <a:t>, </a:t>
            </a:r>
            <a:r>
              <a:rPr lang="en-US" sz="1200" dirty="0" smtClean="0"/>
              <a:t>905–11</a:t>
            </a:r>
            <a:r>
              <a:rPr lang="en-US" sz="1200" dirty="0"/>
              <a:t>.</a:t>
            </a:r>
          </a:p>
          <a:p>
            <a:pPr marL="432000" indent="-457200">
              <a:buNone/>
            </a:pPr>
            <a:r>
              <a:rPr lang="en-US" sz="1200" dirty="0"/>
              <a:t>Institute for Healthcare Improvement [IHI]. (2017). IHI Triple Aim initiative. Retrieved from http://www.ihi.org/Engage/initiatives/TripleAim/Pages/default.aspx</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26</a:t>
            </a:fld>
            <a:endParaRPr lang="en-US" dirty="0"/>
          </a:p>
        </p:txBody>
      </p:sp>
    </p:spTree>
    <p:extLst>
      <p:ext uri="{BB962C8B-B14F-4D97-AF65-F5344CB8AC3E}">
        <p14:creationId xmlns:p14="http://schemas.microsoft.com/office/powerpoint/2010/main" val="14839709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Content Placeholder 2"/>
          <p:cNvSpPr>
            <a:spLocks noGrp="1"/>
          </p:cNvSpPr>
          <p:nvPr>
            <p:ph idx="1"/>
          </p:nvPr>
        </p:nvSpPr>
        <p:spPr>
          <a:xfrm>
            <a:off x="715139" y="1005686"/>
            <a:ext cx="4855420" cy="249702"/>
          </a:xfrm>
        </p:spPr>
        <p:txBody>
          <a:bodyPr>
            <a:normAutofit lnSpcReduction="10000"/>
          </a:bodyPr>
          <a:lstStyle/>
          <a:p>
            <a:r>
              <a:rPr lang="en-US" dirty="0"/>
              <a:t>Presented by</a:t>
            </a:r>
          </a:p>
        </p:txBody>
      </p:sp>
      <p:sp>
        <p:nvSpPr>
          <p:cNvPr id="4" name="Content Placeholder 3"/>
          <p:cNvSpPr>
            <a:spLocks noGrp="1"/>
          </p:cNvSpPr>
          <p:nvPr>
            <p:ph idx="10"/>
          </p:nvPr>
        </p:nvSpPr>
        <p:spPr>
          <a:xfrm>
            <a:off x="694358" y="2737121"/>
            <a:ext cx="4855420" cy="398492"/>
          </a:xfrm>
        </p:spPr>
        <p:txBody>
          <a:bodyPr/>
          <a:lstStyle/>
          <a:p>
            <a:r>
              <a:rPr lang="en-US" dirty="0"/>
              <a:t>Thank you!</a:t>
            </a:r>
          </a:p>
        </p:txBody>
      </p:sp>
      <p:sp>
        <p:nvSpPr>
          <p:cNvPr id="5" name="Text Placeholder 3"/>
          <p:cNvSpPr>
            <a:spLocks noGrp="1"/>
          </p:cNvSpPr>
          <p:nvPr>
            <p:ph type="body" sz="quarter" idx="12"/>
          </p:nvPr>
        </p:nvSpPr>
        <p:spPr>
          <a:xfrm>
            <a:off x="1994499" y="3388764"/>
            <a:ext cx="3938712" cy="419265"/>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solidFill>
                  <a:srgbClr val="F5BB34"/>
                </a:solidFill>
              </a:rPr>
              <a:t>Creative commons attribution 4.0 International license</a:t>
            </a:r>
            <a:endParaRPr lang="en-US" dirty="0">
              <a:solidFill>
                <a:srgbClr val="F5BB34"/>
              </a:solidFill>
            </a:endParaRPr>
          </a:p>
        </p:txBody>
      </p:sp>
      <p:sp>
        <p:nvSpPr>
          <p:cNvPr id="7"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pic>
        <p:nvPicPr>
          <p:cNvPr id="1026" name="Picture 2" descr="C:\Users\Elsa\Desktop\WORK\Open Textbook Program\Contracts Permissions Citations Attribution\CC Attribution Buttons\by.png"/>
          <p:cNvPicPr>
            <a:picLocks noChangeAspect="1" noChangeArrowheads="1"/>
          </p:cNvPicPr>
          <p:nvPr/>
        </p:nvPicPr>
        <p:blipFill>
          <a:blip r:embed="rId2"/>
          <a:srcRect/>
          <a:stretch>
            <a:fillRect/>
          </a:stretch>
        </p:blipFill>
        <p:spPr bwMode="auto">
          <a:xfrm>
            <a:off x="694624" y="3398598"/>
            <a:ext cx="1227137" cy="430213"/>
          </a:xfrm>
          <a:prstGeom prst="rect">
            <a:avLst/>
          </a:prstGeom>
          <a:noFill/>
        </p:spPr>
      </p:pic>
    </p:spTree>
    <p:extLst>
      <p:ext uri="{BB962C8B-B14F-4D97-AF65-F5344CB8AC3E}">
        <p14:creationId xmlns:p14="http://schemas.microsoft.com/office/powerpoint/2010/main" val="3510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a:t>
            </a:r>
          </a:p>
        </p:txBody>
      </p:sp>
      <p:sp>
        <p:nvSpPr>
          <p:cNvPr id="3" name="Content Placeholder 2"/>
          <p:cNvSpPr>
            <a:spLocks noGrp="1"/>
          </p:cNvSpPr>
          <p:nvPr>
            <p:ph idx="1"/>
          </p:nvPr>
        </p:nvSpPr>
        <p:spPr>
          <a:xfrm>
            <a:off x="1411087" y="1169193"/>
            <a:ext cx="7132401" cy="2735664"/>
          </a:xfrm>
        </p:spPr>
        <p:txBody>
          <a:bodyPr>
            <a:normAutofit/>
          </a:bodyPr>
          <a:lstStyle/>
          <a:p>
            <a:pPr>
              <a:buFont typeface="Arial" panose="020B0604020202020204" pitchFamily="34" charset="0"/>
              <a:buChar char="•"/>
            </a:pPr>
            <a:r>
              <a:rPr lang="en-US" sz="1800" dirty="0"/>
              <a:t>Recognize the role of nurse leaders, and nurse managers in particular.</a:t>
            </a:r>
          </a:p>
          <a:p>
            <a:pPr>
              <a:buFont typeface="Arial" panose="020B0604020202020204" pitchFamily="34" charset="0"/>
              <a:buChar char="•"/>
            </a:pPr>
            <a:r>
              <a:rPr lang="en-US" sz="1800" dirty="0"/>
              <a:t>Integrate the role of the professional nurse into the role of the nurse leader or manager.</a:t>
            </a:r>
          </a:p>
          <a:p>
            <a:pPr>
              <a:buFont typeface="Arial" panose="020B0604020202020204" pitchFamily="34" charset="0"/>
              <a:buChar char="•"/>
            </a:pPr>
            <a:r>
              <a:rPr lang="en-US" sz="1800" dirty="0"/>
              <a:t>Illustrate the importance of examining personal, professional, and organizational values in nursing practice.</a:t>
            </a:r>
          </a:p>
          <a:p>
            <a:pPr>
              <a:buFont typeface="Arial" panose="020B0604020202020204" pitchFamily="34" charset="0"/>
              <a:buChar char="•"/>
            </a:pPr>
            <a:r>
              <a:rPr lang="en-US" sz="1800" dirty="0"/>
              <a:t>Describe how the CNA’s Code of Ethics can be used in your nursing practice to deal with environmental threats.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a:t>
            </a:fld>
            <a:endParaRPr lang="en-US" dirty="0"/>
          </a:p>
        </p:txBody>
      </p:sp>
    </p:spTree>
    <p:extLst>
      <p:ext uri="{BB962C8B-B14F-4D97-AF65-F5344CB8AC3E}">
        <p14:creationId xmlns:p14="http://schemas.microsoft.com/office/powerpoint/2010/main" val="357862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7267"/>
            <a:ext cx="7275714" cy="366760"/>
          </a:xfrm>
        </p:spPr>
        <p:txBody>
          <a:bodyPr>
            <a:normAutofit fontScale="90000"/>
          </a:bodyPr>
          <a:lstStyle/>
          <a:p>
            <a:r>
              <a:rPr lang="en-US" dirty="0"/>
              <a:t>Nursing Leadership </a:t>
            </a:r>
          </a:p>
        </p:txBody>
      </p:sp>
      <p:sp>
        <p:nvSpPr>
          <p:cNvPr id="3" name="Content Placeholder 2"/>
          <p:cNvSpPr>
            <a:spLocks noGrp="1"/>
          </p:cNvSpPr>
          <p:nvPr>
            <p:ph idx="1"/>
          </p:nvPr>
        </p:nvSpPr>
        <p:spPr>
          <a:xfrm>
            <a:off x="1404572" y="1189398"/>
            <a:ext cx="7132401" cy="2735664"/>
          </a:xfrm>
        </p:spPr>
        <p:txBody>
          <a:bodyPr>
            <a:normAutofit/>
          </a:bodyPr>
          <a:lstStyle/>
          <a:p>
            <a:pPr>
              <a:buFont typeface="Arial" panose="020B0604020202020204" pitchFamily="34" charset="0"/>
              <a:buChar char="•"/>
            </a:pPr>
            <a:r>
              <a:rPr lang="en-US" sz="1800" dirty="0"/>
              <a:t>“Nursing leadership plays a pivotal role in the immediate lives of nurses and it has an impact on the entire health system and the Canadians it serves” (CNA, 2009a, p.1).</a:t>
            </a:r>
          </a:p>
          <a:p>
            <a:pPr>
              <a:buFont typeface="Arial" panose="020B0604020202020204" pitchFamily="34" charset="0"/>
              <a:buChar char="•"/>
            </a:pPr>
            <a:r>
              <a:rPr lang="en-US" sz="1800" dirty="0"/>
              <a:t>Nurse managers have the greatest opportunity to instill the principles of professional nursing in the nursing workforce.</a:t>
            </a:r>
          </a:p>
          <a:p>
            <a:pPr lvl="1">
              <a:buFont typeface="Arial" panose="020B0604020202020204" pitchFamily="34" charset="0"/>
              <a:buChar char="•"/>
            </a:pP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a:t>
            </a:fld>
            <a:endParaRPr lang="en-US" dirty="0"/>
          </a:p>
        </p:txBody>
      </p:sp>
    </p:spTree>
    <p:extLst>
      <p:ext uri="{BB962C8B-B14F-4D97-AF65-F5344CB8AC3E}">
        <p14:creationId xmlns:p14="http://schemas.microsoft.com/office/powerpoint/2010/main" val="337619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Nursing </a:t>
            </a:r>
            <a:r>
              <a:rPr lang="en-US" dirty="0" smtClean="0"/>
              <a:t>Leadership (Cont’d)</a:t>
            </a:r>
            <a:endParaRPr lang="en-US" dirty="0"/>
          </a:p>
        </p:txBody>
      </p:sp>
      <p:sp>
        <p:nvSpPr>
          <p:cNvPr id="3" name="Content Placeholder 2"/>
          <p:cNvSpPr>
            <a:spLocks noGrp="1"/>
          </p:cNvSpPr>
          <p:nvPr>
            <p:ph idx="1"/>
          </p:nvPr>
        </p:nvSpPr>
        <p:spPr>
          <a:xfrm>
            <a:off x="1404572" y="1247273"/>
            <a:ext cx="7132401" cy="2735664"/>
          </a:xfrm>
        </p:spPr>
        <p:txBody>
          <a:bodyPr>
            <a:normAutofit fontScale="92500"/>
          </a:bodyPr>
          <a:lstStyle/>
          <a:p>
            <a:pPr>
              <a:buFont typeface="Arial" panose="020B0604020202020204" pitchFamily="34" charset="0"/>
              <a:buChar char="•"/>
            </a:pPr>
            <a:r>
              <a:rPr lang="en-US" sz="1800" dirty="0"/>
              <a:t>The importance of the relationship between nurses and their leaders began to be explored in US hospital studies in the early 1980s, which found that achieving Magnet status results in higher nurse satisfaction and high-performing work environments with positive patient outcomes. </a:t>
            </a:r>
          </a:p>
          <a:p>
            <a:pPr>
              <a:buFont typeface="Arial" panose="020B0604020202020204" pitchFamily="34" charset="0"/>
              <a:buChar char="•"/>
            </a:pPr>
            <a:r>
              <a:rPr lang="en-US" sz="1800" dirty="0"/>
              <a:t>The Magnet Recognition Program® recognizes health care organizations that:</a:t>
            </a:r>
          </a:p>
          <a:p>
            <a:pPr lvl="1">
              <a:buFont typeface="Arial" panose="020B0604020202020204" pitchFamily="34" charset="0"/>
              <a:buChar char="•"/>
            </a:pPr>
            <a:r>
              <a:rPr lang="en-US" sz="1800" dirty="0"/>
              <a:t>Transform their work environments to create a culture that values excellence in nursing care and professional </a:t>
            </a:r>
            <a:r>
              <a:rPr lang="en-US" sz="1800" dirty="0" smtClean="0"/>
              <a:t>practice </a:t>
            </a:r>
            <a:endParaRPr lang="en-US" sz="1800" dirty="0"/>
          </a:p>
          <a:p>
            <a:pPr lvl="1">
              <a:buFont typeface="Arial" panose="020B0604020202020204" pitchFamily="34" charset="0"/>
              <a:buChar char="•"/>
            </a:pPr>
            <a:r>
              <a:rPr lang="en-US" sz="1800" dirty="0"/>
              <a:t>Demonstrate the ability to attract and retain professional </a:t>
            </a:r>
            <a:r>
              <a:rPr lang="en-US" sz="1800" dirty="0" smtClean="0"/>
              <a:t>nurses</a:t>
            </a: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a:t>
            </a:fld>
            <a:endParaRPr lang="en-US" dirty="0"/>
          </a:p>
        </p:txBody>
      </p:sp>
    </p:spTree>
    <p:extLst>
      <p:ext uri="{BB962C8B-B14F-4D97-AF65-F5344CB8AC3E}">
        <p14:creationId xmlns:p14="http://schemas.microsoft.com/office/powerpoint/2010/main" val="3935306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Health System Transformation </a:t>
            </a:r>
          </a:p>
        </p:txBody>
      </p:sp>
      <p:sp>
        <p:nvSpPr>
          <p:cNvPr id="3" name="Content Placeholder 2"/>
          <p:cNvSpPr>
            <a:spLocks noGrp="1"/>
          </p:cNvSpPr>
          <p:nvPr>
            <p:ph idx="1"/>
          </p:nvPr>
        </p:nvSpPr>
        <p:spPr>
          <a:xfrm>
            <a:off x="1404572" y="1277842"/>
            <a:ext cx="7132401" cy="2735664"/>
          </a:xfrm>
        </p:spPr>
        <p:txBody>
          <a:bodyPr>
            <a:normAutofit/>
          </a:bodyPr>
          <a:lstStyle/>
          <a:p>
            <a:pPr>
              <a:buFont typeface="Arial" panose="020B0604020202020204" pitchFamily="34" charset="0"/>
              <a:buChar char="•"/>
            </a:pPr>
            <a:r>
              <a:rPr lang="en-US" sz="1700" dirty="0"/>
              <a:t>Institute for Healthcare Improvement Triple Aim Framework</a:t>
            </a:r>
          </a:p>
          <a:p>
            <a:pPr lvl="1">
              <a:buFont typeface="Arial" panose="020B0604020202020204" pitchFamily="34" charset="0"/>
              <a:buChar char="•"/>
            </a:pPr>
            <a:r>
              <a:rPr lang="en-US" sz="1700" dirty="0"/>
              <a:t>Health care is in a constant state of change.</a:t>
            </a:r>
          </a:p>
          <a:p>
            <a:pPr lvl="1">
              <a:buFont typeface="Arial" panose="020B0604020202020204" pitchFamily="34" charset="0"/>
              <a:buChar char="•"/>
            </a:pPr>
            <a:r>
              <a:rPr lang="en-US" sz="1700" dirty="0"/>
              <a:t>Many of these changes are aligned with the Institute for Healthcare Improvement’s Triple Aim framework, which has as its goals:</a:t>
            </a:r>
          </a:p>
          <a:p>
            <a:pPr lvl="2">
              <a:buFont typeface="Arial" panose="020B0604020202020204" pitchFamily="34" charset="0"/>
              <a:buChar char="•"/>
            </a:pPr>
            <a:r>
              <a:rPr lang="en-US" sz="1700" dirty="0"/>
              <a:t>Improving the patient experience</a:t>
            </a:r>
          </a:p>
          <a:p>
            <a:pPr lvl="2">
              <a:buFont typeface="Arial" panose="020B0604020202020204" pitchFamily="34" charset="0"/>
              <a:buChar char="•"/>
            </a:pPr>
            <a:r>
              <a:rPr lang="en-US" sz="1700" dirty="0"/>
              <a:t>Improving the health of the population</a:t>
            </a:r>
          </a:p>
          <a:p>
            <a:pPr lvl="2">
              <a:buFont typeface="Arial" panose="020B0604020202020204" pitchFamily="34" charset="0"/>
              <a:buChar char="•"/>
            </a:pPr>
            <a:r>
              <a:rPr lang="en-US" sz="1700" dirty="0"/>
              <a:t>Reducing the per capita cost of health care (IHI, n.d.)</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6</a:t>
            </a:fld>
            <a:endParaRPr lang="en-US" dirty="0"/>
          </a:p>
        </p:txBody>
      </p:sp>
    </p:spTree>
    <p:extLst>
      <p:ext uri="{BB962C8B-B14F-4D97-AF65-F5344CB8AC3E}">
        <p14:creationId xmlns:p14="http://schemas.microsoft.com/office/powerpoint/2010/main" val="3650166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Health System </a:t>
            </a:r>
            <a:r>
              <a:rPr lang="en-US" dirty="0" smtClean="0"/>
              <a:t>Transformation (Cont’d) </a:t>
            </a:r>
            <a:endParaRPr lang="en-US" dirty="0"/>
          </a:p>
        </p:txBody>
      </p:sp>
      <p:sp>
        <p:nvSpPr>
          <p:cNvPr id="3" name="Content Placeholder 2"/>
          <p:cNvSpPr>
            <a:spLocks noGrp="1"/>
          </p:cNvSpPr>
          <p:nvPr>
            <p:ph idx="1"/>
          </p:nvPr>
        </p:nvSpPr>
        <p:spPr>
          <a:xfrm>
            <a:off x="1404572" y="1120429"/>
            <a:ext cx="7132401" cy="2735664"/>
          </a:xfrm>
        </p:spPr>
        <p:txBody>
          <a:bodyPr>
            <a:normAutofit/>
          </a:bodyPr>
          <a:lstStyle/>
          <a:p>
            <a:pPr>
              <a:buFont typeface="Arial" panose="020B0604020202020204" pitchFamily="34" charset="0"/>
              <a:buChar char="•"/>
            </a:pPr>
            <a:r>
              <a:rPr lang="en-US" sz="1600" dirty="0"/>
              <a:t>Many of these changes are aligned with the Institute for Healthcare Improvement’s Triple Aim framework, which has as its goals:</a:t>
            </a:r>
          </a:p>
          <a:p>
            <a:pPr lvl="1">
              <a:buFont typeface="Arial" panose="020B0604020202020204" pitchFamily="34" charset="0"/>
              <a:buChar char="•"/>
            </a:pPr>
            <a:r>
              <a:rPr lang="en-US" sz="1600" dirty="0"/>
              <a:t>improving the patient experience, </a:t>
            </a:r>
          </a:p>
          <a:p>
            <a:pPr lvl="1">
              <a:buFont typeface="Arial" panose="020B0604020202020204" pitchFamily="34" charset="0"/>
              <a:buChar char="•"/>
            </a:pPr>
            <a:r>
              <a:rPr lang="en-US" sz="1600" dirty="0"/>
              <a:t>improving the health of the population, and </a:t>
            </a:r>
          </a:p>
          <a:p>
            <a:pPr lvl="1">
              <a:buFont typeface="Arial" panose="020B0604020202020204" pitchFamily="34" charset="0"/>
              <a:buChar char="•"/>
            </a:pPr>
            <a:r>
              <a:rPr lang="en-US" sz="1600" dirty="0"/>
              <a:t>reducing the per capita cost of health care (IHI, n.d.)</a:t>
            </a:r>
          </a:p>
          <a:p>
            <a:pPr marL="0" indent="0">
              <a:buNone/>
            </a:pPr>
            <a:endParaRPr lang="en-US" sz="1600" dirty="0"/>
          </a:p>
          <a:p>
            <a:pPr marL="0" indent="0">
              <a:buNone/>
            </a:pPr>
            <a:r>
              <a:rPr lang="en-US" sz="1600" dirty="0"/>
              <a:t>This set of goals is often referred to as better care, better health, and better </a:t>
            </a:r>
            <a:r>
              <a:rPr lang="en-US" sz="1600" dirty="0" smtClean="0"/>
              <a:t>value, </a:t>
            </a:r>
            <a:r>
              <a:rPr lang="en-US" sz="1600" dirty="0"/>
              <a:t>and was the framework for the National Expert Commission’s inquiry and its final report, A Nursing Call </a:t>
            </a:r>
            <a:r>
              <a:rPr lang="en-US" sz="1600" dirty="0" smtClean="0"/>
              <a:t>to </a:t>
            </a:r>
            <a:r>
              <a:rPr lang="en-US" sz="1600" dirty="0"/>
              <a:t>Action: The Health </a:t>
            </a:r>
            <a:r>
              <a:rPr lang="en-US" sz="1600" dirty="0" smtClean="0"/>
              <a:t>of </a:t>
            </a:r>
            <a:r>
              <a:rPr lang="en-US" sz="1600" dirty="0"/>
              <a:t>O</a:t>
            </a:r>
            <a:r>
              <a:rPr lang="en-US" sz="1600" dirty="0" smtClean="0"/>
              <a:t>ur </a:t>
            </a:r>
            <a:r>
              <a:rPr lang="en-US" sz="1600" dirty="0"/>
              <a:t>Nation, </a:t>
            </a:r>
            <a:r>
              <a:rPr lang="en-US" sz="1600" dirty="0" smtClean="0"/>
              <a:t>the </a:t>
            </a:r>
            <a:r>
              <a:rPr lang="en-US" sz="1600" dirty="0"/>
              <a:t>Future </a:t>
            </a:r>
            <a:r>
              <a:rPr lang="en-US" sz="1600" dirty="0" smtClean="0"/>
              <a:t>of </a:t>
            </a:r>
            <a:r>
              <a:rPr lang="en-US" sz="1600" dirty="0"/>
              <a:t>O</a:t>
            </a:r>
            <a:r>
              <a:rPr lang="en-US" sz="1600" dirty="0" smtClean="0"/>
              <a:t>ur </a:t>
            </a:r>
            <a:r>
              <a:rPr lang="en-US" sz="1600" dirty="0"/>
              <a:t>Health System (2012). </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7</a:t>
            </a:fld>
            <a:endParaRPr lang="en-US" dirty="0"/>
          </a:p>
        </p:txBody>
      </p:sp>
    </p:spTree>
    <p:extLst>
      <p:ext uri="{BB962C8B-B14F-4D97-AF65-F5344CB8AC3E}">
        <p14:creationId xmlns:p14="http://schemas.microsoft.com/office/powerpoint/2010/main" val="1420062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Health System </a:t>
            </a:r>
            <a:r>
              <a:rPr lang="en-US" dirty="0" smtClean="0"/>
              <a:t>Transformation (Cont’d) </a:t>
            </a:r>
            <a:r>
              <a:rPr lang="en-US" i="1" dirty="0"/>
              <a:t/>
            </a:r>
            <a:br>
              <a:rPr lang="en-US" i="1" dirty="0"/>
            </a:br>
            <a:endParaRPr lang="en-US" i="1" dirty="0"/>
          </a:p>
        </p:txBody>
      </p:sp>
      <p:sp>
        <p:nvSpPr>
          <p:cNvPr id="3" name="Content Placeholder 2"/>
          <p:cNvSpPr>
            <a:spLocks noGrp="1"/>
          </p:cNvSpPr>
          <p:nvPr>
            <p:ph idx="1"/>
          </p:nvPr>
        </p:nvSpPr>
        <p:spPr>
          <a:xfrm>
            <a:off x="1404572" y="1254694"/>
            <a:ext cx="7132401" cy="2735664"/>
          </a:xfrm>
        </p:spPr>
        <p:txBody>
          <a:bodyPr>
            <a:normAutofit/>
          </a:bodyPr>
          <a:lstStyle/>
          <a:p>
            <a:pPr>
              <a:buFont typeface="Arial" panose="020B0604020202020204" pitchFamily="34" charset="0"/>
              <a:buChar char="•"/>
            </a:pPr>
            <a:r>
              <a:rPr lang="en-US" sz="1700" dirty="0"/>
              <a:t>The Commission set out to discover the most efficient, effective, and sustainable ways to meet the changing and pressing health needs of Canadians in the twenty-first century. According to the Commission,</a:t>
            </a:r>
          </a:p>
          <a:p>
            <a:pPr lvl="1">
              <a:buFont typeface="Arial" panose="020B0604020202020204" pitchFamily="34" charset="0"/>
              <a:buChar char="•"/>
            </a:pPr>
            <a:r>
              <a:rPr lang="en-US" sz="1700" dirty="0"/>
              <a:t>Registered nurses are deeply engaged in system transformation because they care about human health and about delivering responsible health care. But more than caring, it is the professional and social responsibility of nurses to take a strong leadership stand on behalf of Canadians </a:t>
            </a:r>
            <a:r>
              <a:rPr lang="en-US" sz="1700" dirty="0" smtClean="0"/>
              <a:t>(p</a:t>
            </a:r>
            <a:r>
              <a:rPr lang="en-US" sz="1700" dirty="0"/>
              <a:t>. 1).</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8</a:t>
            </a:fld>
            <a:endParaRPr lang="en-US" dirty="0"/>
          </a:p>
        </p:txBody>
      </p:sp>
    </p:spTree>
    <p:extLst>
      <p:ext uri="{BB962C8B-B14F-4D97-AF65-F5344CB8AC3E}">
        <p14:creationId xmlns:p14="http://schemas.microsoft.com/office/powerpoint/2010/main" val="4144021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264193"/>
            <a:ext cx="7275714" cy="366760"/>
          </a:xfrm>
        </p:spPr>
        <p:txBody>
          <a:bodyPr>
            <a:normAutofit fontScale="90000"/>
          </a:bodyPr>
          <a:lstStyle/>
          <a:p>
            <a:r>
              <a:rPr lang="en-US" sz="2700" dirty="0"/>
              <a:t>Transformation of the Canadian Health Care System: The </a:t>
            </a:r>
            <a:r>
              <a:rPr lang="en-US" sz="2700" dirty="0" smtClean="0"/>
              <a:t>Seven </a:t>
            </a:r>
            <a:r>
              <a:rPr lang="en-US" sz="2700" dirty="0"/>
              <a:t>K</a:t>
            </a:r>
            <a:r>
              <a:rPr lang="en-US" sz="2700" dirty="0" smtClean="0"/>
              <a:t>ey </a:t>
            </a:r>
            <a:r>
              <a:rPr lang="en-US" sz="2700" dirty="0"/>
              <a:t>E</a:t>
            </a:r>
            <a:r>
              <a:rPr lang="en-US" sz="2700" dirty="0" smtClean="0"/>
              <a:t>lements </a:t>
            </a:r>
            <a:r>
              <a:rPr lang="en-US" sz="2700" dirty="0"/>
              <a:t>of the </a:t>
            </a:r>
            <a:r>
              <a:rPr lang="en-US" sz="2700" dirty="0" smtClean="0"/>
              <a:t>Transformation</a:t>
            </a:r>
            <a:r>
              <a:rPr lang="en-US" dirty="0"/>
              <a:t/>
            </a:r>
            <a:br>
              <a:rPr lang="en-US" dirty="0"/>
            </a:br>
            <a:r>
              <a:rPr lang="en-US" i="1" dirty="0"/>
              <a:t/>
            </a:r>
            <a:br>
              <a:rPr lang="en-US" i="1" dirty="0"/>
            </a:br>
            <a:r>
              <a:rPr lang="en-US" i="1" dirty="0"/>
              <a:t/>
            </a:r>
            <a:br>
              <a:rPr lang="en-US" i="1" dirty="0"/>
            </a:br>
            <a:endParaRPr lang="en-US" i="1" dirty="0"/>
          </a:p>
        </p:txBody>
      </p:sp>
      <p:sp>
        <p:nvSpPr>
          <p:cNvPr id="3" name="Content Placeholder 2"/>
          <p:cNvSpPr>
            <a:spLocks noGrp="1"/>
          </p:cNvSpPr>
          <p:nvPr>
            <p:ph idx="1"/>
          </p:nvPr>
        </p:nvSpPr>
        <p:spPr>
          <a:xfrm>
            <a:off x="1404572" y="1532492"/>
            <a:ext cx="7132401" cy="2735664"/>
          </a:xfrm>
        </p:spPr>
        <p:txBody>
          <a:bodyPr>
            <a:normAutofit/>
          </a:bodyPr>
          <a:lstStyle/>
          <a:p>
            <a:pPr lvl="1">
              <a:buFont typeface="Arial" panose="020B0604020202020204" pitchFamily="34" charset="0"/>
              <a:buChar char="•"/>
            </a:pPr>
            <a:r>
              <a:rPr lang="en-US" sz="1700" dirty="0"/>
              <a:t>Primary health care</a:t>
            </a:r>
          </a:p>
          <a:p>
            <a:pPr lvl="1">
              <a:buFont typeface="Arial" panose="020B0604020202020204" pitchFamily="34" charset="0"/>
              <a:buChar char="•"/>
            </a:pPr>
            <a:r>
              <a:rPr lang="en-US" sz="1700" dirty="0"/>
              <a:t>Community</a:t>
            </a:r>
          </a:p>
          <a:p>
            <a:pPr lvl="1">
              <a:buFont typeface="Arial" panose="020B0604020202020204" pitchFamily="34" charset="0"/>
              <a:buChar char="•"/>
            </a:pPr>
            <a:r>
              <a:rPr lang="en-US" sz="1700" dirty="0"/>
              <a:t>Delivery of health services</a:t>
            </a:r>
          </a:p>
          <a:p>
            <a:pPr lvl="1">
              <a:buFont typeface="Arial" panose="020B0604020202020204" pitchFamily="34" charset="0"/>
              <a:buChar char="•"/>
            </a:pPr>
            <a:r>
              <a:rPr lang="en-US" sz="1700" dirty="0"/>
              <a:t>Interprofessional practice</a:t>
            </a:r>
          </a:p>
          <a:p>
            <a:pPr lvl="1">
              <a:buFont typeface="Arial" panose="020B0604020202020204" pitchFamily="34" charset="0"/>
              <a:buChar char="•"/>
            </a:pPr>
            <a:r>
              <a:rPr lang="en-US" sz="1700" dirty="0"/>
              <a:t>Establishment of professional boundaries</a:t>
            </a:r>
          </a:p>
          <a:p>
            <a:pPr lvl="1">
              <a:buFont typeface="Arial" panose="020B0604020202020204" pitchFamily="34" charset="0"/>
              <a:buChar char="•"/>
            </a:pPr>
            <a:r>
              <a:rPr lang="en-US" sz="1700" dirty="0"/>
              <a:t>Chronic disease management</a:t>
            </a:r>
          </a:p>
          <a:p>
            <a:pPr lvl="1">
              <a:buFont typeface="Arial" panose="020B0604020202020204" pitchFamily="34" charset="0"/>
              <a:buChar char="•"/>
            </a:pPr>
            <a:r>
              <a:rPr lang="en-US" sz="1700" dirty="0"/>
              <a:t>Technology </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9</a:t>
            </a:fld>
            <a:endParaRPr lang="en-US" dirty="0"/>
          </a:p>
        </p:txBody>
      </p:sp>
    </p:spTree>
    <p:extLst>
      <p:ext uri="{BB962C8B-B14F-4D97-AF65-F5344CB8AC3E}">
        <p14:creationId xmlns:p14="http://schemas.microsoft.com/office/powerpoint/2010/main" val="1816125255"/>
      </p:ext>
    </p:extLst>
  </p:cSld>
  <p:clrMapOvr>
    <a:masterClrMapping/>
  </p:clrMapOvr>
</p:sld>
</file>

<file path=ppt/theme/theme1.xml><?xml version="1.0" encoding="utf-8"?>
<a:theme xmlns:a="http://schemas.openxmlformats.org/drawingml/2006/main" name="Naked PowerPoint Template">
  <a:themeElements>
    <a:clrScheme name="Custom 1">
      <a:dk1>
        <a:srgbClr val="1C0804"/>
      </a:dk1>
      <a:lt1>
        <a:sysClr val="window" lastClr="FFFFFF"/>
      </a:lt1>
      <a:dk2>
        <a:srgbClr val="1C0804"/>
      </a:dk2>
      <a:lt2>
        <a:srgbClr val="FFFFFF"/>
      </a:lt2>
      <a:accent1>
        <a:srgbClr val="8ABF43"/>
      </a:accent1>
      <a:accent2>
        <a:srgbClr val="D84B26"/>
      </a:accent2>
      <a:accent3>
        <a:srgbClr val="25AABA"/>
      </a:accent3>
      <a:accent4>
        <a:srgbClr val="A7BF85"/>
      </a:accent4>
      <a:accent5>
        <a:srgbClr val="DC846D"/>
      </a:accent5>
      <a:accent6>
        <a:srgbClr val="82B5BB"/>
      </a:accent6>
      <a:hlink>
        <a:srgbClr val="8ABF43"/>
      </a:hlink>
      <a:folHlink>
        <a:srgbClr val="A6BF83"/>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11437</TotalTime>
  <Words>2328</Words>
  <Application>Microsoft Office PowerPoint</Application>
  <PresentationFormat>On-screen Show (16:9)</PresentationFormat>
  <Paragraphs>185</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Naked PowerPoint Template</vt:lpstr>
      <vt:lpstr>Responsibility and Authority of Nurse  Leaders</vt:lpstr>
      <vt:lpstr>Open License</vt:lpstr>
      <vt:lpstr>Learning Objectives</vt:lpstr>
      <vt:lpstr>Nursing Leadership </vt:lpstr>
      <vt:lpstr>Nursing Leadership (Cont’d)</vt:lpstr>
      <vt:lpstr>Health System Transformation </vt:lpstr>
      <vt:lpstr>Health System Transformation (Cont’d) </vt:lpstr>
      <vt:lpstr>Health System Transformation (Cont’d)  </vt:lpstr>
      <vt:lpstr>Transformation of the Canadian Health Care System: The Seven Key Elements of the Transformation   </vt:lpstr>
      <vt:lpstr>Essential Learning Activity 12.2.1</vt:lpstr>
      <vt:lpstr>Leading and Managing in Today’s Health Care Environment     </vt:lpstr>
      <vt:lpstr>Leading and Managing in Today’s Health Care Environment (Cont’d)    </vt:lpstr>
      <vt:lpstr>Huston (2008) Suggests Eight Essential Nurse Leader Competencies for 2020:</vt:lpstr>
      <vt:lpstr>Huston (2008) Eight Essential Nurse Leader Competencies for 2020 (Cont’d):</vt:lpstr>
      <vt:lpstr>Safe Nurse Staffing</vt:lpstr>
      <vt:lpstr>Safe Nurse Staffing (Cont’d)</vt:lpstr>
      <vt:lpstr>Medical Assistance in Dying</vt:lpstr>
      <vt:lpstr>Canadian Nurses Association—National Nursing Framework on MAID</vt:lpstr>
      <vt:lpstr>Research Note</vt:lpstr>
      <vt:lpstr>Research Note (Cont’d)</vt:lpstr>
      <vt:lpstr>The Institute for Healthcare Improvement (2017)</vt:lpstr>
      <vt:lpstr>Leading and Promoting Environmental Health </vt:lpstr>
      <vt:lpstr>Leadership Development</vt:lpstr>
      <vt:lpstr>Exercises for Review</vt:lpstr>
      <vt:lpstr>Exercises for Review (Cont’d)</vt:lpstr>
      <vt:lpstr>References</vt:lpstr>
      <vt:lpstr>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van der Woude</dc:creator>
  <cp:lastModifiedBy>Ryan</cp:lastModifiedBy>
  <cp:revision>152</cp:revision>
  <dcterms:created xsi:type="dcterms:W3CDTF">2019-07-19T18:36:56Z</dcterms:created>
  <dcterms:modified xsi:type="dcterms:W3CDTF">2020-02-12T14:31:40Z</dcterms:modified>
</cp:coreProperties>
</file>