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2"/>
  </p:notesMasterIdLst>
  <p:handoutMasterIdLst>
    <p:handoutMasterId r:id="rId33"/>
  </p:handoutMasterIdLst>
  <p:sldIdLst>
    <p:sldId id="257" r:id="rId2"/>
    <p:sldId id="260" r:id="rId3"/>
    <p:sldId id="261" r:id="rId4"/>
    <p:sldId id="269" r:id="rId5"/>
    <p:sldId id="419" r:id="rId6"/>
    <p:sldId id="364" r:id="rId7"/>
    <p:sldId id="365" r:id="rId8"/>
    <p:sldId id="420" r:id="rId9"/>
    <p:sldId id="378" r:id="rId10"/>
    <p:sldId id="399" r:id="rId11"/>
    <p:sldId id="400" r:id="rId12"/>
    <p:sldId id="320" r:id="rId13"/>
    <p:sldId id="403" r:id="rId14"/>
    <p:sldId id="421" r:id="rId15"/>
    <p:sldId id="412" r:id="rId16"/>
    <p:sldId id="342" r:id="rId17"/>
    <p:sldId id="422" r:id="rId18"/>
    <p:sldId id="409" r:id="rId19"/>
    <p:sldId id="423" r:id="rId20"/>
    <p:sldId id="424" r:id="rId21"/>
    <p:sldId id="394" r:id="rId22"/>
    <p:sldId id="395" r:id="rId23"/>
    <p:sldId id="425" r:id="rId24"/>
    <p:sldId id="426" r:id="rId25"/>
    <p:sldId id="279" r:id="rId26"/>
    <p:sldId id="418" r:id="rId27"/>
    <p:sldId id="427" r:id="rId28"/>
    <p:sldId id="428" r:id="rId29"/>
    <p:sldId id="280" r:id="rId30"/>
    <p:sldId id="264" r:id="rId3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yan" initials="R"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BB34"/>
    <a:srgbClr val="0A3E28"/>
    <a:srgbClr val="0026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1" autoAdjust="0"/>
    <p:restoredTop sz="79336" autoAdjust="0"/>
  </p:normalViewPr>
  <p:slideViewPr>
    <p:cSldViewPr snapToGrid="0" snapToObjects="1">
      <p:cViewPr>
        <p:scale>
          <a:sx n="110" d="100"/>
          <a:sy n="110" d="100"/>
        </p:scale>
        <p:origin x="162" y="24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2-11T10:42:35.267" idx="1">
    <p:pos x="1022" y="1608"/>
    <p:text>please add title/affiliation.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2-11T10:50:51.441" idx="2">
    <p:pos x="4179" y="310"/>
    <p:text>note I've cut the acronym here and added it below. </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0-02-11T10:58:37.285" idx="3">
    <p:pos x="5238" y="1397"/>
    <p:text>these are both the same</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20-02-11T11:03:27.491" idx="4">
    <p:pos x="3652" y="658"/>
    <p:text>should there be a comma after "respirations"? </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20-02-11T11:09:03.280" idx="5">
    <p:pos x="5255" y="1223"/>
    <p:text>is there a city/publisher for this? </p:text>
  </p:cm>
  <p:cm authorId="0" dt="2020-02-11T11:10:02.512" idx="6">
    <p:pos x="4260" y="1902"/>
    <p:text>are there any volume editors for this? </p:text>
  </p:cm>
</p:cmLst>
</file>

<file path=ppt/comments/comment6.xml><?xml version="1.0" encoding="utf-8"?>
<p:cmLst xmlns:a="http://schemas.openxmlformats.org/drawingml/2006/main" xmlns:r="http://schemas.openxmlformats.org/officeDocument/2006/relationships" xmlns:p="http://schemas.openxmlformats.org/presentationml/2006/main">
  <p:cm authorId="0" dt="2020-02-11T11:10:22.544" idx="7">
    <p:pos x="1391" y="842"/>
    <p:text>Please add</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FC472E-393E-2448-AD5D-0C8FB18E8A77}" type="datetimeFigureOut">
              <a:rPr lang="en-US" smtClean="0"/>
              <a:pPr/>
              <a:t>2/11/2020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11917F7-83E4-C149-9F24-86C875F684DA}" type="slidenum">
              <a:rPr lang="en-US" smtClean="0"/>
              <a:pPr/>
              <a:t>‹#›</a:t>
            </a:fld>
            <a:endParaRPr lang="en-US"/>
          </a:p>
        </p:txBody>
      </p:sp>
    </p:spTree>
    <p:extLst>
      <p:ext uri="{BB962C8B-B14F-4D97-AF65-F5344CB8AC3E}">
        <p14:creationId xmlns:p14="http://schemas.microsoft.com/office/powerpoint/2010/main" val="21049215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A1B7AB-BE48-0D4F-AACE-173603B943C4}" type="datetimeFigureOut">
              <a:rPr lang="en-US" smtClean="0"/>
              <a:pPr/>
              <a:t>2/11/2020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AF3334-C92F-1B40-A090-7CBDBEAF57AE}" type="slidenum">
              <a:rPr lang="en-US" smtClean="0"/>
              <a:pPr/>
              <a:t>‹#›</a:t>
            </a:fld>
            <a:endParaRPr lang="en-US"/>
          </a:p>
        </p:txBody>
      </p:sp>
    </p:spTree>
    <p:extLst>
      <p:ext uri="{BB962C8B-B14F-4D97-AF65-F5344CB8AC3E}">
        <p14:creationId xmlns:p14="http://schemas.microsoft.com/office/powerpoint/2010/main" val="10518499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F2AF3334-C92F-1B40-A090-7CBDBEAF57AE}" type="slidenum">
              <a:rPr lang="en-US" smtClean="0"/>
              <a:pPr/>
              <a:t>1</a:t>
            </a:fld>
            <a:endParaRPr lang="en-US"/>
          </a:p>
        </p:txBody>
      </p:sp>
    </p:spTree>
    <p:extLst>
      <p:ext uri="{BB962C8B-B14F-4D97-AF65-F5344CB8AC3E}">
        <p14:creationId xmlns:p14="http://schemas.microsoft.com/office/powerpoint/2010/main" val="37159208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694358" y="733269"/>
            <a:ext cx="5209454" cy="1631253"/>
          </a:xfrm>
          <a:prstGeom prst="rect">
            <a:avLst/>
          </a:prstGeom>
        </p:spPr>
        <p:txBody>
          <a:bodyPr vert="horz" lIns="0" tIns="0" rIns="0" bIns="0" rtlCol="0" anchor="t">
            <a:noAutofit/>
          </a:bodyPr>
          <a:lstStyle>
            <a:lvl1pPr>
              <a:lnSpc>
                <a:spcPct val="86000"/>
              </a:lnSpc>
              <a:defRPr sz="4000" baseline="0"/>
            </a:lvl1pPr>
          </a:lstStyle>
          <a:p>
            <a:r>
              <a:rPr lang="en-CA" dirty="0"/>
              <a:t>Book Title</a:t>
            </a:r>
            <a:endParaRPr lang="en-US" dirty="0"/>
          </a:p>
        </p:txBody>
      </p:sp>
      <p:sp>
        <p:nvSpPr>
          <p:cNvPr id="8" name="Text Placeholder 2"/>
          <p:cNvSpPr>
            <a:spLocks noGrp="1"/>
          </p:cNvSpPr>
          <p:nvPr>
            <p:ph idx="1" hasCustomPrompt="1"/>
          </p:nvPr>
        </p:nvSpPr>
        <p:spPr>
          <a:xfrm>
            <a:off x="694358" y="2534552"/>
            <a:ext cx="5209454" cy="249736"/>
          </a:xfrm>
          <a:prstGeom prst="rect">
            <a:avLst/>
          </a:prstGeom>
        </p:spPr>
        <p:txBody>
          <a:bodyPr vert="horz" lIns="0" tIns="0" rIns="0" bIns="0" rtlCol="0">
            <a:normAutofit/>
          </a:bodyPr>
          <a:lstStyle>
            <a:lvl1pPr marL="0" indent="0">
              <a:buNone/>
              <a:defRPr sz="1800"/>
            </a:lvl1pPr>
            <a:lvl2pPr marL="454025" indent="0">
              <a:buNone/>
              <a:defRPr/>
            </a:lvl2pPr>
            <a:lvl3pPr marL="893762" indent="0">
              <a:buNone/>
              <a:defRPr/>
            </a:lvl3pPr>
            <a:lvl4pPr marL="1347788" indent="0">
              <a:buNone/>
              <a:defRPr/>
            </a:lvl4pPr>
            <a:lvl5pPr marL="1795463" indent="0">
              <a:buNone/>
              <a:defRPr/>
            </a:lvl5pPr>
          </a:lstStyle>
          <a:p>
            <a:pPr lvl="0"/>
            <a:r>
              <a:rPr lang="en-CA" dirty="0"/>
              <a:t>Edited by</a:t>
            </a:r>
            <a:endParaRPr lang="en-US" dirty="0"/>
          </a:p>
        </p:txBody>
      </p:sp>
      <p:sp>
        <p:nvSpPr>
          <p:cNvPr id="12" name="Text Placeholder 2"/>
          <p:cNvSpPr>
            <a:spLocks noGrp="1"/>
          </p:cNvSpPr>
          <p:nvPr>
            <p:ph idx="10" hasCustomPrompt="1"/>
          </p:nvPr>
        </p:nvSpPr>
        <p:spPr>
          <a:xfrm>
            <a:off x="694358" y="2836211"/>
            <a:ext cx="5209454"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a:t>
            </a:r>
            <a:endParaRPr lang="en-US" dirty="0"/>
          </a:p>
        </p:txBody>
      </p:sp>
      <p:sp>
        <p:nvSpPr>
          <p:cNvPr id="13" name="Text Placeholder 2"/>
          <p:cNvSpPr>
            <a:spLocks noGrp="1"/>
          </p:cNvSpPr>
          <p:nvPr>
            <p:ph idx="11" hasCustomPrompt="1"/>
          </p:nvPr>
        </p:nvSpPr>
        <p:spPr>
          <a:xfrm>
            <a:off x="694358" y="3241953"/>
            <a:ext cx="5209454" cy="177446"/>
          </a:xfrm>
          <a:prstGeom prst="rect">
            <a:avLst/>
          </a:prstGeom>
        </p:spPr>
        <p:txBody>
          <a:bodyPr vert="horz" lIns="0" tIns="0" rIns="0" bIns="0" rtlCol="0">
            <a:normAutofit/>
          </a:bodyPr>
          <a:lstStyle>
            <a:lvl1pPr marL="0" indent="0">
              <a:buNone/>
              <a:defRPr sz="1300" b="0" baseline="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Author’s Title</a:t>
            </a:r>
            <a:endParaRPr lang="en-US" dirty="0"/>
          </a:p>
        </p:txBody>
      </p:sp>
      <p:sp>
        <p:nvSpPr>
          <p:cNvPr id="4" name="Text Placeholder 3"/>
          <p:cNvSpPr>
            <a:spLocks noGrp="1"/>
          </p:cNvSpPr>
          <p:nvPr>
            <p:ph type="body" sz="quarter" idx="12" hasCustomPrompt="1"/>
          </p:nvPr>
        </p:nvSpPr>
        <p:spPr>
          <a:xfrm>
            <a:off x="694625" y="3524795"/>
            <a:ext cx="5209187" cy="213794"/>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Vertical Text Placeholder 2"/>
          <p:cNvSpPr>
            <a:spLocks noGrp="1"/>
          </p:cNvSpPr>
          <p:nvPr>
            <p:ph type="body" orient="vert" idx="1"/>
          </p:nvPr>
        </p:nvSpPr>
        <p:spPr>
          <a:xfrm>
            <a:off x="1411087" y="1143314"/>
            <a:ext cx="7132401" cy="2620193"/>
          </a:xfrm>
          <a:prstGeom prst="rect">
            <a:avLst/>
          </a:prstGeom>
        </p:spPr>
        <p:txBody>
          <a:bodyPr vert="eaVert"/>
          <a:lstStyle>
            <a:lvl1pPr>
              <a:defRPr sz="2000"/>
            </a:lvl1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29142"/>
            <a:ext cx="2057400" cy="3319163"/>
          </a:xfrm>
        </p:spPr>
        <p:txBody>
          <a:bodyPr vert="eaVert"/>
          <a:lstStyle/>
          <a:p>
            <a:r>
              <a:rPr lang="en-CA" dirty="0"/>
              <a:t>Click to edit Master title style</a:t>
            </a:r>
            <a:endParaRPr lang="en-US" dirty="0"/>
          </a:p>
        </p:txBody>
      </p:sp>
      <p:sp>
        <p:nvSpPr>
          <p:cNvPr id="3" name="Vertical Text Placeholder 2"/>
          <p:cNvSpPr>
            <a:spLocks noGrp="1"/>
          </p:cNvSpPr>
          <p:nvPr>
            <p:ph type="body" orient="vert" idx="1"/>
          </p:nvPr>
        </p:nvSpPr>
        <p:spPr>
          <a:xfrm>
            <a:off x="1404573" y="529142"/>
            <a:ext cx="5072427" cy="3319163"/>
          </a:xfrm>
          <a:prstGeom prst="rect">
            <a:avLst/>
          </a:prstGeom>
        </p:spPr>
        <p:txBody>
          <a:bodyPr vert="eaVert">
            <a:normAutofit/>
          </a:bodyPr>
          <a:lstStyle>
            <a:lvl1pPr>
              <a:defRPr sz="2000"/>
            </a:lvl1pPr>
            <a:lvl2pPr>
              <a:defRPr sz="2000"/>
            </a:lvl2pPr>
            <a:lvl3pPr>
              <a:defRPr sz="2000"/>
            </a:lvl3pPr>
            <a:lvl4pPr>
              <a:defRPr sz="2000"/>
            </a:lvl4pPr>
            <a:lvl5pPr>
              <a:defRPr sz="2000"/>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4" name="Slide Number Placeholder 3"/>
          <p:cNvSpPr>
            <a:spLocks noGrp="1"/>
          </p:cNvSpPr>
          <p:nvPr>
            <p:ph type="sldNum" sz="quarter" idx="11"/>
          </p:nvPr>
        </p:nvSpPr>
        <p:spPr/>
        <p:txBody>
          <a:body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extLst>
      <p:ext uri="{BB962C8B-B14F-4D97-AF65-F5344CB8AC3E}">
        <p14:creationId xmlns:p14="http://schemas.microsoft.com/office/powerpoint/2010/main" val="3522590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4357" y="1334309"/>
            <a:ext cx="7934154" cy="403436"/>
          </a:xfrm>
        </p:spPr>
        <p:txBody>
          <a:bodyPr>
            <a:noAutofit/>
          </a:bodyPr>
          <a:lstStyle>
            <a:lvl1pPr>
              <a:defRPr sz="3600">
                <a:solidFill>
                  <a:schemeClr val="bg1"/>
                </a:solidFill>
              </a:defRPr>
            </a:lvl1pPr>
          </a:lstStyle>
          <a:p>
            <a:r>
              <a:rPr lang="en-CA" dirty="0"/>
              <a:t>Presenters</a:t>
            </a:r>
            <a:endParaRPr lang="en-US" dirty="0"/>
          </a:p>
        </p:txBody>
      </p:sp>
      <p:sp>
        <p:nvSpPr>
          <p:cNvPr id="8" name="Text Placeholder 2"/>
          <p:cNvSpPr>
            <a:spLocks noGrp="1"/>
          </p:cNvSpPr>
          <p:nvPr>
            <p:ph idx="1" hasCustomPrompt="1"/>
          </p:nvPr>
        </p:nvSpPr>
        <p:spPr>
          <a:xfrm>
            <a:off x="694357" y="1005686"/>
            <a:ext cx="4855420" cy="249702"/>
          </a:xfrm>
          <a:prstGeom prst="rect">
            <a:avLst/>
          </a:prstGeom>
        </p:spPr>
        <p:txBody>
          <a:bodyPr vert="horz" lIns="0" tIns="0" rIns="0" bIns="0" rtlCol="0">
            <a:normAutofit/>
          </a:bodyPr>
          <a:lstStyle>
            <a:lvl1pPr marL="0" indent="0">
              <a:buNone/>
              <a:defRPr sz="1800">
                <a:solidFill>
                  <a:srgbClr val="F5BB34"/>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Presented by</a:t>
            </a:r>
            <a:endParaRPr lang="en-US" dirty="0"/>
          </a:p>
        </p:txBody>
      </p:sp>
      <p:sp>
        <p:nvSpPr>
          <p:cNvPr id="9" name="Text Placeholder 2"/>
          <p:cNvSpPr>
            <a:spLocks noGrp="1"/>
          </p:cNvSpPr>
          <p:nvPr>
            <p:ph idx="10" hasCustomPrompt="1"/>
          </p:nvPr>
        </p:nvSpPr>
        <p:spPr>
          <a:xfrm>
            <a:off x="694358" y="2934550"/>
            <a:ext cx="4855420" cy="398492"/>
          </a:xfrm>
          <a:prstGeom prst="rect">
            <a:avLst/>
          </a:prstGeom>
        </p:spPr>
        <p:txBody>
          <a:bodyPr vert="horz" lIns="0" tIns="0" rIns="0" bIns="0" rtlCol="0">
            <a:noAutofit/>
          </a:bodyPr>
          <a:lstStyle>
            <a:lvl1pPr marL="0" indent="0">
              <a:buNone/>
              <a:defRPr sz="3600" b="1" baseline="0">
                <a:solidFill>
                  <a:schemeClr val="bg1"/>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Thank you!</a:t>
            </a:r>
            <a:endParaRPr lang="en-US" dirty="0"/>
          </a:p>
        </p:txBody>
      </p:sp>
      <p:sp>
        <p:nvSpPr>
          <p:cNvPr id="11" name="Text Placeholder 3"/>
          <p:cNvSpPr>
            <a:spLocks noGrp="1"/>
          </p:cNvSpPr>
          <p:nvPr>
            <p:ph type="body" sz="quarter" idx="12" hasCustomPrompt="1"/>
          </p:nvPr>
        </p:nvSpPr>
        <p:spPr>
          <a:xfrm>
            <a:off x="694625" y="3524795"/>
            <a:ext cx="7933886" cy="214029"/>
          </a:xfrm>
          <a:prstGeom prst="rect">
            <a:avLst/>
          </a:prstGeom>
        </p:spPr>
        <p:txBody>
          <a:bodyPr vert="horz" lIns="0" bIns="0"/>
          <a:lstStyle>
            <a:lvl1pPr marL="0" indent="0">
              <a:buFontTx/>
              <a:buNone/>
              <a:defRPr sz="1200" cap="all" baseline="0">
                <a:solidFill>
                  <a:srgbClr val="F5BB34"/>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extLst>
      <p:ext uri="{BB962C8B-B14F-4D97-AF65-F5344CB8AC3E}">
        <p14:creationId xmlns:p14="http://schemas.microsoft.com/office/powerpoint/2010/main" val="164990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1411086" y="495686"/>
            <a:ext cx="7275714"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8" name="Text Placeholder 2"/>
          <p:cNvSpPr>
            <a:spLocks noGrp="1"/>
          </p:cNvSpPr>
          <p:nvPr>
            <p:ph idx="1"/>
          </p:nvPr>
        </p:nvSpPr>
        <p:spPr>
          <a:xfrm>
            <a:off x="1411087" y="1042348"/>
            <a:ext cx="7132401" cy="2735664"/>
          </a:xfrm>
          <a:prstGeom prst="rect">
            <a:avLst/>
          </a:prstGeom>
        </p:spPr>
        <p:txBody>
          <a:bodyPr vert="horz" lIns="0" tIns="0" rIns="0" bIns="0" rtlCol="0">
            <a:normAutofit/>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
        <p:nvSpPr>
          <p:cNvPr id="2" name="Slide Number Placeholder 1"/>
          <p:cNvSpPr>
            <a:spLocks noGrp="1"/>
          </p:cNvSpPr>
          <p:nvPr>
            <p:ph type="sldNum" sz="quarter" idx="13"/>
          </p:nvPr>
        </p:nvSpPr>
        <p:spPr/>
        <p:txBody>
          <a:bodyPr/>
          <a:lstStyle/>
          <a:p>
            <a:fld id="{53708381-048D-D742-9678-285B0AD9528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04573" y="1534512"/>
            <a:ext cx="7090140" cy="1327666"/>
          </a:xfrm>
        </p:spPr>
        <p:txBody>
          <a:bodyPr anchor="t"/>
          <a:lstStyle>
            <a:lvl1pPr algn="l">
              <a:defRPr sz="4000" b="1" cap="all"/>
            </a:lvl1pPr>
          </a:lstStyle>
          <a:p>
            <a:r>
              <a:rPr lang="en-CA" dirty="0"/>
              <a:t>Section title</a:t>
            </a:r>
            <a:endParaRPr lang="en-US" dirty="0"/>
          </a:p>
        </p:txBody>
      </p:sp>
      <p:sp>
        <p:nvSpPr>
          <p:cNvPr id="3" name="Text Placeholder 2"/>
          <p:cNvSpPr>
            <a:spLocks noGrp="1"/>
          </p:cNvSpPr>
          <p:nvPr>
            <p:ph type="body" idx="1" hasCustomPrompt="1"/>
          </p:nvPr>
        </p:nvSpPr>
        <p:spPr>
          <a:xfrm>
            <a:off x="1404573" y="477160"/>
            <a:ext cx="7090140" cy="78316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dirty="0"/>
              <a:t>Section Lead</a:t>
            </a:r>
          </a:p>
        </p:txBody>
      </p:sp>
      <p:sp>
        <p:nvSpPr>
          <p:cNvPr id="8" name="Text Placeholder 2"/>
          <p:cNvSpPr>
            <a:spLocks noGrp="1"/>
          </p:cNvSpPr>
          <p:nvPr>
            <p:ph idx="13" hasCustomPrompt="1"/>
          </p:nvPr>
        </p:nvSpPr>
        <p:spPr>
          <a:xfrm>
            <a:off x="1404573" y="3054017"/>
            <a:ext cx="4855420"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Section Subtitle</a:t>
            </a:r>
            <a:endParaRPr lang="en-US" dirty="0"/>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10"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Content Placeholder 2"/>
          <p:cNvSpPr>
            <a:spLocks noGrp="1"/>
          </p:cNvSpPr>
          <p:nvPr>
            <p:ph sz="half" idx="1"/>
          </p:nvPr>
        </p:nvSpPr>
        <p:spPr>
          <a:xfrm>
            <a:off x="1404572" y="1200151"/>
            <a:ext cx="3418778"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Content Placeholder 3"/>
          <p:cNvSpPr>
            <a:spLocks noGrp="1"/>
          </p:cNvSpPr>
          <p:nvPr>
            <p:ph sz="half" idx="2"/>
          </p:nvPr>
        </p:nvSpPr>
        <p:spPr>
          <a:xfrm>
            <a:off x="5111981" y="1200151"/>
            <a:ext cx="3574819"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1404572" y="1103509"/>
            <a:ext cx="3470090" cy="479822"/>
          </a:xfrm>
          <a:prstGeom prst="rect">
            <a:avLst/>
          </a:prstGeom>
        </p:spPr>
        <p:txBody>
          <a:bodyPr lIns="0" tIns="0" bIns="0" anchor="t" anchorCtr="0">
            <a:no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4" name="Content Placeholder 3"/>
          <p:cNvSpPr>
            <a:spLocks noGrp="1"/>
          </p:cNvSpPr>
          <p:nvPr>
            <p:ph sz="half" idx="2"/>
          </p:nvPr>
        </p:nvSpPr>
        <p:spPr>
          <a:xfrm>
            <a:off x="1404572" y="1685860"/>
            <a:ext cx="3470090"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Text Placeholder 4"/>
          <p:cNvSpPr>
            <a:spLocks noGrp="1"/>
          </p:cNvSpPr>
          <p:nvPr>
            <p:ph type="body" sz="quarter" idx="3"/>
          </p:nvPr>
        </p:nvSpPr>
        <p:spPr>
          <a:xfrm>
            <a:off x="5169707" y="1103509"/>
            <a:ext cx="3517092" cy="479822"/>
          </a:xfrm>
          <a:prstGeom prst="rect">
            <a:avLst/>
          </a:prstGeom>
        </p:spPr>
        <p:txBody>
          <a:bodyPr lIns="0" tIns="0" bIns="0" anchor="t" anchorCtr="0">
            <a:norm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6" name="Content Placeholder 5"/>
          <p:cNvSpPr>
            <a:spLocks noGrp="1"/>
          </p:cNvSpPr>
          <p:nvPr>
            <p:ph sz="quarter" idx="4"/>
          </p:nvPr>
        </p:nvSpPr>
        <p:spPr>
          <a:xfrm>
            <a:off x="5169708" y="1685860"/>
            <a:ext cx="3517093"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6"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4"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607280"/>
            <a:ext cx="2392433" cy="447789"/>
          </a:xfrm>
        </p:spPr>
        <p:txBody>
          <a:bodyPr anchor="b"/>
          <a:lstStyle>
            <a:lvl1pPr algn="l">
              <a:defRPr sz="2000" b="1">
                <a:solidFill>
                  <a:srgbClr val="0A3E28"/>
                </a:solidFill>
              </a:defRPr>
            </a:lvl1pPr>
          </a:lstStyle>
          <a:p>
            <a:r>
              <a:rPr lang="en-CA" dirty="0"/>
              <a:t>Click to edit Master title style</a:t>
            </a:r>
            <a:endParaRPr lang="en-US" dirty="0"/>
          </a:p>
        </p:txBody>
      </p:sp>
      <p:sp>
        <p:nvSpPr>
          <p:cNvPr id="3" name="Content Placeholder 2"/>
          <p:cNvSpPr>
            <a:spLocks noGrp="1"/>
          </p:cNvSpPr>
          <p:nvPr>
            <p:ph idx="1"/>
          </p:nvPr>
        </p:nvSpPr>
        <p:spPr>
          <a:xfrm>
            <a:off x="4092151" y="607280"/>
            <a:ext cx="4444923" cy="313876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2000"/>
            </a:lvl6pPr>
            <a:lvl7pPr>
              <a:defRPr sz="2000"/>
            </a:lvl7pPr>
            <a:lvl8pPr>
              <a:defRPr sz="2000"/>
            </a:lvl8pPr>
            <a:lvl9pPr>
              <a:defRPr sz="20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Text Placeholder 3"/>
          <p:cNvSpPr>
            <a:spLocks noGrp="1"/>
          </p:cNvSpPr>
          <p:nvPr>
            <p:ph type="body" sz="half" idx="2"/>
          </p:nvPr>
        </p:nvSpPr>
        <p:spPr>
          <a:xfrm>
            <a:off x="1404573" y="1133236"/>
            <a:ext cx="2398946" cy="2612805"/>
          </a:xfrm>
          <a:prstGeom prst="rect">
            <a:avLst/>
          </a:prstGeom>
        </p:spPr>
        <p:txBody>
          <a:bodyPr lIns="0" t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3288886"/>
            <a:ext cx="7132401" cy="209372"/>
          </a:xfrm>
        </p:spPr>
        <p:txBody>
          <a:bodyPr anchor="b">
            <a:normAutofit/>
          </a:bodyPr>
          <a:lstStyle>
            <a:lvl1pPr algn="l">
              <a:defRPr sz="1800" b="1"/>
            </a:lvl1pPr>
          </a:lstStyle>
          <a:p>
            <a:r>
              <a:rPr lang="en-CA" dirty="0"/>
              <a:t>Click to edit Master title style</a:t>
            </a:r>
            <a:endParaRPr lang="en-US" dirty="0"/>
          </a:p>
        </p:txBody>
      </p:sp>
      <p:sp>
        <p:nvSpPr>
          <p:cNvPr id="3" name="Picture Placeholder 2"/>
          <p:cNvSpPr>
            <a:spLocks noGrp="1"/>
          </p:cNvSpPr>
          <p:nvPr>
            <p:ph type="pic" idx="1"/>
          </p:nvPr>
        </p:nvSpPr>
        <p:spPr>
          <a:xfrm>
            <a:off x="1404573" y="437232"/>
            <a:ext cx="7138914" cy="2733921"/>
          </a:xfrm>
          <a:prstGeom prst="rect">
            <a:avLst/>
          </a:prstGeom>
        </p:spPr>
        <p:txBody>
          <a:bodyPr lIns="0" rIns="0" bIns="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a:t>Drag picture to placeholder or click icon to add</a:t>
            </a:r>
            <a:endParaRPr lang="en-US" dirty="0"/>
          </a:p>
        </p:txBody>
      </p:sp>
      <p:sp>
        <p:nvSpPr>
          <p:cNvPr id="4" name="Text Placeholder 3"/>
          <p:cNvSpPr>
            <a:spLocks noGrp="1"/>
          </p:cNvSpPr>
          <p:nvPr>
            <p:ph type="body" sz="half" idx="2"/>
          </p:nvPr>
        </p:nvSpPr>
        <p:spPr>
          <a:xfrm>
            <a:off x="1411087" y="3550388"/>
            <a:ext cx="7132401" cy="193200"/>
          </a:xfrm>
          <a:prstGeom prst="rect">
            <a:avLst/>
          </a:prstGeom>
        </p:spPr>
        <p:txBody>
          <a:bodyPr lIns="0" r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11087" y="495686"/>
            <a:ext cx="7132401"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7" name="Slide Number Placeholder 6"/>
          <p:cNvSpPr>
            <a:spLocks noGrp="1"/>
          </p:cNvSpPr>
          <p:nvPr>
            <p:ph type="sldNum" sz="quarter" idx="4"/>
          </p:nvPr>
        </p:nvSpPr>
        <p:spPr>
          <a:xfrm>
            <a:off x="6496914" y="4236288"/>
            <a:ext cx="566615" cy="273844"/>
          </a:xfrm>
          <a:prstGeom prst="rect">
            <a:avLst/>
          </a:prstGeom>
        </p:spPr>
        <p:txBody>
          <a:bodyPr vert="horz" lIns="0" tIns="45720" rIns="0" bIns="0" rtlCol="0" anchor="ctr"/>
          <a:lstStyle>
            <a:lvl1pPr algn="r">
              <a:defRPr sz="1600" b="1">
                <a:solidFill>
                  <a:schemeClr val="tx1">
                    <a:tint val="75000"/>
                  </a:schemeClr>
                </a:solidFill>
                <a:latin typeface="Arial"/>
                <a:cs typeface="Arial"/>
              </a:defRPr>
            </a:lvl1pPr>
          </a:lstStyle>
          <a:p>
            <a:fld id="{53708381-048D-D742-9678-285B0AD95280}" type="slidenum">
              <a:rPr lang="en-US" smtClean="0"/>
              <a:pPr/>
              <a:t>‹#›</a:t>
            </a:fld>
            <a:endParaRPr lang="en-US" dirty="0"/>
          </a:p>
        </p:txBody>
      </p:sp>
      <p:sp>
        <p:nvSpPr>
          <p:cNvPr id="8" name="TextBox 7"/>
          <p:cNvSpPr txBox="1"/>
          <p:nvPr userDrawn="1"/>
        </p:nvSpPr>
        <p:spPr>
          <a:xfrm>
            <a:off x="1411087" y="1175198"/>
            <a:ext cx="7132401" cy="438582"/>
          </a:xfrm>
          <a:prstGeom prst="rect">
            <a:avLst/>
          </a:prstGeom>
          <a:noFill/>
        </p:spPr>
        <p:txBody>
          <a:bodyPr wrap="square" lIns="0" bIns="0" rtlCol="0">
            <a:spAutoFit/>
          </a:bodyPr>
          <a:lstStyle/>
          <a:p>
            <a:pPr>
              <a:lnSpc>
                <a:spcPct val="150000"/>
              </a:lnSpc>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708" r:id="rId12"/>
    <p:sldLayoutId id="2147483709" r:id="rId13"/>
  </p:sldLayoutIdLst>
  <p:hf hdr="0" ftr="0" dt="0"/>
  <p:txStyles>
    <p:titleStyle>
      <a:lvl1pPr algn="l" defTabSz="457200" rtl="0" eaLnBrk="1" latinLnBrk="0" hangingPunct="1">
        <a:spcBef>
          <a:spcPct val="0"/>
        </a:spcBef>
        <a:buNone/>
        <a:defRPr sz="3200" b="1" i="0" kern="1200">
          <a:solidFill>
            <a:srgbClr val="1A0704"/>
          </a:solidFill>
          <a:latin typeface="Arial"/>
          <a:ea typeface="+mj-ea"/>
          <a:cs typeface="Century Gothic"/>
        </a:defRPr>
      </a:lvl1pPr>
    </p:titleStyle>
    <p:bodyStyle>
      <a:lvl1pPr marL="266700"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1pPr>
      <a:lvl2pPr marL="720725"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2pPr>
      <a:lvl3pPr marL="1168400" indent="-274638"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3pPr>
      <a:lvl4pPr marL="1614488"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4pPr>
      <a:lvl5pPr marL="2062163"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publicsafety.gc.ca/cnt/rsrcs/pblctns/mrgnc-mngmnt-pnnng/mrgnc-mngmnt-pnnng-annxb-eng.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chemm.nlm.nih.gov/startpediatric.ht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reativecommons.org/licenses/by/4.0/legalcode" TargetMode="External"/><Relationship Id="rId2" Type="http://schemas.openxmlformats.org/officeDocument/2006/relationships/hyperlink" Target="http://jvdwdesigns.com/" TargetMode="External"/><Relationship Id="rId1" Type="http://schemas.openxmlformats.org/officeDocument/2006/relationships/slideLayout" Target="../slideLayouts/slideLayout2.xml"/><Relationship Id="rId5" Type="http://schemas.openxmlformats.org/officeDocument/2006/relationships/hyperlink" Target="mailto:open.textbooks@uregina.ca" TargetMode="External"/><Relationship Id="rId4" Type="http://schemas.openxmlformats.org/officeDocument/2006/relationships/hyperlink" Target="http://www.uregina.ca/open-access/open-textbook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youtube.com/watch?v=ynR2F4ztVP4"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357" y="1123639"/>
            <a:ext cx="5915762" cy="1162194"/>
          </a:xfrm>
        </p:spPr>
        <p:txBody>
          <a:bodyPr/>
          <a:lstStyle/>
          <a:p>
            <a:r>
              <a:rPr lang="en-US" sz="3600" dirty="0"/>
              <a:t>Emergency Preparedness and Response</a:t>
            </a:r>
          </a:p>
        </p:txBody>
      </p:sp>
      <p:sp>
        <p:nvSpPr>
          <p:cNvPr id="4" name="Content Placeholder 3"/>
          <p:cNvSpPr>
            <a:spLocks noGrp="1"/>
          </p:cNvSpPr>
          <p:nvPr>
            <p:ph idx="10"/>
          </p:nvPr>
        </p:nvSpPr>
        <p:spPr>
          <a:xfrm>
            <a:off x="694357" y="2285832"/>
            <a:ext cx="5596273" cy="329332"/>
          </a:xfrm>
        </p:spPr>
        <p:txBody>
          <a:bodyPr/>
          <a:lstStyle/>
          <a:p>
            <a:r>
              <a:rPr lang="en-US" sz="1600" dirty="0"/>
              <a:t>Yvonne Harris</a:t>
            </a:r>
            <a:endParaRPr lang="en-CA" sz="1600" dirty="0"/>
          </a:p>
        </p:txBody>
      </p:sp>
      <p:sp>
        <p:nvSpPr>
          <p:cNvPr id="7" name="Text Placeholder 6"/>
          <p:cNvSpPr>
            <a:spLocks noGrp="1"/>
          </p:cNvSpPr>
          <p:nvPr>
            <p:ph type="body" sz="quarter" idx="12"/>
          </p:nvPr>
        </p:nvSpPr>
        <p:spPr/>
        <p:txBody>
          <a:bodyPr/>
          <a:lstStyle/>
          <a:p>
            <a:r>
              <a:rPr lang="en-US" dirty="0"/>
              <a:t>Creative commons attribution 4.0 international license</a:t>
            </a:r>
          </a:p>
        </p:txBody>
      </p:sp>
      <p:sp>
        <p:nvSpPr>
          <p:cNvPr id="9"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sp>
        <p:nvSpPr>
          <p:cNvPr id="6" name="Content Placeholder 4">
            <a:extLst>
              <a:ext uri="{FF2B5EF4-FFF2-40B4-BE49-F238E27FC236}">
                <a16:creationId xmlns:a16="http://schemas.microsoft.com/office/drawing/2014/main" xmlns="" id="{A670E7CE-83B5-4D80-B17E-3B15905F5213}"/>
              </a:ext>
            </a:extLst>
          </p:cNvPr>
          <p:cNvSpPr>
            <a:spLocks noGrp="1"/>
          </p:cNvSpPr>
          <p:nvPr/>
        </p:nvSpPr>
        <p:spPr>
          <a:xfrm>
            <a:off x="694625" y="2555511"/>
            <a:ext cx="5209454" cy="177446"/>
          </a:xfrm>
          <a:prstGeom prst="rect">
            <a:avLst/>
          </a:prstGeom>
        </p:spPr>
        <p:txBody>
          <a:bodyPr vert="horz" lIns="0" tIns="0" rIns="0" bIns="0" rtlCol="0">
            <a:normAutofit fontScale="92500" lnSpcReduction="10000"/>
          </a:bodyPr>
          <a:lstStyle>
            <a:lvl1pPr marL="0" indent="0" algn="l" defTabSz="457200" rtl="0" eaLnBrk="1" latinLnBrk="0" hangingPunct="1">
              <a:spcBef>
                <a:spcPct val="20000"/>
              </a:spcBef>
              <a:buClr>
                <a:schemeClr val="accent2"/>
              </a:buClr>
              <a:buFont typeface="Arial"/>
              <a:buNone/>
              <a:defRPr sz="1300" b="0" i="0" kern="1200" baseline="0">
                <a:solidFill>
                  <a:srgbClr val="1A0704"/>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Author’s Title</a:t>
            </a:r>
          </a:p>
        </p:txBody>
      </p:sp>
    </p:spTree>
    <p:extLst>
      <p:ext uri="{BB962C8B-B14F-4D97-AF65-F5344CB8AC3E}">
        <p14:creationId xmlns:p14="http://schemas.microsoft.com/office/powerpoint/2010/main" val="3540703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SEMP</a:t>
            </a:r>
            <a:endParaRPr lang="en-US" i="1" dirty="0"/>
          </a:p>
        </p:txBody>
      </p:sp>
      <p:sp>
        <p:nvSpPr>
          <p:cNvPr id="3" name="Content Placeholder 2"/>
          <p:cNvSpPr>
            <a:spLocks noGrp="1"/>
          </p:cNvSpPr>
          <p:nvPr>
            <p:ph idx="1"/>
          </p:nvPr>
        </p:nvSpPr>
        <p:spPr>
          <a:xfrm>
            <a:off x="1404572" y="1254694"/>
            <a:ext cx="7132401" cy="2735664"/>
          </a:xfrm>
        </p:spPr>
        <p:txBody>
          <a:bodyPr>
            <a:normAutofit/>
          </a:bodyPr>
          <a:lstStyle/>
          <a:p>
            <a:pPr>
              <a:buFont typeface="Arial" panose="020B0604020202020204" pitchFamily="34" charset="0"/>
              <a:buChar char="•"/>
            </a:pPr>
            <a:r>
              <a:rPr lang="en-US" sz="1700" dirty="0"/>
              <a:t>A broad scope document that guides and informs partners internally and externally on how to respond to disasters. It includes specific processes for:</a:t>
            </a:r>
          </a:p>
          <a:p>
            <a:pPr lvl="1">
              <a:buFont typeface="Arial" panose="020B0604020202020204" pitchFamily="34" charset="0"/>
              <a:buChar char="•"/>
            </a:pPr>
            <a:r>
              <a:rPr lang="en-US" sz="1700" dirty="0"/>
              <a:t>the main goals of the plan and the method for attaining those goals;</a:t>
            </a:r>
          </a:p>
          <a:p>
            <a:pPr lvl="1">
              <a:buFont typeface="Arial" panose="020B0604020202020204" pitchFamily="34" charset="0"/>
              <a:buChar char="•"/>
            </a:pPr>
            <a:r>
              <a:rPr lang="en-US" sz="1700" dirty="0"/>
              <a:t>obtaining information on threats; and</a:t>
            </a:r>
          </a:p>
          <a:p>
            <a:pPr lvl="1">
              <a:buFont typeface="Arial" panose="020B0604020202020204" pitchFamily="34" charset="0"/>
              <a:buChar char="•"/>
            </a:pPr>
            <a:r>
              <a:rPr lang="en-US" sz="1700" dirty="0"/>
              <a:t>planning standard response to threats.</a:t>
            </a:r>
          </a:p>
          <a:p>
            <a:pPr>
              <a:buFont typeface="Arial" panose="020B0604020202020204" pitchFamily="34" charset="0"/>
              <a:buChar char="•"/>
            </a:pP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10</a:t>
            </a:fld>
            <a:endParaRPr lang="en-US" dirty="0"/>
          </a:p>
        </p:txBody>
      </p:sp>
    </p:spTree>
    <p:extLst>
      <p:ext uri="{BB962C8B-B14F-4D97-AF65-F5344CB8AC3E}">
        <p14:creationId xmlns:p14="http://schemas.microsoft.com/office/powerpoint/2010/main" val="4144021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47573"/>
            <a:ext cx="7275714" cy="366760"/>
          </a:xfrm>
        </p:spPr>
        <p:txBody>
          <a:bodyPr>
            <a:noAutofit/>
          </a:bodyPr>
          <a:lstStyle/>
          <a:p>
            <a:r>
              <a:rPr lang="en-US" sz="2900" dirty="0" err="1" smtClean="0"/>
              <a:t>SEMP</a:t>
            </a:r>
            <a:r>
              <a:rPr lang="en-US" sz="2900" dirty="0" smtClean="0"/>
              <a:t> (Cont’d)</a:t>
            </a:r>
            <a:r>
              <a:rPr lang="en-US" sz="2900" dirty="0"/>
              <a:t/>
            </a:r>
            <a:br>
              <a:rPr lang="en-US" sz="2900" dirty="0"/>
            </a:br>
            <a:r>
              <a:rPr lang="en-US" sz="2900" i="1" dirty="0"/>
              <a:t/>
            </a:r>
            <a:br>
              <a:rPr lang="en-US" sz="2900" i="1" dirty="0"/>
            </a:br>
            <a:r>
              <a:rPr lang="en-US" sz="2900" i="1" dirty="0"/>
              <a:t/>
            </a:r>
            <a:br>
              <a:rPr lang="en-US" sz="2900" i="1" dirty="0"/>
            </a:br>
            <a:endParaRPr lang="en-US" sz="2900" i="1" dirty="0"/>
          </a:p>
        </p:txBody>
      </p:sp>
      <p:sp>
        <p:nvSpPr>
          <p:cNvPr id="3" name="Content Placeholder 2"/>
          <p:cNvSpPr>
            <a:spLocks noGrp="1"/>
          </p:cNvSpPr>
          <p:nvPr>
            <p:ph idx="1"/>
          </p:nvPr>
        </p:nvSpPr>
        <p:spPr>
          <a:xfrm>
            <a:off x="1005799" y="1083892"/>
            <a:ext cx="7478444" cy="2735664"/>
          </a:xfrm>
        </p:spPr>
        <p:txBody>
          <a:bodyPr>
            <a:normAutofit fontScale="92500" lnSpcReduction="20000"/>
          </a:bodyPr>
          <a:lstStyle/>
          <a:p>
            <a:pPr lvl="1">
              <a:buFont typeface="Arial" panose="020B0604020202020204" pitchFamily="34" charset="0"/>
              <a:buChar char="•"/>
            </a:pPr>
            <a:r>
              <a:rPr lang="en-US" sz="1700" dirty="0"/>
              <a:t>Stopford (2017) provides a list of additional processes, including:</a:t>
            </a:r>
          </a:p>
          <a:p>
            <a:pPr lvl="2">
              <a:buFont typeface="Arial" panose="020B0604020202020204" pitchFamily="34" charset="0"/>
              <a:buChar char="•"/>
            </a:pPr>
            <a:r>
              <a:rPr lang="en-US" sz="1700" dirty="0"/>
              <a:t>Determining a command and control plan</a:t>
            </a:r>
          </a:p>
          <a:p>
            <a:pPr lvl="2">
              <a:buFont typeface="Arial" panose="020B0604020202020204" pitchFamily="34" charset="0"/>
              <a:buChar char="•"/>
            </a:pPr>
            <a:r>
              <a:rPr lang="en-US" sz="1700" dirty="0"/>
              <a:t>Identifying the functional roles and responsibilities of internal and external agencies</a:t>
            </a:r>
          </a:p>
          <a:p>
            <a:pPr lvl="2">
              <a:buFont typeface="Arial" panose="020B0604020202020204" pitchFamily="34" charset="0"/>
              <a:buChar char="•"/>
            </a:pPr>
            <a:r>
              <a:rPr lang="en-US" sz="1700" dirty="0"/>
              <a:t>Determining a communication system</a:t>
            </a:r>
          </a:p>
          <a:p>
            <a:pPr lvl="2">
              <a:buFont typeface="Arial" panose="020B0604020202020204" pitchFamily="34" charset="0"/>
              <a:buChar char="•"/>
            </a:pPr>
            <a:r>
              <a:rPr lang="en-US" sz="1700" dirty="0"/>
              <a:t>Confirming a legal basis for response to include isolation strategies needed for infection control</a:t>
            </a:r>
          </a:p>
          <a:p>
            <a:pPr lvl="2">
              <a:buFont typeface="Arial" panose="020B0604020202020204" pitchFamily="34" charset="0"/>
              <a:buChar char="•"/>
            </a:pPr>
            <a:r>
              <a:rPr lang="en-US" sz="1700" dirty="0"/>
              <a:t>Developing an infectious disease plan</a:t>
            </a:r>
          </a:p>
          <a:p>
            <a:pPr lvl="2">
              <a:buFont typeface="Arial" panose="020B0604020202020204" pitchFamily="34" charset="0"/>
              <a:buChar char="•"/>
            </a:pPr>
            <a:r>
              <a:rPr lang="en-US" sz="1700" dirty="0"/>
              <a:t>Obtaining and maintaining emergency facilities, equipment, and supplies</a:t>
            </a:r>
          </a:p>
          <a:p>
            <a:pPr lvl="2">
              <a:buFont typeface="Arial" panose="020B0604020202020204" pitchFamily="34" charset="0"/>
              <a:buChar char="•"/>
            </a:pPr>
            <a:r>
              <a:rPr lang="en-US" sz="1700" dirty="0"/>
              <a:t>Providing disaster preparedness training for emergencies</a:t>
            </a:r>
          </a:p>
          <a:p>
            <a:pPr>
              <a:buFont typeface="Arial" panose="020B0604020202020204" pitchFamily="34" charset="0"/>
              <a:buChar char="•"/>
            </a:pP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11</a:t>
            </a:fld>
            <a:endParaRPr lang="en-US" dirty="0"/>
          </a:p>
        </p:txBody>
      </p:sp>
    </p:spTree>
    <p:extLst>
      <p:ext uri="{BB962C8B-B14F-4D97-AF65-F5344CB8AC3E}">
        <p14:creationId xmlns:p14="http://schemas.microsoft.com/office/powerpoint/2010/main" val="1816125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379937"/>
            <a:ext cx="7275714" cy="366760"/>
          </a:xfrm>
        </p:spPr>
        <p:txBody>
          <a:bodyPr>
            <a:normAutofit fontScale="90000"/>
          </a:bodyPr>
          <a:lstStyle/>
          <a:p>
            <a:r>
              <a:rPr lang="en-US" dirty="0">
                <a:solidFill>
                  <a:srgbClr val="92D050"/>
                </a:solidFill>
              </a:rPr>
              <a:t>Essential Learning Activity 13.3.1</a:t>
            </a:r>
          </a:p>
        </p:txBody>
      </p:sp>
      <p:sp>
        <p:nvSpPr>
          <p:cNvPr id="3" name="Content Placeholder 2"/>
          <p:cNvSpPr>
            <a:spLocks noGrp="1"/>
          </p:cNvSpPr>
          <p:nvPr>
            <p:ph idx="1"/>
          </p:nvPr>
        </p:nvSpPr>
        <p:spPr>
          <a:xfrm>
            <a:off x="1404572" y="1046347"/>
            <a:ext cx="7132401" cy="2735664"/>
          </a:xfrm>
        </p:spPr>
        <p:txBody>
          <a:bodyPr>
            <a:normAutofit/>
          </a:bodyPr>
          <a:lstStyle/>
          <a:p>
            <a:pPr lvl="1">
              <a:lnSpc>
                <a:spcPct val="100000"/>
              </a:lnSpc>
              <a:spcAft>
                <a:spcPts val="1200"/>
              </a:spcAft>
            </a:pPr>
            <a:r>
              <a:rPr lang="en-US" sz="1800" dirty="0">
                <a:latin typeface="+mj-lt"/>
                <a:cs typeface="Times New Roman" panose="02020603050405020304" pitchFamily="18" charset="0"/>
              </a:rPr>
              <a:t>For detailed information on SEMP, refer to </a:t>
            </a:r>
            <a:r>
              <a:rPr lang="en-US" sz="1800" dirty="0">
                <a:latin typeface="+mj-lt"/>
                <a:cs typeface="Times New Roman" panose="02020603050405020304" pitchFamily="18" charset="0"/>
                <a:hlinkClick r:id="rId2"/>
              </a:rPr>
              <a:t>Annex A</a:t>
            </a:r>
            <a:r>
              <a:rPr lang="en-US" sz="1800" dirty="0">
                <a:latin typeface="+mj-lt"/>
                <a:cs typeface="Times New Roman" panose="02020603050405020304" pitchFamily="18" charset="0"/>
              </a:rPr>
              <a:t> of the Emergency Management Planning Guide, 2010–2011, published by Public Safety Canada.</a:t>
            </a:r>
            <a:endParaRPr lang="en-CA" sz="1600" dirty="0">
              <a:solidFill>
                <a:srgbClr val="FF0000"/>
              </a:solidFill>
              <a:latin typeface="+mj-lt"/>
              <a:cs typeface="Times New Roman" panose="02020603050405020304" pitchFamily="18" charset="0"/>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12</a:t>
            </a:fld>
            <a:endParaRPr lang="en-US" dirty="0"/>
          </a:p>
        </p:txBody>
      </p:sp>
    </p:spTree>
    <p:extLst>
      <p:ext uri="{BB962C8B-B14F-4D97-AF65-F5344CB8AC3E}">
        <p14:creationId xmlns:p14="http://schemas.microsoft.com/office/powerpoint/2010/main" val="3855719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Disaster Response</a:t>
            </a:r>
            <a:br>
              <a:rPr lang="en-US" dirty="0"/>
            </a:br>
            <a:r>
              <a:rPr lang="en-US" dirty="0"/>
              <a:t/>
            </a:r>
            <a:br>
              <a:rPr lang="en-US" dirty="0"/>
            </a:br>
            <a:r>
              <a:rPr lang="en-US" i="1" dirty="0"/>
              <a:t/>
            </a:r>
            <a:br>
              <a:rPr lang="en-US" i="1" dirty="0"/>
            </a:br>
            <a:r>
              <a:rPr lang="en-US" i="1" dirty="0"/>
              <a:t/>
            </a:r>
            <a:br>
              <a:rPr lang="en-US" i="1" dirty="0"/>
            </a:br>
            <a:endParaRPr lang="en-US" i="1" dirty="0"/>
          </a:p>
        </p:txBody>
      </p:sp>
      <p:sp>
        <p:nvSpPr>
          <p:cNvPr id="3" name="Content Placeholder 2"/>
          <p:cNvSpPr>
            <a:spLocks noGrp="1"/>
          </p:cNvSpPr>
          <p:nvPr>
            <p:ph idx="1"/>
          </p:nvPr>
        </p:nvSpPr>
        <p:spPr>
          <a:xfrm>
            <a:off x="1404572" y="1279959"/>
            <a:ext cx="7132401" cy="3009230"/>
          </a:xfrm>
        </p:spPr>
        <p:txBody>
          <a:bodyPr>
            <a:normAutofit/>
          </a:bodyPr>
          <a:lstStyle/>
          <a:p>
            <a:pPr>
              <a:buFont typeface="Arial" panose="020B0604020202020204" pitchFamily="34" charset="0"/>
              <a:buChar char="•"/>
            </a:pPr>
            <a:r>
              <a:rPr lang="en-US" sz="1600" dirty="0"/>
              <a:t>The first step in responding to an incident is recognizing the event is occurring and initiating the plans that were developed in the preparedness phase. External support may be required.</a:t>
            </a:r>
          </a:p>
          <a:p>
            <a:pPr>
              <a:buFont typeface="Arial" panose="020B0604020202020204" pitchFamily="34" charset="0"/>
              <a:buChar char="•"/>
            </a:pPr>
            <a:r>
              <a:rPr lang="en-US" sz="1600" dirty="0"/>
              <a:t>Nurses need to have a good understanding of the disaster plan, as well as a concrete awareness of the events surrounding the incident, to provide the best care for their patients. </a:t>
            </a:r>
          </a:p>
          <a:p>
            <a:pPr>
              <a:buFont typeface="Arial" panose="020B0604020202020204" pitchFamily="34" charset="0"/>
              <a:buChar char="•"/>
            </a:pP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13</a:t>
            </a:fld>
            <a:endParaRPr lang="en-US" dirty="0"/>
          </a:p>
        </p:txBody>
      </p:sp>
    </p:spTree>
    <p:extLst>
      <p:ext uri="{BB962C8B-B14F-4D97-AF65-F5344CB8AC3E}">
        <p14:creationId xmlns:p14="http://schemas.microsoft.com/office/powerpoint/2010/main" val="1589150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Disaster </a:t>
            </a:r>
            <a:r>
              <a:rPr lang="en-US" dirty="0" smtClean="0"/>
              <a:t>Response (Cont’d)</a:t>
            </a:r>
            <a:r>
              <a:rPr lang="en-US" dirty="0"/>
              <a:t/>
            </a:r>
            <a:br>
              <a:rPr lang="en-US" dirty="0"/>
            </a:br>
            <a:r>
              <a:rPr lang="en-US" dirty="0"/>
              <a:t/>
            </a:r>
            <a:br>
              <a:rPr lang="en-US" dirty="0"/>
            </a:br>
            <a:r>
              <a:rPr lang="en-US" i="1" dirty="0"/>
              <a:t/>
            </a:r>
            <a:br>
              <a:rPr lang="en-US" i="1" dirty="0"/>
            </a:br>
            <a:r>
              <a:rPr lang="en-US" i="1" dirty="0"/>
              <a:t/>
            </a:r>
            <a:br>
              <a:rPr lang="en-US" i="1" dirty="0"/>
            </a:br>
            <a:endParaRPr lang="en-US" i="1" dirty="0"/>
          </a:p>
        </p:txBody>
      </p:sp>
      <p:sp>
        <p:nvSpPr>
          <p:cNvPr id="3" name="Content Placeholder 2"/>
          <p:cNvSpPr>
            <a:spLocks noGrp="1"/>
          </p:cNvSpPr>
          <p:nvPr>
            <p:ph idx="1"/>
          </p:nvPr>
        </p:nvSpPr>
        <p:spPr>
          <a:xfrm>
            <a:off x="1404572" y="1279959"/>
            <a:ext cx="7132401" cy="3009230"/>
          </a:xfrm>
        </p:spPr>
        <p:txBody>
          <a:bodyPr>
            <a:normAutofit/>
          </a:bodyPr>
          <a:lstStyle/>
          <a:p>
            <a:pPr>
              <a:buFont typeface="Arial" panose="020B0604020202020204" pitchFamily="34" charset="0"/>
              <a:buChar char="•"/>
            </a:pPr>
            <a:r>
              <a:rPr lang="en-US" sz="1600" dirty="0"/>
              <a:t>Nursing during a disaster often focuses on providing care to an influx of patients </a:t>
            </a:r>
            <a:r>
              <a:rPr lang="en-US" sz="1600" dirty="0" smtClean="0"/>
              <a:t>at</a:t>
            </a:r>
            <a:r>
              <a:rPr lang="en-US" sz="1600" dirty="0" smtClean="0"/>
              <a:t> </a:t>
            </a:r>
            <a:r>
              <a:rPr lang="en-US" sz="1600" dirty="0"/>
              <a:t>a care center, and it requires an understanding that these patients may have varying degrees of illness and injury as well as emotional stress from the event.</a:t>
            </a:r>
          </a:p>
          <a:p>
            <a:pPr>
              <a:buFont typeface="Arial" panose="020B0604020202020204" pitchFamily="34" charset="0"/>
              <a:buChar char="•"/>
            </a:pPr>
            <a:r>
              <a:rPr lang="en-US" sz="1600" dirty="0"/>
              <a:t>Disaster triage is the process of “doing the greatest good for the greatest number of casualties” and has been characterized as the “keystone to mass casualty management” (</a:t>
            </a:r>
            <a:r>
              <a:rPr lang="en-US" sz="1600" dirty="0" err="1"/>
              <a:t>Saunderson</a:t>
            </a:r>
            <a:r>
              <a:rPr lang="en-US" sz="1600" dirty="0"/>
              <a:t> Cohen, 2013, p. 26).</a:t>
            </a:r>
          </a:p>
          <a:p>
            <a:pPr>
              <a:buFont typeface="Arial" panose="020B0604020202020204" pitchFamily="34" charset="0"/>
              <a:buChar char="•"/>
            </a:pPr>
            <a:r>
              <a:rPr lang="en-US" sz="1600" dirty="0"/>
              <a:t>It is important for facilities to determine in advance which system they will use.</a:t>
            </a:r>
          </a:p>
          <a:p>
            <a:pPr marL="0" indent="0">
              <a:buNone/>
            </a:pP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14</a:t>
            </a:fld>
            <a:endParaRPr lang="en-US" dirty="0"/>
          </a:p>
        </p:txBody>
      </p:sp>
    </p:spTree>
    <p:extLst>
      <p:ext uri="{BB962C8B-B14F-4D97-AF65-F5344CB8AC3E}">
        <p14:creationId xmlns:p14="http://schemas.microsoft.com/office/powerpoint/2010/main" val="2766729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Disaster Response: Triage</a:t>
            </a:r>
            <a:br>
              <a:rPr lang="en-US" dirty="0"/>
            </a:br>
            <a:r>
              <a:rPr lang="en-US" dirty="0"/>
              <a:t/>
            </a:r>
            <a:br>
              <a:rPr lang="en-US" dirty="0"/>
            </a:br>
            <a:r>
              <a:rPr lang="en-US" i="1" dirty="0"/>
              <a:t/>
            </a:r>
            <a:br>
              <a:rPr lang="en-US" i="1" dirty="0"/>
            </a:br>
            <a:r>
              <a:rPr lang="en-US" i="1" dirty="0"/>
              <a:t/>
            </a:r>
            <a:br>
              <a:rPr lang="en-US" i="1" dirty="0"/>
            </a:br>
            <a:endParaRPr lang="en-US" i="1" dirty="0"/>
          </a:p>
        </p:txBody>
      </p:sp>
      <p:sp>
        <p:nvSpPr>
          <p:cNvPr id="3" name="Content Placeholder 2"/>
          <p:cNvSpPr>
            <a:spLocks noGrp="1"/>
          </p:cNvSpPr>
          <p:nvPr>
            <p:ph idx="1"/>
          </p:nvPr>
        </p:nvSpPr>
        <p:spPr>
          <a:xfrm>
            <a:off x="1404572" y="1247273"/>
            <a:ext cx="7132401" cy="2735664"/>
          </a:xfrm>
        </p:spPr>
        <p:txBody>
          <a:bodyPr>
            <a:normAutofit/>
          </a:bodyPr>
          <a:lstStyle/>
          <a:p>
            <a:pPr>
              <a:buFont typeface="Arial" panose="020B0604020202020204" pitchFamily="34" charset="0"/>
              <a:buChar char="•"/>
            </a:pPr>
            <a:r>
              <a:rPr lang="en-US" sz="1600" dirty="0"/>
              <a:t>One method of disaster triage is the simple triage and rapid transport (START) tool. </a:t>
            </a:r>
          </a:p>
          <a:p>
            <a:pPr>
              <a:buFont typeface="Arial" panose="020B0604020202020204" pitchFamily="34" charset="0"/>
              <a:buChar char="•"/>
            </a:pPr>
            <a:r>
              <a:rPr lang="en-US" sz="1600" dirty="0"/>
              <a:t>When the triage nurse is using the START tool, patients are rapidly assessed (less than one minute) and determined to be either red, yellow, green, or black.</a:t>
            </a:r>
          </a:p>
          <a:p>
            <a:pPr>
              <a:buFont typeface="Arial" panose="020B0604020202020204" pitchFamily="34" charset="0"/>
              <a:buChar char="•"/>
            </a:pP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15</a:t>
            </a:fld>
            <a:endParaRPr lang="en-US" dirty="0"/>
          </a:p>
        </p:txBody>
      </p:sp>
    </p:spTree>
    <p:extLst>
      <p:ext uri="{BB962C8B-B14F-4D97-AF65-F5344CB8AC3E}">
        <p14:creationId xmlns:p14="http://schemas.microsoft.com/office/powerpoint/2010/main" val="28610215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16</a:t>
            </a:fld>
            <a:endParaRPr lang="en-US" dirty="0"/>
          </a:p>
        </p:txBody>
      </p:sp>
      <p:graphicFrame>
        <p:nvGraphicFramePr>
          <p:cNvPr id="6" name="Table 5">
            <a:extLst>
              <a:ext uri="{FF2B5EF4-FFF2-40B4-BE49-F238E27FC236}">
                <a16:creationId xmlns:a16="http://schemas.microsoft.com/office/drawing/2014/main" xmlns="" id="{43085CC9-9B60-4430-A04A-9DB594F518C4}"/>
              </a:ext>
            </a:extLst>
          </p:cNvPr>
          <p:cNvGraphicFramePr>
            <a:graphicFrameLocks noGrp="1"/>
          </p:cNvGraphicFramePr>
          <p:nvPr>
            <p:extLst>
              <p:ext uri="{D42A27DB-BD31-4B8C-83A1-F6EECF244321}">
                <p14:modId xmlns:p14="http://schemas.microsoft.com/office/powerpoint/2010/main" val="797117913"/>
              </p:ext>
            </p:extLst>
          </p:nvPr>
        </p:nvGraphicFramePr>
        <p:xfrm>
          <a:off x="1189620" y="265381"/>
          <a:ext cx="6764760" cy="3504255"/>
        </p:xfrm>
        <a:graphic>
          <a:graphicData uri="http://schemas.openxmlformats.org/drawingml/2006/table">
            <a:tbl>
              <a:tblPr firstRow="1" bandRow="1">
                <a:tableStyleId>{5C22544A-7EE6-4342-B048-85BDC9FD1C3A}</a:tableStyleId>
              </a:tblPr>
              <a:tblGrid>
                <a:gridCol w="2001704">
                  <a:extLst>
                    <a:ext uri="{9D8B030D-6E8A-4147-A177-3AD203B41FA5}">
                      <a16:colId xmlns:a16="http://schemas.microsoft.com/office/drawing/2014/main" xmlns="" val="632066368"/>
                    </a:ext>
                  </a:extLst>
                </a:gridCol>
                <a:gridCol w="4763056">
                  <a:extLst>
                    <a:ext uri="{9D8B030D-6E8A-4147-A177-3AD203B41FA5}">
                      <a16:colId xmlns:a16="http://schemas.microsoft.com/office/drawing/2014/main" xmlns="" val="764873726"/>
                    </a:ext>
                  </a:extLst>
                </a:gridCol>
              </a:tblGrid>
              <a:tr h="832694">
                <a:tc>
                  <a:txBody>
                    <a:bodyPr/>
                    <a:lstStyle/>
                    <a:p>
                      <a:pPr algn="ctr"/>
                      <a:r>
                        <a:rPr lang="en-CA" sz="2400" dirty="0">
                          <a:solidFill>
                            <a:schemeClr val="tx1"/>
                          </a:solidFill>
                          <a:latin typeface="Times New Roman" panose="02020603050405020304" pitchFamily="18" charset="0"/>
                          <a:cs typeface="Times New Roman" panose="02020603050405020304" pitchFamily="18" charset="0"/>
                        </a:rPr>
                        <a:t>RED</a:t>
                      </a:r>
                      <a:endParaRPr lang="en-CA" sz="1800" dirty="0">
                        <a:solidFill>
                          <a:schemeClr val="tx1"/>
                        </a:solidFill>
                        <a:latin typeface="Times New Roman" panose="02020603050405020304" pitchFamily="18" charset="0"/>
                        <a:cs typeface="Times New Roman" panose="02020603050405020304" pitchFamily="18" charset="0"/>
                      </a:endParaRPr>
                    </a:p>
                  </a:txBody>
                  <a:tcPr>
                    <a:solidFill>
                      <a:srgbClr val="FF0000"/>
                    </a:solidFill>
                  </a:tcPr>
                </a:tc>
                <a:tc>
                  <a:txBody>
                    <a:bodyPr/>
                    <a:lstStyle/>
                    <a:p>
                      <a:r>
                        <a:rPr lang="en-US" sz="1600" b="0" i="0" kern="1200" dirty="0">
                          <a:solidFill>
                            <a:schemeClr val="tx1"/>
                          </a:solidFill>
                          <a:effectLst/>
                          <a:latin typeface="+mj-lt"/>
                          <a:ea typeface="+mn-ea"/>
                          <a:cs typeface="Times New Roman" panose="02020603050405020304" pitchFamily="18" charset="0"/>
                        </a:rPr>
                        <a:t>Immediate care required. These patients are in a priority treatment category with illnesses or injuries that could result in loss of life or limb.</a:t>
                      </a:r>
                      <a:endParaRPr lang="en-CA" sz="1600" dirty="0">
                        <a:solidFill>
                          <a:schemeClr val="tx1"/>
                        </a:solidFill>
                        <a:latin typeface="+mj-lt"/>
                        <a:cs typeface="Times New Roman" panose="02020603050405020304" pitchFamily="18" charset="0"/>
                      </a:endParaRPr>
                    </a:p>
                  </a:txBody>
                  <a:tcPr>
                    <a:solidFill>
                      <a:schemeClr val="bg1"/>
                    </a:solidFill>
                  </a:tcPr>
                </a:tc>
                <a:extLst>
                  <a:ext uri="{0D108BD9-81ED-4DB2-BD59-A6C34878D82A}">
                    <a16:rowId xmlns:a16="http://schemas.microsoft.com/office/drawing/2014/main" xmlns="" val="3908028688"/>
                  </a:ext>
                </a:extLst>
              </a:tr>
              <a:tr h="807251">
                <a:tc>
                  <a:txBody>
                    <a:bodyPr/>
                    <a:lstStyle/>
                    <a:p>
                      <a:pPr algn="ctr"/>
                      <a:r>
                        <a:rPr lang="en-CA" sz="2400" b="1" dirty="0">
                          <a:latin typeface="Times New Roman" panose="02020603050405020304" pitchFamily="18" charset="0"/>
                          <a:cs typeface="Times New Roman" panose="02020603050405020304" pitchFamily="18" charset="0"/>
                        </a:rPr>
                        <a:t>YELLOW</a:t>
                      </a:r>
                    </a:p>
                  </a:txBody>
                  <a:tcPr>
                    <a:solidFill>
                      <a:srgbClr val="FFFF00"/>
                    </a:solidFill>
                  </a:tcPr>
                </a:tc>
                <a:tc>
                  <a:txBody>
                    <a:bodyPr/>
                    <a:lstStyle/>
                    <a:p>
                      <a:pPr algn="l" fontAlgn="ctr"/>
                      <a:r>
                        <a:rPr lang="en-US" sz="1600" dirty="0">
                          <a:solidFill>
                            <a:schemeClr val="tx1"/>
                          </a:solidFill>
                          <a:effectLst/>
                          <a:latin typeface="+mj-lt"/>
                          <a:cs typeface="Times New Roman" panose="02020603050405020304" pitchFamily="18" charset="0"/>
                        </a:rPr>
                        <a:t>Urgent care required. </a:t>
                      </a:r>
                      <a:r>
                        <a:rPr lang="en-US" sz="1600" dirty="0" smtClean="0">
                          <a:solidFill>
                            <a:schemeClr val="tx1"/>
                          </a:solidFill>
                          <a:effectLst/>
                          <a:latin typeface="+mj-lt"/>
                          <a:cs typeface="Times New Roman" panose="02020603050405020304" pitchFamily="18" charset="0"/>
                        </a:rPr>
                        <a:t>These</a:t>
                      </a:r>
                      <a:r>
                        <a:rPr lang="en-US" sz="1600" baseline="0" dirty="0" smtClean="0">
                          <a:solidFill>
                            <a:schemeClr val="tx1"/>
                          </a:solidFill>
                          <a:effectLst/>
                          <a:latin typeface="+mj-lt"/>
                          <a:cs typeface="Times New Roman" panose="02020603050405020304" pitchFamily="18" charset="0"/>
                        </a:rPr>
                        <a:t> </a:t>
                      </a:r>
                      <a:r>
                        <a:rPr lang="en-US" sz="1600" dirty="0" smtClean="0">
                          <a:solidFill>
                            <a:schemeClr val="tx1"/>
                          </a:solidFill>
                          <a:effectLst/>
                          <a:latin typeface="+mj-lt"/>
                          <a:cs typeface="Times New Roman" panose="02020603050405020304" pitchFamily="18" charset="0"/>
                        </a:rPr>
                        <a:t>patients require </a:t>
                      </a:r>
                      <a:r>
                        <a:rPr lang="en-US" sz="1600" dirty="0">
                          <a:solidFill>
                            <a:schemeClr val="tx1"/>
                          </a:solidFill>
                          <a:effectLst/>
                          <a:latin typeface="+mj-lt"/>
                          <a:cs typeface="Times New Roman" panose="02020603050405020304" pitchFamily="18" charset="0"/>
                        </a:rPr>
                        <a:t>urgent treatment but can wait until the red-tagged patients have been stabilized.</a:t>
                      </a:r>
                    </a:p>
                  </a:txBody>
                  <a:tcPr marL="31750" marR="31750" marT="31750" marB="31750" anchor="ctr">
                    <a:solidFill>
                      <a:schemeClr val="bg1"/>
                    </a:solidFill>
                  </a:tcPr>
                </a:tc>
                <a:extLst>
                  <a:ext uri="{0D108BD9-81ED-4DB2-BD59-A6C34878D82A}">
                    <a16:rowId xmlns:a16="http://schemas.microsoft.com/office/drawing/2014/main" xmlns="" val="2734460515"/>
                  </a:ext>
                </a:extLst>
              </a:tr>
              <a:tr h="807251">
                <a:tc>
                  <a:txBody>
                    <a:bodyPr/>
                    <a:lstStyle/>
                    <a:p>
                      <a:pPr algn="ctr"/>
                      <a:r>
                        <a:rPr lang="en-CA" sz="2400" b="1" dirty="0">
                          <a:latin typeface="Times New Roman" panose="02020603050405020304" pitchFamily="18" charset="0"/>
                          <a:cs typeface="Times New Roman" panose="02020603050405020304" pitchFamily="18" charset="0"/>
                        </a:rPr>
                        <a:t>GREEN</a:t>
                      </a:r>
                    </a:p>
                  </a:txBody>
                  <a:tcPr>
                    <a:solidFill>
                      <a:srgbClr val="92D050"/>
                    </a:solidFill>
                  </a:tcPr>
                </a:tc>
                <a:tc>
                  <a:txBody>
                    <a:bodyPr/>
                    <a:lstStyle/>
                    <a:p>
                      <a:pPr algn="l" fontAlgn="ctr"/>
                      <a:r>
                        <a:rPr lang="en-US" sz="1600" dirty="0">
                          <a:solidFill>
                            <a:schemeClr val="tx1"/>
                          </a:solidFill>
                          <a:effectLst/>
                          <a:latin typeface="+mj-lt"/>
                          <a:cs typeface="Times New Roman" panose="02020603050405020304" pitchFamily="18" charset="0"/>
                        </a:rPr>
                        <a:t>Minimal care required. These patients require care but are deemed stable enough to wait several hours for treatment.</a:t>
                      </a:r>
                    </a:p>
                  </a:txBody>
                  <a:tcPr marL="31750" marR="31750" marT="31750" marB="31750" anchor="ctr">
                    <a:solidFill>
                      <a:schemeClr val="bg1"/>
                    </a:solidFill>
                  </a:tcPr>
                </a:tc>
                <a:extLst>
                  <a:ext uri="{0D108BD9-81ED-4DB2-BD59-A6C34878D82A}">
                    <a16:rowId xmlns:a16="http://schemas.microsoft.com/office/drawing/2014/main" xmlns="" val="3878617089"/>
                  </a:ext>
                </a:extLst>
              </a:tr>
              <a:tr h="1057059">
                <a:tc>
                  <a:txBody>
                    <a:bodyPr/>
                    <a:lstStyle/>
                    <a:p>
                      <a:pPr algn="ctr"/>
                      <a:r>
                        <a:rPr lang="en-CA" sz="2400" b="1" dirty="0">
                          <a:solidFill>
                            <a:schemeClr val="bg1"/>
                          </a:solidFill>
                          <a:latin typeface="Times New Roman" panose="02020603050405020304" pitchFamily="18" charset="0"/>
                          <a:cs typeface="Times New Roman" panose="02020603050405020304" pitchFamily="18" charset="0"/>
                        </a:rPr>
                        <a:t>BLACK</a:t>
                      </a:r>
                    </a:p>
                  </a:txBody>
                  <a:tcPr>
                    <a:solidFill>
                      <a:schemeClr val="tx1"/>
                    </a:solidFill>
                  </a:tcPr>
                </a:tc>
                <a:tc>
                  <a:txBody>
                    <a:bodyPr/>
                    <a:lstStyle/>
                    <a:p>
                      <a:pPr algn="l" fontAlgn="ctr"/>
                      <a:r>
                        <a:rPr lang="en-US" sz="1600" dirty="0">
                          <a:solidFill>
                            <a:schemeClr val="tx1"/>
                          </a:solidFill>
                          <a:effectLst/>
                          <a:latin typeface="+mj-lt"/>
                          <a:cs typeface="Times New Roman" panose="02020603050405020304" pitchFamily="18" charset="0"/>
                        </a:rPr>
                        <a:t>End-of-life care required. Black-tagged patients are deemed to be beyond the ability of the care team to provide lifesaving care. They are in a state of impending death or </a:t>
                      </a:r>
                      <a:r>
                        <a:rPr lang="en-US" sz="1600" dirty="0" smtClean="0">
                          <a:solidFill>
                            <a:schemeClr val="tx1"/>
                          </a:solidFill>
                          <a:effectLst/>
                          <a:latin typeface="+mj-lt"/>
                          <a:cs typeface="Times New Roman" panose="02020603050405020304" pitchFamily="18" charset="0"/>
                        </a:rPr>
                        <a:t>are already </a:t>
                      </a:r>
                      <a:r>
                        <a:rPr lang="en-US" sz="1600" dirty="0">
                          <a:solidFill>
                            <a:schemeClr val="tx1"/>
                          </a:solidFill>
                          <a:effectLst/>
                          <a:latin typeface="+mj-lt"/>
                          <a:cs typeface="Times New Roman" panose="02020603050405020304" pitchFamily="18" charset="0"/>
                        </a:rPr>
                        <a:t>lifeless.</a:t>
                      </a:r>
                    </a:p>
                  </a:txBody>
                  <a:tcPr marL="31750" marR="31750" marT="31750" marB="31750" anchor="ctr">
                    <a:solidFill>
                      <a:schemeClr val="bg1"/>
                    </a:solidFill>
                  </a:tcPr>
                </a:tc>
                <a:extLst>
                  <a:ext uri="{0D108BD9-81ED-4DB2-BD59-A6C34878D82A}">
                    <a16:rowId xmlns:a16="http://schemas.microsoft.com/office/drawing/2014/main" xmlns="" val="215484738"/>
                  </a:ext>
                </a:extLst>
              </a:tr>
            </a:tbl>
          </a:graphicData>
        </a:graphic>
      </p:graphicFrame>
    </p:spTree>
    <p:extLst>
      <p:ext uri="{BB962C8B-B14F-4D97-AF65-F5344CB8AC3E}">
        <p14:creationId xmlns:p14="http://schemas.microsoft.com/office/powerpoint/2010/main" val="731044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379937"/>
            <a:ext cx="7275714" cy="366760"/>
          </a:xfrm>
        </p:spPr>
        <p:txBody>
          <a:bodyPr>
            <a:normAutofit fontScale="90000"/>
          </a:bodyPr>
          <a:lstStyle/>
          <a:p>
            <a:r>
              <a:rPr lang="en-US" dirty="0">
                <a:solidFill>
                  <a:srgbClr val="92D050"/>
                </a:solidFill>
              </a:rPr>
              <a:t>Essential Learning Activity 13.4.1</a:t>
            </a:r>
          </a:p>
        </p:txBody>
      </p:sp>
      <p:sp>
        <p:nvSpPr>
          <p:cNvPr id="3" name="Content Placeholder 2"/>
          <p:cNvSpPr>
            <a:spLocks noGrp="1"/>
          </p:cNvSpPr>
          <p:nvPr>
            <p:ph idx="1"/>
          </p:nvPr>
        </p:nvSpPr>
        <p:spPr>
          <a:xfrm>
            <a:off x="1404572" y="1046347"/>
            <a:ext cx="7132401" cy="2735664"/>
          </a:xfrm>
        </p:spPr>
        <p:txBody>
          <a:bodyPr>
            <a:normAutofit/>
          </a:bodyPr>
          <a:lstStyle/>
          <a:p>
            <a:pPr lvl="1">
              <a:lnSpc>
                <a:spcPct val="100000"/>
              </a:lnSpc>
              <a:spcAft>
                <a:spcPts val="1200"/>
              </a:spcAft>
            </a:pPr>
            <a:r>
              <a:rPr lang="en-US" sz="1800" dirty="0">
                <a:latin typeface="+mj-lt"/>
                <a:cs typeface="Times New Roman" panose="02020603050405020304" pitchFamily="18" charset="0"/>
              </a:rPr>
              <a:t>Mass casualty incidents involving high numbers of pediatric patients use the </a:t>
            </a:r>
            <a:r>
              <a:rPr lang="en-US" sz="1800" dirty="0" err="1">
                <a:latin typeface="+mj-lt"/>
                <a:cs typeface="Times New Roman" panose="02020603050405020304" pitchFamily="18" charset="0"/>
              </a:rPr>
              <a:t>JumpSTART</a:t>
            </a:r>
            <a:r>
              <a:rPr lang="en-US" sz="1800" dirty="0">
                <a:latin typeface="+mj-lt"/>
                <a:cs typeface="Times New Roman" panose="02020603050405020304" pitchFamily="18" charset="0"/>
              </a:rPr>
              <a:t> system. Read about the process of triaging pediatric patients using the </a:t>
            </a:r>
            <a:r>
              <a:rPr lang="en-US" sz="1800" dirty="0" err="1">
                <a:latin typeface="+mj-lt"/>
                <a:cs typeface="Times New Roman" panose="02020603050405020304" pitchFamily="18" charset="0"/>
                <a:hlinkClick r:id="rId2"/>
              </a:rPr>
              <a:t>JumpSTART</a:t>
            </a:r>
            <a:r>
              <a:rPr lang="en-US" sz="1800" dirty="0">
                <a:latin typeface="+mj-lt"/>
                <a:cs typeface="Times New Roman" panose="02020603050405020304" pitchFamily="18" charset="0"/>
                <a:hlinkClick r:id="rId2"/>
              </a:rPr>
              <a:t> Pediatric Triage Algorithm</a:t>
            </a:r>
            <a:r>
              <a:rPr lang="en-US" sz="1800" dirty="0">
                <a:latin typeface="+mj-lt"/>
                <a:cs typeface="Times New Roman" panose="02020603050405020304" pitchFamily="18" charset="0"/>
              </a:rPr>
              <a:t> from the US Department of Health and Human Services.</a:t>
            </a:r>
            <a:endParaRPr lang="en-CA" sz="1600" dirty="0">
              <a:solidFill>
                <a:srgbClr val="FF0000"/>
              </a:solidFill>
              <a:latin typeface="+mj-lt"/>
              <a:cs typeface="Times New Roman" panose="02020603050405020304" pitchFamily="18" charset="0"/>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17</a:t>
            </a:fld>
            <a:endParaRPr lang="en-US" dirty="0"/>
          </a:p>
        </p:txBody>
      </p:sp>
    </p:spTree>
    <p:extLst>
      <p:ext uri="{BB962C8B-B14F-4D97-AF65-F5344CB8AC3E}">
        <p14:creationId xmlns:p14="http://schemas.microsoft.com/office/powerpoint/2010/main" val="3774827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1164"/>
            <a:ext cx="7275714" cy="366760"/>
          </a:xfrm>
        </p:spPr>
        <p:txBody>
          <a:bodyPr>
            <a:normAutofit fontScale="90000"/>
          </a:bodyPr>
          <a:lstStyle/>
          <a:p>
            <a:r>
              <a:rPr lang="en-US" dirty="0"/>
              <a:t>Disaster Recovery</a:t>
            </a:r>
          </a:p>
        </p:txBody>
      </p:sp>
      <p:sp>
        <p:nvSpPr>
          <p:cNvPr id="3" name="Content Placeholder 2"/>
          <p:cNvSpPr>
            <a:spLocks noGrp="1"/>
          </p:cNvSpPr>
          <p:nvPr>
            <p:ph idx="1"/>
          </p:nvPr>
        </p:nvSpPr>
        <p:spPr>
          <a:xfrm>
            <a:off x="1404572" y="1121275"/>
            <a:ext cx="7132401" cy="2735664"/>
          </a:xfrm>
        </p:spPr>
        <p:txBody>
          <a:bodyPr>
            <a:normAutofit/>
          </a:bodyPr>
          <a:lstStyle/>
          <a:p>
            <a:pPr>
              <a:buFont typeface="Arial" panose="020B0604020202020204" pitchFamily="34" charset="0"/>
              <a:buChar char="•"/>
            </a:pPr>
            <a:r>
              <a:rPr lang="en-US" sz="1600" dirty="0"/>
              <a:t>Disaster recovery follows the response phase and is defined by the short-term and long-term actions required to return the community to a normal state.</a:t>
            </a:r>
          </a:p>
          <a:p>
            <a:pPr>
              <a:buFont typeface="Arial" panose="020B0604020202020204" pitchFamily="34" charset="0"/>
              <a:buChar char="•"/>
            </a:pPr>
            <a:r>
              <a:rPr lang="en-US" sz="1600" b="1" dirty="0"/>
              <a:t>Short-term recovery </a:t>
            </a:r>
            <a:r>
              <a:rPr lang="en-US" sz="1600" dirty="0"/>
              <a:t>includes returning vital life support systems to an operational state and repatriation of patients. </a:t>
            </a:r>
          </a:p>
          <a:p>
            <a:pPr>
              <a:buFont typeface="Arial" panose="020B0604020202020204" pitchFamily="34" charset="0"/>
              <a:buChar char="•"/>
            </a:pPr>
            <a:r>
              <a:rPr lang="en-US" sz="1600" b="1" dirty="0"/>
              <a:t>Long-term recovery </a:t>
            </a:r>
            <a:r>
              <a:rPr lang="en-US" sz="1600" dirty="0"/>
              <a:t>includes such actions as restoring damaged infrastructure and damaged property, and providing physical and psychological support for victims, families, and responders (Upton, 2013).</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18</a:t>
            </a:fld>
            <a:endParaRPr lang="en-US" dirty="0"/>
          </a:p>
        </p:txBody>
      </p:sp>
    </p:spTree>
    <p:extLst>
      <p:ext uri="{BB962C8B-B14F-4D97-AF65-F5344CB8AC3E}">
        <p14:creationId xmlns:p14="http://schemas.microsoft.com/office/powerpoint/2010/main" val="9201346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1164"/>
            <a:ext cx="7275714" cy="366760"/>
          </a:xfrm>
        </p:spPr>
        <p:txBody>
          <a:bodyPr>
            <a:normAutofit fontScale="90000"/>
          </a:bodyPr>
          <a:lstStyle/>
          <a:p>
            <a:r>
              <a:rPr lang="en-US" dirty="0"/>
              <a:t>Disaster </a:t>
            </a:r>
            <a:r>
              <a:rPr lang="en-US" dirty="0" smtClean="0"/>
              <a:t>Recovery (Cont’d)</a:t>
            </a:r>
            <a:endParaRPr lang="en-US" dirty="0"/>
          </a:p>
        </p:txBody>
      </p:sp>
      <p:sp>
        <p:nvSpPr>
          <p:cNvPr id="3" name="Content Placeholder 2"/>
          <p:cNvSpPr>
            <a:spLocks noGrp="1"/>
          </p:cNvSpPr>
          <p:nvPr>
            <p:ph idx="1"/>
          </p:nvPr>
        </p:nvSpPr>
        <p:spPr>
          <a:xfrm>
            <a:off x="1404572" y="1121275"/>
            <a:ext cx="7132401" cy="2735664"/>
          </a:xfrm>
        </p:spPr>
        <p:txBody>
          <a:bodyPr>
            <a:normAutofit/>
          </a:bodyPr>
          <a:lstStyle/>
          <a:p>
            <a:pPr>
              <a:buFont typeface="Arial" panose="020B0604020202020204" pitchFamily="34" charset="0"/>
              <a:buChar char="•"/>
            </a:pPr>
            <a:r>
              <a:rPr lang="en-US" sz="1600" dirty="0"/>
              <a:t>Individuals who experience a traumatic event are at risk of suffering long-term effects, </a:t>
            </a:r>
            <a:r>
              <a:rPr lang="en-US" sz="1600" dirty="0" smtClean="0"/>
              <a:t>which </a:t>
            </a:r>
            <a:r>
              <a:rPr lang="en-US" sz="1600" dirty="0"/>
              <a:t>may be physical, emotional, spiritual, or mental. Characteristics of these responses include:</a:t>
            </a:r>
          </a:p>
          <a:p>
            <a:pPr lvl="1">
              <a:buFont typeface="Arial" panose="020B0604020202020204" pitchFamily="34" charset="0"/>
              <a:buChar char="•"/>
            </a:pPr>
            <a:r>
              <a:rPr lang="en-US" sz="1600" dirty="0"/>
              <a:t>emotional reactions to events;</a:t>
            </a:r>
          </a:p>
          <a:p>
            <a:pPr lvl="1">
              <a:buFont typeface="Arial" panose="020B0604020202020204" pitchFamily="34" charset="0"/>
              <a:buChar char="•"/>
            </a:pPr>
            <a:r>
              <a:rPr lang="en-US" sz="1600" dirty="0"/>
              <a:t>loss of ability to function;</a:t>
            </a:r>
          </a:p>
          <a:p>
            <a:pPr lvl="1">
              <a:buFont typeface="Arial" panose="020B0604020202020204" pitchFamily="34" charset="0"/>
              <a:buChar char="•"/>
            </a:pPr>
            <a:r>
              <a:rPr lang="en-US" sz="1600" dirty="0"/>
              <a:t>feeling overwhelmed; and</a:t>
            </a:r>
          </a:p>
          <a:p>
            <a:pPr lvl="1">
              <a:buFont typeface="Arial" panose="020B0604020202020204" pitchFamily="34" charset="0"/>
              <a:buChar char="•"/>
            </a:pPr>
            <a:r>
              <a:rPr lang="en-US" sz="1600" dirty="0"/>
              <a:t>increased use of resources.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19</a:t>
            </a:fld>
            <a:endParaRPr lang="en-US" dirty="0"/>
          </a:p>
        </p:txBody>
      </p:sp>
    </p:spTree>
    <p:extLst>
      <p:ext uri="{BB962C8B-B14F-4D97-AF65-F5344CB8AC3E}">
        <p14:creationId xmlns:p14="http://schemas.microsoft.com/office/powerpoint/2010/main" val="2414183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Open License</a:t>
            </a:r>
          </a:p>
        </p:txBody>
      </p:sp>
      <p:sp>
        <p:nvSpPr>
          <p:cNvPr id="3" name="Content Placeholder 2"/>
          <p:cNvSpPr>
            <a:spLocks noGrp="1"/>
          </p:cNvSpPr>
          <p:nvPr>
            <p:ph idx="1"/>
          </p:nvPr>
        </p:nvSpPr>
        <p:spPr/>
        <p:txBody>
          <a:bodyPr>
            <a:normAutofit fontScale="55000" lnSpcReduction="20000"/>
          </a:bodyPr>
          <a:lstStyle/>
          <a:p>
            <a:pPr marL="0" lvl="0" indent="0">
              <a:lnSpc>
                <a:spcPct val="150000"/>
              </a:lnSpc>
              <a:spcBef>
                <a:spcPts val="0"/>
              </a:spcBef>
              <a:buNone/>
            </a:pPr>
            <a:r>
              <a:rPr lang="en-CA" dirty="0">
                <a:solidFill>
                  <a:schemeClr val="tx1"/>
                </a:solidFill>
              </a:rPr>
              <a:t>The PowerPoint slide deck created by Joan Wagner, and designed by </a:t>
            </a:r>
            <a:r>
              <a:rPr lang="en-CA" dirty="0">
                <a:solidFill>
                  <a:schemeClr val="tx1"/>
                </a:solidFill>
                <a:hlinkClick r:id="rId2"/>
              </a:rPr>
              <a:t>JVDW Designs</a:t>
            </a:r>
            <a:r>
              <a:rPr lang="en-CA" dirty="0">
                <a:solidFill>
                  <a:schemeClr val="tx1"/>
                </a:solidFill>
              </a:rPr>
              <a:t>, for the open textbook </a:t>
            </a:r>
            <a:r>
              <a:rPr lang="en-CA" i="1" dirty="0">
                <a:solidFill>
                  <a:schemeClr val="tx1"/>
                </a:solidFill>
              </a:rPr>
              <a:t>Leadership and Influencing Change in Nursing</a:t>
            </a:r>
            <a:r>
              <a:rPr lang="en-CA" dirty="0">
                <a:solidFill>
                  <a:schemeClr val="tx1"/>
                </a:solidFill>
              </a:rPr>
              <a:t> is licensed </a:t>
            </a:r>
            <a:r>
              <a:rPr lang="en-CA" dirty="0"/>
              <a:t>under a </a:t>
            </a:r>
            <a:r>
              <a:rPr lang="en-CA" dirty="0">
                <a:hlinkClick r:id="rId3"/>
              </a:rPr>
              <a:t>Creative Commons Attribution 4.0 International License</a:t>
            </a:r>
            <a:r>
              <a:rPr lang="en-CA" dirty="0"/>
              <a:t>, except where otherwise noted. T</a:t>
            </a:r>
            <a:r>
              <a:rPr lang="en-CA" dirty="0">
                <a:solidFill>
                  <a:schemeClr val="tx1"/>
                </a:solidFill>
              </a:rPr>
              <a:t>he University of Regina logo is a registered trademark. </a:t>
            </a:r>
            <a:endParaRPr lang="en-CA" dirty="0"/>
          </a:p>
          <a:p>
            <a:pPr marL="0" lvl="0" indent="0">
              <a:lnSpc>
                <a:spcPct val="150000"/>
              </a:lnSpc>
              <a:spcBef>
                <a:spcPts val="0"/>
              </a:spcBef>
              <a:buNone/>
            </a:pPr>
            <a:endParaRPr lang="en-CA" sz="1500" dirty="0">
              <a:solidFill>
                <a:schemeClr val="tx1"/>
              </a:solidFill>
            </a:endParaRPr>
          </a:p>
          <a:p>
            <a:pPr marL="0" indent="0">
              <a:lnSpc>
                <a:spcPct val="150000"/>
              </a:lnSpc>
              <a:spcBef>
                <a:spcPts val="0"/>
              </a:spcBef>
              <a:buNone/>
            </a:pPr>
            <a:r>
              <a:rPr lang="en-CA" dirty="0"/>
              <a:t>Under the terms of the </a:t>
            </a:r>
            <a:r>
              <a:rPr lang="en-CA" dirty="0">
                <a:hlinkClick r:id="rId3"/>
              </a:rPr>
              <a:t>Creative Commons Attribution 4.0 International License</a:t>
            </a:r>
            <a:r>
              <a:rPr lang="en-CA" dirty="0"/>
              <a:t>, you are free to retain, reuse, copy, redistribute, and revise this PowerPoint – in whole or in part – as long as you provide attribution to Joan Wagner. Download the PowerPoint slide deck for </a:t>
            </a:r>
            <a:r>
              <a:rPr lang="en-CA" i="1" dirty="0"/>
              <a:t>Leadership and Influencing Change in Nursing </a:t>
            </a:r>
            <a:r>
              <a:rPr lang="en-CA" dirty="0"/>
              <a:t>by Joan Wagner for free at </a:t>
            </a:r>
            <a:r>
              <a:rPr lang="en-CA" dirty="0">
                <a:hlinkClick r:id="rId4"/>
              </a:rPr>
              <a:t>www.uregina.ca/open-access/open-textbooks</a:t>
            </a:r>
            <a:r>
              <a:rPr lang="en-CA" dirty="0"/>
              <a:t>. </a:t>
            </a:r>
          </a:p>
          <a:p>
            <a:pPr marL="0" indent="0">
              <a:lnSpc>
                <a:spcPct val="150000"/>
              </a:lnSpc>
              <a:spcBef>
                <a:spcPts val="0"/>
              </a:spcBef>
              <a:buNone/>
            </a:pPr>
            <a:endParaRPr lang="en-CA" sz="1500" dirty="0"/>
          </a:p>
          <a:p>
            <a:pPr marL="0" indent="0">
              <a:lnSpc>
                <a:spcPct val="150000"/>
              </a:lnSpc>
              <a:spcBef>
                <a:spcPts val="0"/>
              </a:spcBef>
              <a:buNone/>
            </a:pPr>
            <a:r>
              <a:rPr lang="en-CA" dirty="0"/>
              <a:t>For questions about University of Regina’s Open Textbook Publishing Program, contact: </a:t>
            </a:r>
            <a:r>
              <a:rPr lang="en-CA" dirty="0">
                <a:hlinkClick r:id="rId5"/>
              </a:rPr>
              <a:t>open.textbooks@uregina.ca</a:t>
            </a:r>
            <a:r>
              <a:rPr lang="en-CA" dirty="0"/>
              <a:t>. </a:t>
            </a:r>
          </a:p>
          <a:p>
            <a:pPr marL="0" lvl="0" indent="0">
              <a:lnSpc>
                <a:spcPct val="150000"/>
              </a:lnSpc>
              <a:spcBef>
                <a:spcPts val="0"/>
              </a:spcBef>
              <a:buNone/>
            </a:pPr>
            <a:endParaRPr lang="en-CA" dirty="0">
              <a:solidFill>
                <a:schemeClr val="tx1"/>
              </a:solidFill>
            </a:endParaRPr>
          </a:p>
          <a:p>
            <a:pPr marL="0" indent="0">
              <a:lnSpc>
                <a:spcPct val="150000"/>
              </a:lnSpc>
              <a:spcBef>
                <a:spcPts val="0"/>
              </a:spcBef>
              <a:buNone/>
            </a:pPr>
            <a:endParaRPr lang="ro-RO"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a:t>
            </a:fld>
            <a:endParaRPr lang="en-US" dirty="0"/>
          </a:p>
        </p:txBody>
      </p:sp>
    </p:spTree>
    <p:extLst>
      <p:ext uri="{BB962C8B-B14F-4D97-AF65-F5344CB8AC3E}">
        <p14:creationId xmlns:p14="http://schemas.microsoft.com/office/powerpoint/2010/main" val="2212586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379937"/>
            <a:ext cx="7275714" cy="366760"/>
          </a:xfrm>
        </p:spPr>
        <p:txBody>
          <a:bodyPr>
            <a:normAutofit fontScale="90000"/>
          </a:bodyPr>
          <a:lstStyle/>
          <a:p>
            <a:r>
              <a:rPr lang="en-US" dirty="0">
                <a:solidFill>
                  <a:srgbClr val="92D050"/>
                </a:solidFill>
              </a:rPr>
              <a:t>Essential Learning Activity 13.5.1</a:t>
            </a:r>
          </a:p>
        </p:txBody>
      </p:sp>
      <p:sp>
        <p:nvSpPr>
          <p:cNvPr id="3" name="Content Placeholder 2"/>
          <p:cNvSpPr>
            <a:spLocks noGrp="1"/>
          </p:cNvSpPr>
          <p:nvPr>
            <p:ph idx="1"/>
          </p:nvPr>
        </p:nvSpPr>
        <p:spPr>
          <a:xfrm>
            <a:off x="1404572" y="1046347"/>
            <a:ext cx="7132401" cy="2735664"/>
          </a:xfrm>
        </p:spPr>
        <p:txBody>
          <a:bodyPr>
            <a:normAutofit/>
          </a:bodyPr>
          <a:lstStyle/>
          <a:p>
            <a:pPr lvl="1">
              <a:lnSpc>
                <a:spcPct val="100000"/>
              </a:lnSpc>
              <a:spcAft>
                <a:spcPts val="1200"/>
              </a:spcAft>
            </a:pPr>
            <a:r>
              <a:rPr lang="en-US" sz="1800" dirty="0">
                <a:latin typeface="+mj-lt"/>
                <a:cs typeface="Times New Roman" panose="02020603050405020304" pitchFamily="18" charset="0"/>
              </a:rPr>
              <a:t>Canada has had a number of major disasters over the past few years.</a:t>
            </a:r>
          </a:p>
          <a:p>
            <a:pPr lvl="1">
              <a:lnSpc>
                <a:spcPct val="100000"/>
              </a:lnSpc>
              <a:spcAft>
                <a:spcPts val="1200"/>
              </a:spcAft>
            </a:pPr>
            <a:r>
              <a:rPr lang="en-US" sz="1800" dirty="0">
                <a:latin typeface="+mj-lt"/>
                <a:cs typeface="Times New Roman" panose="02020603050405020304" pitchFamily="18" charset="0"/>
              </a:rPr>
              <a:t>Please refer to chapter 13 to view the links and questions.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20</a:t>
            </a:fld>
            <a:endParaRPr lang="en-US" dirty="0"/>
          </a:p>
        </p:txBody>
      </p:sp>
    </p:spTree>
    <p:extLst>
      <p:ext uri="{BB962C8B-B14F-4D97-AF65-F5344CB8AC3E}">
        <p14:creationId xmlns:p14="http://schemas.microsoft.com/office/powerpoint/2010/main" val="2744849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495686"/>
            <a:ext cx="7275714" cy="366760"/>
          </a:xfrm>
        </p:spPr>
        <p:txBody>
          <a:bodyPr>
            <a:normAutofit fontScale="90000"/>
          </a:bodyPr>
          <a:lstStyle/>
          <a:p>
            <a:r>
              <a:rPr lang="en-US" dirty="0">
                <a:solidFill>
                  <a:srgbClr val="92D050"/>
                </a:solidFill>
              </a:rPr>
              <a:t>Research Note</a:t>
            </a:r>
          </a:p>
        </p:txBody>
      </p:sp>
      <p:sp>
        <p:nvSpPr>
          <p:cNvPr id="3" name="Content Placeholder 2"/>
          <p:cNvSpPr>
            <a:spLocks noGrp="1"/>
          </p:cNvSpPr>
          <p:nvPr>
            <p:ph idx="1"/>
          </p:nvPr>
        </p:nvSpPr>
        <p:spPr>
          <a:xfrm>
            <a:off x="1404572" y="1094258"/>
            <a:ext cx="7132401" cy="2735664"/>
          </a:xfrm>
        </p:spPr>
        <p:txBody>
          <a:bodyPr>
            <a:normAutofit/>
          </a:bodyPr>
          <a:lstStyle/>
          <a:p>
            <a:pPr marL="0" indent="0">
              <a:lnSpc>
                <a:spcPct val="100000"/>
              </a:lnSpc>
              <a:spcAft>
                <a:spcPts val="1200"/>
              </a:spcAft>
              <a:buNone/>
            </a:pPr>
            <a:r>
              <a:rPr lang="en-US" sz="1600" dirty="0">
                <a:latin typeface="+mj-lt"/>
                <a:cs typeface="Times New Roman" panose="02020603050405020304" pitchFamily="18" charset="0"/>
              </a:rPr>
              <a:t>Goodwin </a:t>
            </a:r>
            <a:r>
              <a:rPr lang="en-US" sz="1600" dirty="0" err="1">
                <a:latin typeface="+mj-lt"/>
                <a:cs typeface="Times New Roman" panose="02020603050405020304" pitchFamily="18" charset="0"/>
              </a:rPr>
              <a:t>Veenema</a:t>
            </a:r>
            <a:r>
              <a:rPr lang="en-US" sz="1600" dirty="0">
                <a:latin typeface="+mj-lt"/>
                <a:cs typeface="Times New Roman" panose="02020603050405020304" pitchFamily="18" charset="0"/>
              </a:rPr>
              <a:t>, T., Andrews, D, </a:t>
            </a:r>
            <a:r>
              <a:rPr lang="en-US" sz="1600" dirty="0" err="1">
                <a:latin typeface="+mj-lt"/>
                <a:cs typeface="Times New Roman" panose="02020603050405020304" pitchFamily="18" charset="0"/>
              </a:rPr>
              <a:t>Losinski</a:t>
            </a:r>
            <a:r>
              <a:rPr lang="en-US" sz="1600" dirty="0">
                <a:latin typeface="+mj-lt"/>
                <a:cs typeface="Times New Roman" panose="02020603050405020304" pitchFamily="18" charset="0"/>
              </a:rPr>
              <a:t>, S., Newton, S. M., &amp; Seal, S. (2016). Exploration and development of standardized nursing leadership competencies during disasters. </a:t>
            </a:r>
            <a:r>
              <a:rPr lang="en-US" sz="1600" i="1" dirty="0">
                <a:latin typeface="+mj-lt"/>
                <a:cs typeface="Times New Roman" panose="02020603050405020304" pitchFamily="18" charset="0"/>
              </a:rPr>
              <a:t>Health Emergency and Disaster Nursing, 4</a:t>
            </a:r>
            <a:r>
              <a:rPr lang="en-US" sz="1600" dirty="0">
                <a:latin typeface="+mj-lt"/>
                <a:cs typeface="Times New Roman" panose="02020603050405020304" pitchFamily="18" charset="0"/>
              </a:rPr>
              <a:t>, 26–38.</a:t>
            </a:r>
          </a:p>
          <a:p>
            <a:pPr marL="0" indent="0">
              <a:lnSpc>
                <a:spcPct val="100000"/>
              </a:lnSpc>
              <a:spcAft>
                <a:spcPts val="1200"/>
              </a:spcAft>
              <a:buNone/>
            </a:pPr>
            <a:r>
              <a:rPr lang="en-US" sz="1600" dirty="0">
                <a:latin typeface="+mj-lt"/>
                <a:cs typeface="Times New Roman" panose="02020603050405020304" pitchFamily="18" charset="0"/>
              </a:rPr>
              <a:t>Nash, T. J. (2016). A guide to emergency preparedness and disaster nursing education resources. </a:t>
            </a:r>
            <a:r>
              <a:rPr lang="en-US" sz="1600" i="1" dirty="0">
                <a:latin typeface="+mj-lt"/>
                <a:cs typeface="Times New Roman" panose="02020603050405020304" pitchFamily="18" charset="0"/>
              </a:rPr>
              <a:t>Health Emergency and Disaster Nursing, 4</a:t>
            </a:r>
            <a:r>
              <a:rPr lang="en-US" sz="1600" dirty="0">
                <a:latin typeface="+mj-lt"/>
                <a:cs typeface="Times New Roman" panose="02020603050405020304" pitchFamily="18" charset="0"/>
              </a:rPr>
              <a:t>, 12–25.</a:t>
            </a:r>
          </a:p>
          <a:p>
            <a:pPr marL="0" indent="0">
              <a:lnSpc>
                <a:spcPct val="100000"/>
              </a:lnSpc>
              <a:spcAft>
                <a:spcPts val="1200"/>
              </a:spcAft>
              <a:buNone/>
            </a:pPr>
            <a:r>
              <a:rPr lang="en-US" sz="1600" dirty="0">
                <a:latin typeface="+mj-lt"/>
                <a:cs typeface="Times New Roman" panose="02020603050405020304" pitchFamily="18" charset="0"/>
              </a:rPr>
              <a:t>Nash, T. J. (2016). A guide to emergency preparedness and disaster nursing education resources. </a:t>
            </a:r>
            <a:r>
              <a:rPr lang="en-US" sz="1600" i="1" dirty="0">
                <a:latin typeface="+mj-lt"/>
                <a:cs typeface="Times New Roman" panose="02020603050405020304" pitchFamily="18" charset="0"/>
              </a:rPr>
              <a:t>Health Emergency and Disaster Nursing, 4</a:t>
            </a:r>
            <a:r>
              <a:rPr lang="en-US" sz="1600" dirty="0">
                <a:latin typeface="+mj-lt"/>
                <a:cs typeface="Times New Roman" panose="02020603050405020304" pitchFamily="18" charset="0"/>
              </a:rPr>
              <a:t>, 12–25.</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21</a:t>
            </a:fld>
            <a:endParaRPr lang="en-US" dirty="0"/>
          </a:p>
        </p:txBody>
      </p:sp>
    </p:spTree>
    <p:extLst>
      <p:ext uri="{BB962C8B-B14F-4D97-AF65-F5344CB8AC3E}">
        <p14:creationId xmlns:p14="http://schemas.microsoft.com/office/powerpoint/2010/main" val="10440725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495686"/>
            <a:ext cx="7275714" cy="366760"/>
          </a:xfrm>
        </p:spPr>
        <p:txBody>
          <a:bodyPr>
            <a:normAutofit fontScale="90000"/>
          </a:bodyPr>
          <a:lstStyle/>
          <a:p>
            <a:r>
              <a:rPr lang="en-US" dirty="0">
                <a:solidFill>
                  <a:srgbClr val="92D050"/>
                </a:solidFill>
              </a:rPr>
              <a:t>Research </a:t>
            </a:r>
            <a:r>
              <a:rPr lang="en-US" dirty="0" smtClean="0">
                <a:solidFill>
                  <a:srgbClr val="92D050"/>
                </a:solidFill>
              </a:rPr>
              <a:t>Note (Cont’d)</a:t>
            </a:r>
            <a:endParaRPr lang="en-US" dirty="0">
              <a:solidFill>
                <a:srgbClr val="92D050"/>
              </a:solidFill>
            </a:endParaRPr>
          </a:p>
        </p:txBody>
      </p:sp>
      <p:sp>
        <p:nvSpPr>
          <p:cNvPr id="3" name="Content Placeholder 2"/>
          <p:cNvSpPr>
            <a:spLocks noGrp="1"/>
          </p:cNvSpPr>
          <p:nvPr>
            <p:ph idx="1"/>
          </p:nvPr>
        </p:nvSpPr>
        <p:spPr>
          <a:xfrm>
            <a:off x="1404572" y="1094258"/>
            <a:ext cx="7132401" cy="2735664"/>
          </a:xfrm>
        </p:spPr>
        <p:txBody>
          <a:bodyPr>
            <a:normAutofit/>
          </a:bodyPr>
          <a:lstStyle/>
          <a:p>
            <a:pPr marL="0" indent="0">
              <a:spcAft>
                <a:spcPts val="1200"/>
              </a:spcAft>
              <a:buNone/>
            </a:pPr>
            <a:r>
              <a:rPr lang="en-US" sz="1600" dirty="0">
                <a:latin typeface="+mj-lt"/>
                <a:cs typeface="Times New Roman" panose="02020603050405020304" pitchFamily="18" charset="0"/>
              </a:rPr>
              <a:t>Imagine you are just finishing your day shift in the emergency department when the EMS radio patches in that a tornado has touched down in a community 50 </a:t>
            </a:r>
            <a:r>
              <a:rPr lang="en-US" sz="1600" dirty="0" err="1">
                <a:latin typeface="+mj-lt"/>
                <a:cs typeface="Times New Roman" panose="02020603050405020304" pitchFamily="18" charset="0"/>
              </a:rPr>
              <a:t>kilometres</a:t>
            </a:r>
            <a:r>
              <a:rPr lang="en-US" sz="1600" dirty="0">
                <a:latin typeface="+mj-lt"/>
                <a:cs typeface="Times New Roman" panose="02020603050405020304" pitchFamily="18" charset="0"/>
              </a:rPr>
              <a:t> outside the city. Numerous homes and businesses have been completely destroyed. EMS, fire, and police are on scene and have begun transporting patients to your ED. </a:t>
            </a:r>
          </a:p>
          <a:p>
            <a:pPr lvl="1">
              <a:spcAft>
                <a:spcPts val="1200"/>
              </a:spcAft>
            </a:pPr>
            <a:r>
              <a:rPr lang="en-US" sz="1600" dirty="0">
                <a:latin typeface="+mj-lt"/>
                <a:cs typeface="Times New Roman" panose="02020603050405020304" pitchFamily="18" charset="0"/>
              </a:rPr>
              <a:t>Are you prepared? </a:t>
            </a:r>
          </a:p>
          <a:p>
            <a:pPr lvl="1">
              <a:spcAft>
                <a:spcPts val="1200"/>
              </a:spcAft>
            </a:pPr>
            <a:r>
              <a:rPr lang="en-US" sz="1600" dirty="0">
                <a:latin typeface="+mj-lt"/>
                <a:cs typeface="Times New Roman" panose="02020603050405020304" pitchFamily="18" charset="0"/>
              </a:rPr>
              <a:t>Do you have the knowledge to provide the best care for the victims?</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22</a:t>
            </a:fld>
            <a:endParaRPr lang="en-US" dirty="0"/>
          </a:p>
        </p:txBody>
      </p:sp>
    </p:spTree>
    <p:extLst>
      <p:ext uri="{BB962C8B-B14F-4D97-AF65-F5344CB8AC3E}">
        <p14:creationId xmlns:p14="http://schemas.microsoft.com/office/powerpoint/2010/main" val="26065410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495686"/>
            <a:ext cx="7275714" cy="366760"/>
          </a:xfrm>
        </p:spPr>
        <p:txBody>
          <a:bodyPr>
            <a:normAutofit fontScale="90000"/>
          </a:bodyPr>
          <a:lstStyle/>
          <a:p>
            <a:r>
              <a:rPr lang="en-US" dirty="0">
                <a:solidFill>
                  <a:srgbClr val="92D050"/>
                </a:solidFill>
              </a:rPr>
              <a:t>Research </a:t>
            </a:r>
            <a:r>
              <a:rPr lang="en-US" dirty="0" smtClean="0">
                <a:solidFill>
                  <a:srgbClr val="92D050"/>
                </a:solidFill>
              </a:rPr>
              <a:t>Note (Cont’d)</a:t>
            </a:r>
            <a:endParaRPr lang="en-US" dirty="0">
              <a:solidFill>
                <a:srgbClr val="92D050"/>
              </a:solidFill>
            </a:endParaRPr>
          </a:p>
        </p:txBody>
      </p:sp>
      <p:sp>
        <p:nvSpPr>
          <p:cNvPr id="3" name="Content Placeholder 2"/>
          <p:cNvSpPr>
            <a:spLocks noGrp="1"/>
          </p:cNvSpPr>
          <p:nvPr>
            <p:ph idx="1"/>
          </p:nvPr>
        </p:nvSpPr>
        <p:spPr>
          <a:xfrm>
            <a:off x="1404572" y="1094258"/>
            <a:ext cx="7132401" cy="2735664"/>
          </a:xfrm>
        </p:spPr>
        <p:txBody>
          <a:bodyPr>
            <a:normAutofit lnSpcReduction="10000"/>
          </a:bodyPr>
          <a:lstStyle/>
          <a:p>
            <a:pPr marL="0" indent="0">
              <a:spcAft>
                <a:spcPts val="1200"/>
              </a:spcAft>
              <a:buNone/>
            </a:pPr>
            <a:r>
              <a:rPr lang="en-US" sz="1600" dirty="0">
                <a:latin typeface="+mj-lt"/>
                <a:cs typeface="Times New Roman" panose="02020603050405020304" pitchFamily="18" charset="0"/>
              </a:rPr>
              <a:t>Evidence-based practice has always been part of the nursing lexicon; over the last few </a:t>
            </a:r>
            <a:r>
              <a:rPr lang="en-US" sz="1600" dirty="0" smtClean="0">
                <a:latin typeface="+mj-lt"/>
                <a:cs typeface="Times New Roman" panose="02020603050405020304" pitchFamily="18" charset="0"/>
              </a:rPr>
              <a:t>decades, </a:t>
            </a:r>
            <a:r>
              <a:rPr lang="en-US" sz="1600" dirty="0">
                <a:latin typeface="+mj-lt"/>
                <a:cs typeface="Times New Roman" panose="02020603050405020304" pitchFamily="18" charset="0"/>
              </a:rPr>
              <a:t>it has taken a more prominent role in nursing education (CNA, 2010). A broad scope of knowledge is needed to be an effective emergency nurse, which requires keeping current on the latest research about nursing and health care. </a:t>
            </a:r>
          </a:p>
          <a:p>
            <a:pPr marL="0" indent="0">
              <a:spcAft>
                <a:spcPts val="1200"/>
              </a:spcAft>
              <a:buNone/>
            </a:pPr>
            <a:r>
              <a:rPr lang="en-US" sz="1600" dirty="0">
                <a:latin typeface="+mj-lt"/>
                <a:cs typeface="Times New Roman" panose="02020603050405020304" pitchFamily="18" charset="0"/>
              </a:rPr>
              <a:t>However, research has shown that many nurses do not have the basic understanding or knowledge to prepare for a disaster.</a:t>
            </a:r>
          </a:p>
          <a:p>
            <a:pPr marL="0" indent="0">
              <a:spcAft>
                <a:spcPts val="1200"/>
              </a:spcAft>
              <a:buNone/>
            </a:pPr>
            <a:r>
              <a:rPr lang="en-US" sz="1600" dirty="0">
                <a:latin typeface="+mj-lt"/>
                <a:cs typeface="Times New Roman" panose="02020603050405020304" pitchFamily="18" charset="0"/>
              </a:rPr>
              <a:t>A literature review done by Nash (2016) suggests that nurses do not feel comfortable responding to disaster situations due to scarcity of emergency preparedness resources (p. 12).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23</a:t>
            </a:fld>
            <a:endParaRPr lang="en-US" dirty="0"/>
          </a:p>
        </p:txBody>
      </p:sp>
    </p:spTree>
    <p:extLst>
      <p:ext uri="{BB962C8B-B14F-4D97-AF65-F5344CB8AC3E}">
        <p14:creationId xmlns:p14="http://schemas.microsoft.com/office/powerpoint/2010/main" val="23486656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6" y="495686"/>
            <a:ext cx="7275714" cy="366760"/>
          </a:xfrm>
        </p:spPr>
        <p:txBody>
          <a:bodyPr>
            <a:normAutofit fontScale="90000"/>
          </a:bodyPr>
          <a:lstStyle/>
          <a:p>
            <a:r>
              <a:rPr lang="en-US" dirty="0">
                <a:solidFill>
                  <a:srgbClr val="92D050"/>
                </a:solidFill>
              </a:rPr>
              <a:t>Research </a:t>
            </a:r>
            <a:r>
              <a:rPr lang="en-US" dirty="0" smtClean="0">
                <a:solidFill>
                  <a:srgbClr val="92D050"/>
                </a:solidFill>
              </a:rPr>
              <a:t>Note (Cont’d)</a:t>
            </a:r>
            <a:endParaRPr lang="en-US" dirty="0">
              <a:solidFill>
                <a:srgbClr val="92D050"/>
              </a:solidFill>
            </a:endParaRPr>
          </a:p>
        </p:txBody>
      </p:sp>
      <p:sp>
        <p:nvSpPr>
          <p:cNvPr id="3" name="Content Placeholder 2"/>
          <p:cNvSpPr>
            <a:spLocks noGrp="1"/>
          </p:cNvSpPr>
          <p:nvPr>
            <p:ph idx="1"/>
          </p:nvPr>
        </p:nvSpPr>
        <p:spPr>
          <a:xfrm>
            <a:off x="1404572" y="1094258"/>
            <a:ext cx="7132401" cy="2735664"/>
          </a:xfrm>
        </p:spPr>
        <p:txBody>
          <a:bodyPr>
            <a:normAutofit/>
          </a:bodyPr>
          <a:lstStyle/>
          <a:p>
            <a:pPr marL="0" indent="0">
              <a:spcAft>
                <a:spcPts val="1200"/>
              </a:spcAft>
              <a:buNone/>
            </a:pPr>
            <a:r>
              <a:rPr lang="en-US" sz="1600" dirty="0">
                <a:latin typeface="+mj-lt"/>
                <a:cs typeface="Times New Roman" panose="02020603050405020304" pitchFamily="18" charset="0"/>
              </a:rPr>
              <a:t>The inevitability of future disasters, both natural and anthropogenic, combined with the currently limited resources related to education and training, means that there needs to be a greater focus on disaster preparedness education in nursing curricula. </a:t>
            </a:r>
          </a:p>
          <a:p>
            <a:pPr marL="0" indent="0">
              <a:spcAft>
                <a:spcPts val="1200"/>
              </a:spcAft>
              <a:buNone/>
            </a:pPr>
            <a:r>
              <a:rPr lang="en-US" sz="1600" dirty="0">
                <a:latin typeface="+mj-lt"/>
                <a:cs typeface="Times New Roman" panose="02020603050405020304" pitchFamily="18" charset="0"/>
              </a:rPr>
              <a:t>There is an opportunity for nursing education to </a:t>
            </a:r>
            <a:r>
              <a:rPr lang="en-US" sz="1600" dirty="0" smtClean="0">
                <a:latin typeface="+mj-lt"/>
                <a:cs typeface="Times New Roman" panose="02020603050405020304" pitchFamily="18" charset="0"/>
              </a:rPr>
              <a:t>lead</a:t>
            </a:r>
            <a:r>
              <a:rPr lang="en-US" sz="1600" dirty="0" smtClean="0">
                <a:latin typeface="+mj-lt"/>
                <a:cs typeface="Times New Roman" panose="02020603050405020304" pitchFamily="18" charset="0"/>
              </a:rPr>
              <a:t> the </a:t>
            </a:r>
            <a:r>
              <a:rPr lang="en-US" sz="1600" dirty="0">
                <a:latin typeface="+mj-lt"/>
                <a:cs typeface="Times New Roman" panose="02020603050405020304" pitchFamily="18" charset="0"/>
              </a:rPr>
              <a:t>way for continued research, thereby meeting this continuing challenge.</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24</a:t>
            </a:fld>
            <a:endParaRPr lang="en-US" dirty="0"/>
          </a:p>
        </p:txBody>
      </p:sp>
    </p:spTree>
    <p:extLst>
      <p:ext uri="{BB962C8B-B14F-4D97-AF65-F5344CB8AC3E}">
        <p14:creationId xmlns:p14="http://schemas.microsoft.com/office/powerpoint/2010/main" val="39914488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Exercises for Review</a:t>
            </a:r>
          </a:p>
        </p:txBody>
      </p:sp>
      <p:sp>
        <p:nvSpPr>
          <p:cNvPr id="3" name="Content Placeholder 2"/>
          <p:cNvSpPr>
            <a:spLocks noGrp="1"/>
          </p:cNvSpPr>
          <p:nvPr>
            <p:ph idx="1"/>
          </p:nvPr>
        </p:nvSpPr>
        <p:spPr/>
        <p:txBody>
          <a:bodyPr>
            <a:normAutofit fontScale="70000" lnSpcReduction="20000"/>
          </a:bodyPr>
          <a:lstStyle/>
          <a:p>
            <a:pPr>
              <a:lnSpc>
                <a:spcPct val="100000"/>
              </a:lnSpc>
              <a:spcBef>
                <a:spcPts val="0"/>
              </a:spcBef>
              <a:spcAft>
                <a:spcPts val="1200"/>
              </a:spcAft>
            </a:pPr>
            <a:r>
              <a:rPr lang="en-US" sz="2000" dirty="0">
                <a:latin typeface="+mj-lt"/>
                <a:cs typeface="Times New Roman" panose="02020603050405020304" pitchFamily="18" charset="0"/>
              </a:rPr>
              <a:t>Watch </a:t>
            </a:r>
            <a:r>
              <a:rPr lang="en-US" sz="2000" dirty="0" smtClean="0">
                <a:latin typeface="+mj-lt"/>
                <a:cs typeface="Times New Roman" panose="02020603050405020304" pitchFamily="18" charset="0"/>
              </a:rPr>
              <a:t>the </a:t>
            </a:r>
            <a:r>
              <a:rPr lang="en-US" sz="2000" dirty="0">
                <a:latin typeface="+mj-lt"/>
                <a:cs typeface="Times New Roman" panose="02020603050405020304" pitchFamily="18" charset="0"/>
              </a:rPr>
              <a:t>video titled “</a:t>
            </a:r>
            <a:r>
              <a:rPr lang="en-US" sz="2000" dirty="0">
                <a:latin typeface="+mj-lt"/>
                <a:cs typeface="Times New Roman" panose="02020603050405020304" pitchFamily="18" charset="0"/>
                <a:hlinkClick r:id="rId2"/>
              </a:rPr>
              <a:t>START Simple Triage and Rapid Treatment</a:t>
            </a:r>
            <a:r>
              <a:rPr lang="en-US" sz="2000" dirty="0">
                <a:latin typeface="+mj-lt"/>
                <a:cs typeface="Times New Roman" panose="02020603050405020304" pitchFamily="18" charset="0"/>
              </a:rPr>
              <a:t>” (18:19) on START triage basics, then read the following simulated scenario: </a:t>
            </a:r>
          </a:p>
          <a:p>
            <a:pPr marL="0" indent="0">
              <a:lnSpc>
                <a:spcPct val="100000"/>
              </a:lnSpc>
              <a:spcBef>
                <a:spcPts val="0"/>
              </a:spcBef>
              <a:spcAft>
                <a:spcPts val="1200"/>
              </a:spcAft>
              <a:buNone/>
            </a:pPr>
            <a:r>
              <a:rPr lang="en-US" sz="2000" dirty="0">
                <a:latin typeface="+mj-lt"/>
                <a:cs typeface="Times New Roman" panose="02020603050405020304" pitchFamily="18" charset="0"/>
              </a:rPr>
              <a:t>	You are on a ride-along with EMS and are first on the scene to a multi-vehicle 	collision on Highway 1 involving five passenger vehicles and one semi carrying non-	hazardous 	materials. There are ten victims in various stages of crisis.</a:t>
            </a:r>
          </a:p>
          <a:p>
            <a:pPr>
              <a:lnSpc>
                <a:spcPct val="100000"/>
              </a:lnSpc>
              <a:spcBef>
                <a:spcPts val="0"/>
              </a:spcBef>
              <a:spcAft>
                <a:spcPts val="1200"/>
              </a:spcAft>
            </a:pPr>
            <a:r>
              <a:rPr lang="en-US" sz="2000" dirty="0">
                <a:latin typeface="+mj-lt"/>
                <a:cs typeface="Times New Roman" panose="02020603050405020304" pitchFamily="18" charset="0"/>
              </a:rPr>
              <a:t>Triage the following victims using the START adult triage categories: green, yellow, red, and black.</a:t>
            </a:r>
          </a:p>
          <a:p>
            <a:pPr lvl="1">
              <a:lnSpc>
                <a:spcPct val="100000"/>
              </a:lnSpc>
              <a:spcBef>
                <a:spcPts val="0"/>
              </a:spcBef>
              <a:spcAft>
                <a:spcPts val="1200"/>
              </a:spcAft>
            </a:pPr>
            <a:r>
              <a:rPr lang="en-US" sz="2000" dirty="0">
                <a:latin typeface="+mj-lt"/>
                <a:cs typeface="Times New Roman" panose="02020603050405020304" pitchFamily="18" charset="0"/>
              </a:rPr>
              <a:t>(a) Female, 77 years, scalp avulsion, no spontaneous breathing</a:t>
            </a:r>
          </a:p>
          <a:p>
            <a:pPr lvl="1">
              <a:lnSpc>
                <a:spcPct val="100000"/>
              </a:lnSpc>
              <a:spcBef>
                <a:spcPts val="0"/>
              </a:spcBef>
              <a:spcAft>
                <a:spcPts val="1200"/>
              </a:spcAft>
            </a:pPr>
            <a:r>
              <a:rPr lang="en-US" sz="2000" dirty="0">
                <a:latin typeface="+mj-lt"/>
                <a:cs typeface="Times New Roman" panose="02020603050405020304" pitchFamily="18" charset="0"/>
              </a:rPr>
              <a:t>(b) Male, 45 years, ambulatory, RR 20, bleeding noted from scalp, asking if he can help</a:t>
            </a:r>
          </a:p>
          <a:p>
            <a:pPr lvl="1">
              <a:lnSpc>
                <a:spcPct val="100000"/>
              </a:lnSpc>
              <a:spcBef>
                <a:spcPts val="0"/>
              </a:spcBef>
              <a:spcAft>
                <a:spcPts val="1200"/>
              </a:spcAft>
            </a:pPr>
            <a:r>
              <a:rPr lang="en-US" sz="2000" dirty="0">
                <a:latin typeface="+mj-lt"/>
                <a:cs typeface="Times New Roman" panose="02020603050405020304" pitchFamily="18" charset="0"/>
              </a:rPr>
              <a:t>(c) Male, 30 years, no spontaneous breathing, impaled pipe through chest</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25</a:t>
            </a:fld>
            <a:endParaRPr lang="en-US" dirty="0"/>
          </a:p>
        </p:txBody>
      </p:sp>
    </p:spTree>
    <p:extLst>
      <p:ext uri="{BB962C8B-B14F-4D97-AF65-F5344CB8AC3E}">
        <p14:creationId xmlns:p14="http://schemas.microsoft.com/office/powerpoint/2010/main" val="31085234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Exercises for </a:t>
            </a:r>
            <a:r>
              <a:rPr lang="en-US" dirty="0" smtClean="0"/>
              <a:t>Review (Cont’d)</a:t>
            </a:r>
            <a:endParaRPr lang="en-US" dirty="0"/>
          </a:p>
        </p:txBody>
      </p:sp>
      <p:sp>
        <p:nvSpPr>
          <p:cNvPr id="3" name="Content Placeholder 2"/>
          <p:cNvSpPr>
            <a:spLocks noGrp="1"/>
          </p:cNvSpPr>
          <p:nvPr>
            <p:ph idx="1"/>
          </p:nvPr>
        </p:nvSpPr>
        <p:spPr/>
        <p:txBody>
          <a:bodyPr>
            <a:normAutofit fontScale="77500" lnSpcReduction="20000"/>
          </a:bodyPr>
          <a:lstStyle/>
          <a:p>
            <a:pPr lvl="1">
              <a:spcBef>
                <a:spcPts val="0"/>
              </a:spcBef>
              <a:spcAft>
                <a:spcPts val="1200"/>
              </a:spcAft>
            </a:pPr>
            <a:r>
              <a:rPr lang="en-US" sz="1800" dirty="0">
                <a:latin typeface="+mj-lt"/>
                <a:cs typeface="Times New Roman" panose="02020603050405020304" pitchFamily="18" charset="0"/>
              </a:rPr>
              <a:t>(d) Male, 55 years, gasping respirations RR 32, bleeding from both arms</a:t>
            </a:r>
          </a:p>
          <a:p>
            <a:pPr lvl="1">
              <a:spcBef>
                <a:spcPts val="0"/>
              </a:spcBef>
              <a:spcAft>
                <a:spcPts val="1200"/>
              </a:spcAft>
            </a:pPr>
            <a:r>
              <a:rPr lang="en-US" sz="1800" dirty="0">
                <a:latin typeface="+mj-lt"/>
                <a:cs typeface="Times New Roman" panose="02020603050405020304" pitchFamily="18" charset="0"/>
              </a:rPr>
              <a:t>(e) Female, 27 years, non-ambulatory, RR 18, obeys commands</a:t>
            </a:r>
          </a:p>
          <a:p>
            <a:pPr lvl="1">
              <a:spcBef>
                <a:spcPts val="0"/>
              </a:spcBef>
              <a:spcAft>
                <a:spcPts val="1200"/>
              </a:spcAft>
            </a:pPr>
            <a:r>
              <a:rPr lang="en-US" sz="1800" dirty="0">
                <a:latin typeface="+mj-lt"/>
                <a:cs typeface="Times New Roman" panose="02020603050405020304" pitchFamily="18" charset="0"/>
              </a:rPr>
              <a:t>(f) Male, 23 years, RR 28/minute, large laceration to head, decreased LOC, not obeying commands</a:t>
            </a:r>
          </a:p>
          <a:p>
            <a:pPr lvl="1">
              <a:spcBef>
                <a:spcPts val="0"/>
              </a:spcBef>
              <a:spcAft>
                <a:spcPts val="1200"/>
              </a:spcAft>
            </a:pPr>
            <a:r>
              <a:rPr lang="en-US" sz="1800" dirty="0">
                <a:latin typeface="+mj-lt"/>
                <a:cs typeface="Times New Roman" panose="02020603050405020304" pitchFamily="18" charset="0"/>
              </a:rPr>
              <a:t>(g) Female, 44 years, limping, complaining of left knee pain, painful left arm. Obvious deformity of left arm, cap refill &lt; 2 seconds, RR 24/minute</a:t>
            </a:r>
          </a:p>
          <a:p>
            <a:pPr lvl="1">
              <a:spcBef>
                <a:spcPts val="0"/>
              </a:spcBef>
              <a:spcAft>
                <a:spcPts val="1200"/>
              </a:spcAft>
            </a:pPr>
            <a:r>
              <a:rPr lang="en-US" sz="1800" dirty="0">
                <a:latin typeface="+mj-lt"/>
                <a:cs typeface="Times New Roman" panose="02020603050405020304" pitchFamily="18" charset="0"/>
              </a:rPr>
              <a:t>(h) Male, 79 years, walking between vehicles, calling for his wife, no obvious injuries</a:t>
            </a:r>
          </a:p>
          <a:p>
            <a:pPr lvl="1">
              <a:spcBef>
                <a:spcPts val="0"/>
              </a:spcBef>
              <a:spcAft>
                <a:spcPts val="1200"/>
              </a:spcAft>
            </a:pPr>
            <a:r>
              <a:rPr lang="en-US" sz="1800" dirty="0">
                <a:latin typeface="+mj-lt"/>
                <a:cs typeface="Times New Roman" panose="02020603050405020304" pitchFamily="18" charset="0"/>
              </a:rPr>
              <a:t>(</a:t>
            </a:r>
            <a:r>
              <a:rPr lang="en-US" sz="1800" dirty="0" err="1">
                <a:latin typeface="+mj-lt"/>
                <a:cs typeface="Times New Roman" panose="02020603050405020304" pitchFamily="18" charset="0"/>
              </a:rPr>
              <a:t>i</a:t>
            </a:r>
            <a:r>
              <a:rPr lang="en-US" sz="1800" dirty="0">
                <a:latin typeface="+mj-lt"/>
                <a:cs typeface="Times New Roman" panose="02020603050405020304" pitchFamily="18" charset="0"/>
              </a:rPr>
              <a:t>) Female, 19 years, ambulatory, c/o feeling dizzy, RR 16, no obvious injuries</a:t>
            </a:r>
          </a:p>
          <a:p>
            <a:pPr lvl="1">
              <a:spcBef>
                <a:spcPts val="0"/>
              </a:spcBef>
              <a:spcAft>
                <a:spcPts val="1200"/>
              </a:spcAft>
            </a:pPr>
            <a:r>
              <a:rPr lang="en-US" sz="1800" dirty="0">
                <a:latin typeface="+mj-lt"/>
                <a:cs typeface="Times New Roman" panose="02020603050405020304" pitchFamily="18" charset="0"/>
              </a:rPr>
              <a:t>(j) Female, 18 years, ambulatory, crying, RR 22, bleeding from nose</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26</a:t>
            </a:fld>
            <a:endParaRPr lang="en-US" dirty="0"/>
          </a:p>
        </p:txBody>
      </p:sp>
    </p:spTree>
    <p:extLst>
      <p:ext uri="{BB962C8B-B14F-4D97-AF65-F5344CB8AC3E}">
        <p14:creationId xmlns:p14="http://schemas.microsoft.com/office/powerpoint/2010/main" val="17558710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Exercises for </a:t>
            </a:r>
            <a:r>
              <a:rPr lang="en-US" dirty="0" smtClean="0"/>
              <a:t>Review (Cont’d)</a:t>
            </a:r>
            <a:endParaRPr lang="en-US" dirty="0"/>
          </a:p>
        </p:txBody>
      </p:sp>
      <p:sp>
        <p:nvSpPr>
          <p:cNvPr id="3" name="Content Placeholder 2"/>
          <p:cNvSpPr>
            <a:spLocks noGrp="1"/>
          </p:cNvSpPr>
          <p:nvPr>
            <p:ph idx="1"/>
          </p:nvPr>
        </p:nvSpPr>
        <p:spPr/>
        <p:txBody>
          <a:bodyPr>
            <a:normAutofit/>
          </a:bodyPr>
          <a:lstStyle/>
          <a:p>
            <a:pPr>
              <a:lnSpc>
                <a:spcPct val="100000"/>
              </a:lnSpc>
              <a:spcBef>
                <a:spcPts val="0"/>
              </a:spcBef>
              <a:spcAft>
                <a:spcPts val="1200"/>
              </a:spcAft>
            </a:pPr>
            <a:r>
              <a:rPr lang="en-US" sz="1600" dirty="0">
                <a:latin typeface="+mj-lt"/>
                <a:cs typeface="Times New Roman" panose="02020603050405020304" pitchFamily="18" charset="0"/>
              </a:rPr>
              <a:t>Several city hospitals create a network of policies and agreements governing the redirection of patients should one emergency department become overwhelmed beyond ability to respond. Which phase of the emergency management plan does this action exemplify?</a:t>
            </a:r>
          </a:p>
          <a:p>
            <a:pPr lvl="1">
              <a:spcBef>
                <a:spcPts val="0"/>
              </a:spcBef>
              <a:spcAft>
                <a:spcPts val="1200"/>
              </a:spcAft>
            </a:pPr>
            <a:r>
              <a:rPr lang="en-US" sz="1600" dirty="0">
                <a:latin typeface="+mj-lt"/>
                <a:cs typeface="Times New Roman" panose="02020603050405020304" pitchFamily="18" charset="0"/>
              </a:rPr>
              <a:t>Mitigation</a:t>
            </a:r>
          </a:p>
          <a:p>
            <a:pPr lvl="1">
              <a:spcBef>
                <a:spcPts val="0"/>
              </a:spcBef>
              <a:spcAft>
                <a:spcPts val="1200"/>
              </a:spcAft>
            </a:pPr>
            <a:r>
              <a:rPr lang="en-US" sz="1600" dirty="0">
                <a:latin typeface="+mj-lt"/>
                <a:cs typeface="Times New Roman" panose="02020603050405020304" pitchFamily="18" charset="0"/>
              </a:rPr>
              <a:t>Preparedness</a:t>
            </a:r>
          </a:p>
          <a:p>
            <a:pPr lvl="1">
              <a:spcBef>
                <a:spcPts val="0"/>
              </a:spcBef>
              <a:spcAft>
                <a:spcPts val="1200"/>
              </a:spcAft>
            </a:pPr>
            <a:r>
              <a:rPr lang="en-US" sz="1600" dirty="0">
                <a:latin typeface="+mj-lt"/>
                <a:cs typeface="Times New Roman" panose="02020603050405020304" pitchFamily="18" charset="0"/>
              </a:rPr>
              <a:t>Response</a:t>
            </a:r>
          </a:p>
          <a:p>
            <a:pPr lvl="1">
              <a:spcBef>
                <a:spcPts val="0"/>
              </a:spcBef>
              <a:spcAft>
                <a:spcPts val="1200"/>
              </a:spcAft>
            </a:pPr>
            <a:r>
              <a:rPr lang="en-US" sz="1600" dirty="0">
                <a:latin typeface="+mj-lt"/>
                <a:cs typeface="Times New Roman" panose="02020603050405020304" pitchFamily="18" charset="0"/>
              </a:rPr>
              <a:t>Recovery</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27</a:t>
            </a:fld>
            <a:endParaRPr lang="en-US" dirty="0"/>
          </a:p>
        </p:txBody>
      </p:sp>
    </p:spTree>
    <p:extLst>
      <p:ext uri="{BB962C8B-B14F-4D97-AF65-F5344CB8AC3E}">
        <p14:creationId xmlns:p14="http://schemas.microsoft.com/office/powerpoint/2010/main" val="11741151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Exercises for </a:t>
            </a:r>
            <a:r>
              <a:rPr lang="en-US" dirty="0" smtClean="0"/>
              <a:t>Review (Cont’d)</a:t>
            </a:r>
            <a:endParaRPr lang="en-US" dirty="0"/>
          </a:p>
        </p:txBody>
      </p:sp>
      <p:sp>
        <p:nvSpPr>
          <p:cNvPr id="3" name="Content Placeholder 2"/>
          <p:cNvSpPr>
            <a:spLocks noGrp="1"/>
          </p:cNvSpPr>
          <p:nvPr>
            <p:ph idx="1"/>
          </p:nvPr>
        </p:nvSpPr>
        <p:spPr/>
        <p:txBody>
          <a:bodyPr>
            <a:normAutofit fontScale="92500"/>
          </a:bodyPr>
          <a:lstStyle/>
          <a:p>
            <a:pPr>
              <a:lnSpc>
                <a:spcPct val="100000"/>
              </a:lnSpc>
              <a:spcBef>
                <a:spcPts val="0"/>
              </a:spcBef>
              <a:spcAft>
                <a:spcPts val="1200"/>
              </a:spcAft>
            </a:pPr>
            <a:r>
              <a:rPr lang="en-US" sz="1600" dirty="0">
                <a:latin typeface="+mj-lt"/>
                <a:cs typeface="Times New Roman" panose="02020603050405020304" pitchFamily="18" charset="0"/>
              </a:rPr>
              <a:t>Choose the statement </a:t>
            </a:r>
            <a:r>
              <a:rPr lang="en-US" sz="1600" dirty="0" smtClean="0">
                <a:latin typeface="+mj-lt"/>
                <a:cs typeface="Times New Roman" panose="02020603050405020304" pitchFamily="18" charset="0"/>
              </a:rPr>
              <a:t>that</a:t>
            </a:r>
            <a:r>
              <a:rPr lang="en-US" sz="1600" dirty="0" smtClean="0">
                <a:latin typeface="+mj-lt"/>
                <a:cs typeface="Times New Roman" panose="02020603050405020304" pitchFamily="18" charset="0"/>
              </a:rPr>
              <a:t> </a:t>
            </a:r>
            <a:r>
              <a:rPr lang="en-US" sz="1600" dirty="0">
                <a:latin typeface="+mj-lt"/>
                <a:cs typeface="Times New Roman" panose="02020603050405020304" pitchFamily="18" charset="0"/>
              </a:rPr>
              <a:t>best describes the mitigation phase of a disaster event.</a:t>
            </a:r>
          </a:p>
          <a:p>
            <a:pPr lvl="1">
              <a:spcBef>
                <a:spcPts val="0"/>
              </a:spcBef>
              <a:spcAft>
                <a:spcPts val="1200"/>
              </a:spcAft>
            </a:pPr>
            <a:r>
              <a:rPr lang="en-US" sz="1600" dirty="0">
                <a:latin typeface="+mj-lt"/>
                <a:cs typeface="Times New Roman" panose="02020603050405020304" pitchFamily="18" charset="0"/>
              </a:rPr>
              <a:t>(a) Establishing a protocol for the safe transport of patients back to their designated facility as soon as possible occurs during the mitigation phase.</a:t>
            </a:r>
          </a:p>
          <a:p>
            <a:pPr lvl="1">
              <a:spcBef>
                <a:spcPts val="0"/>
              </a:spcBef>
              <a:spcAft>
                <a:spcPts val="1200"/>
              </a:spcAft>
            </a:pPr>
            <a:r>
              <a:rPr lang="en-US" sz="1600" dirty="0">
                <a:latin typeface="+mj-lt"/>
                <a:cs typeface="Times New Roman" panose="02020603050405020304" pitchFamily="18" charset="0"/>
              </a:rPr>
              <a:t>(b) The mitigation phase of disaster encompasses assessing physical and structural damages.</a:t>
            </a:r>
          </a:p>
          <a:p>
            <a:pPr lvl="1">
              <a:spcBef>
                <a:spcPts val="0"/>
              </a:spcBef>
              <a:spcAft>
                <a:spcPts val="1200"/>
              </a:spcAft>
            </a:pPr>
            <a:r>
              <a:rPr lang="en-US" sz="1600" dirty="0">
                <a:latin typeface="+mj-lt"/>
                <a:cs typeface="Times New Roman" panose="02020603050405020304" pitchFamily="18" charset="0"/>
              </a:rPr>
              <a:t>(c) Mitigation begins with identifying the risks.</a:t>
            </a:r>
          </a:p>
          <a:p>
            <a:pPr lvl="1">
              <a:spcBef>
                <a:spcPts val="0"/>
              </a:spcBef>
              <a:spcAft>
                <a:spcPts val="1200"/>
              </a:spcAft>
            </a:pPr>
            <a:r>
              <a:rPr lang="en-US" sz="1600" dirty="0">
                <a:latin typeface="+mj-lt"/>
                <a:cs typeface="Times New Roman" panose="02020603050405020304" pitchFamily="18" charset="0"/>
              </a:rPr>
              <a:t>(d) The mitigation phase of a disaster is the final phase of a disaster experience.</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28</a:t>
            </a:fld>
            <a:endParaRPr lang="en-US" dirty="0"/>
          </a:p>
        </p:txBody>
      </p:sp>
    </p:spTree>
    <p:extLst>
      <p:ext uri="{BB962C8B-B14F-4D97-AF65-F5344CB8AC3E}">
        <p14:creationId xmlns:p14="http://schemas.microsoft.com/office/powerpoint/2010/main" val="7834713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References</a:t>
            </a:r>
          </a:p>
        </p:txBody>
      </p:sp>
      <p:sp>
        <p:nvSpPr>
          <p:cNvPr id="3" name="Content Placeholder 2"/>
          <p:cNvSpPr>
            <a:spLocks noGrp="1"/>
          </p:cNvSpPr>
          <p:nvPr>
            <p:ph idx="1"/>
          </p:nvPr>
        </p:nvSpPr>
        <p:spPr/>
        <p:txBody>
          <a:bodyPr>
            <a:normAutofit fontScale="92500"/>
          </a:bodyPr>
          <a:lstStyle/>
          <a:p>
            <a:pPr marL="25400" indent="-50800">
              <a:buNone/>
            </a:pPr>
            <a:r>
              <a:rPr lang="en-US" sz="1200" dirty="0"/>
              <a:t>Emergency Management Act, S.C. 2007, c. </a:t>
            </a:r>
            <a:r>
              <a:rPr lang="en-US" sz="1200" dirty="0" smtClean="0"/>
              <a:t>15 </a:t>
            </a:r>
            <a:r>
              <a:rPr lang="en-US" sz="1200" dirty="0"/>
              <a:t>Retrieved from http://</a:t>
            </a:r>
            <a:r>
              <a:rPr lang="en-US" sz="1200" dirty="0" smtClean="0"/>
              <a:t>laws-lois.justice.gc.ca/PDF/E-4.56.pdf.</a:t>
            </a:r>
          </a:p>
          <a:p>
            <a:pPr marL="25400" indent="-50800">
              <a:buNone/>
            </a:pPr>
            <a:r>
              <a:rPr lang="en-US" sz="1200" dirty="0" err="1" smtClean="0"/>
              <a:t>Généreux</a:t>
            </a:r>
            <a:r>
              <a:rPr lang="en-US" sz="1200" dirty="0"/>
              <a:t>, M., Petit, G., </a:t>
            </a:r>
            <a:r>
              <a:rPr lang="en-US" sz="1200" dirty="0" err="1"/>
              <a:t>Maltais</a:t>
            </a:r>
            <a:r>
              <a:rPr lang="en-US" sz="1200" dirty="0"/>
              <a:t>, D., Roy, M., Simard, R., Boivin, S., Shultz, J. M., &amp; </a:t>
            </a:r>
            <a:r>
              <a:rPr lang="en-US" sz="1200" dirty="0" err="1"/>
              <a:t>Pinsonneault</a:t>
            </a:r>
            <a:r>
              <a:rPr lang="en-US" sz="1200" dirty="0"/>
              <a:t>, L. (</a:t>
            </a:r>
            <a:r>
              <a:rPr lang="en-US" sz="1200" dirty="0" smtClean="0"/>
              <a:t>2014). The public </a:t>
            </a:r>
            <a:r>
              <a:rPr lang="en-US" sz="1200" dirty="0"/>
              <a:t>health response during and after the Lac-</a:t>
            </a:r>
            <a:r>
              <a:rPr lang="en-US" sz="1200" dirty="0" err="1"/>
              <a:t>Mégantic</a:t>
            </a:r>
            <a:r>
              <a:rPr lang="en-US" sz="1200" dirty="0"/>
              <a:t> train derailment tragedy: A case study. </a:t>
            </a:r>
            <a:r>
              <a:rPr lang="en-US" sz="1200" i="1" dirty="0"/>
              <a:t>Disaster Health, </a:t>
            </a:r>
            <a:r>
              <a:rPr lang="en-US" sz="1200" i="1" dirty="0" smtClean="0"/>
              <a:t>2</a:t>
            </a:r>
            <a:r>
              <a:rPr lang="en-US" sz="1200" dirty="0" smtClean="0"/>
              <a:t>(3–4</a:t>
            </a:r>
            <a:r>
              <a:rPr lang="en-US" sz="1200" dirty="0"/>
              <a:t>), </a:t>
            </a:r>
            <a:r>
              <a:rPr lang="en-US" sz="1200" dirty="0" smtClean="0"/>
              <a:t>113–20</a:t>
            </a:r>
            <a:r>
              <a:rPr lang="en-US" sz="1200" dirty="0"/>
              <a:t>. doi:10.1080/21665044.2014.11031</a:t>
            </a:r>
          </a:p>
          <a:p>
            <a:pPr marL="25400" indent="-50800">
              <a:buNone/>
            </a:pPr>
            <a:r>
              <a:rPr lang="en-US" sz="1200" dirty="0"/>
              <a:t>Hendrickson, R. G., &amp; Horowitz, B. Z. (2016). Disaster preparedness. In J. E. </a:t>
            </a:r>
            <a:r>
              <a:rPr lang="en-US" sz="1200" dirty="0" err="1"/>
              <a:t>Tintinalli</a:t>
            </a:r>
            <a:r>
              <a:rPr lang="en-US" sz="1200" dirty="0"/>
              <a:t>, J. S. </a:t>
            </a:r>
            <a:r>
              <a:rPr lang="en-US" sz="1200" dirty="0" err="1"/>
              <a:t>Stapczynski</a:t>
            </a:r>
            <a:r>
              <a:rPr lang="en-US" sz="1200" dirty="0"/>
              <a:t>, O. J. Ma, D. M. </a:t>
            </a:r>
            <a:r>
              <a:rPr lang="en-US" sz="1200" dirty="0" err="1"/>
              <a:t>Yealy</a:t>
            </a:r>
            <a:r>
              <a:rPr lang="en-US" sz="1200" dirty="0"/>
              <a:t>, G. D. Meckler, &amp; D. M. Cline </a:t>
            </a:r>
            <a:r>
              <a:rPr lang="en-US" sz="1200" dirty="0" smtClean="0"/>
              <a:t>(eds</a:t>
            </a:r>
            <a:r>
              <a:rPr lang="en-US" sz="1200" dirty="0"/>
              <a:t>.), </a:t>
            </a:r>
            <a:r>
              <a:rPr lang="en-US" sz="1200" i="1" dirty="0" err="1"/>
              <a:t>Tintinalli’s</a:t>
            </a:r>
            <a:r>
              <a:rPr lang="en-US" sz="1200" i="1" dirty="0"/>
              <a:t> emergency medicine: A comprehensive study guide</a:t>
            </a:r>
            <a:r>
              <a:rPr lang="en-US" sz="1200" dirty="0"/>
              <a:t> (8th ed.). Retrieved from http://accessmedicine.mhmedical.com/content.aspx?bookid=348&amp;sectionid=40381465</a:t>
            </a:r>
          </a:p>
          <a:p>
            <a:pPr marL="25400" indent="-50800">
              <a:buNone/>
            </a:pPr>
            <a:r>
              <a:rPr lang="en-US" sz="1200" dirty="0" err="1"/>
              <a:t>Saunderson</a:t>
            </a:r>
            <a:r>
              <a:rPr lang="en-US" sz="1200" dirty="0"/>
              <a:t> Cohen, S. (2013). Mass casualty incidents. In B. B. Hammond &amp; P. Gerber Zimmerman </a:t>
            </a:r>
            <a:r>
              <a:rPr lang="en-US" sz="1200" dirty="0" smtClean="0"/>
              <a:t>(eds</a:t>
            </a:r>
            <a:r>
              <a:rPr lang="en-US" sz="1200" dirty="0"/>
              <a:t>.), </a:t>
            </a:r>
            <a:r>
              <a:rPr lang="en-US" sz="1200" i="1" dirty="0"/>
              <a:t>Sheehy’s manual of emergency care </a:t>
            </a:r>
            <a:r>
              <a:rPr lang="en-US" sz="1200" dirty="0"/>
              <a:t>(7th ed.), pp. 19–35. St. Louis, MO: Elsevier Mosby.</a:t>
            </a:r>
          </a:p>
          <a:p>
            <a:pPr marL="25400" indent="-50800">
              <a:buNone/>
            </a:pPr>
            <a:r>
              <a:rPr lang="en-US" sz="1200" dirty="0"/>
              <a:t>Stopford, B. M. (2007). Disaster preparedness and response. In K. S. Hoyt &amp; J. Selfridge-Thomas </a:t>
            </a:r>
            <a:r>
              <a:rPr lang="en-US" sz="1200" dirty="0" smtClean="0"/>
              <a:t>(eds</a:t>
            </a:r>
            <a:r>
              <a:rPr lang="en-US" sz="1200" dirty="0"/>
              <a:t>.), </a:t>
            </a:r>
            <a:r>
              <a:rPr lang="en-US" sz="1200" i="1" dirty="0"/>
              <a:t>Emergency nursing core curriculum </a:t>
            </a:r>
            <a:r>
              <a:rPr lang="en-US" sz="1200" dirty="0"/>
              <a:t>(6th ed.), pp. </a:t>
            </a:r>
            <a:r>
              <a:rPr lang="en-US" sz="1200" dirty="0" smtClean="0"/>
              <a:t>955–69</a:t>
            </a:r>
            <a:r>
              <a:rPr lang="en-US" sz="1200" dirty="0"/>
              <a:t>. St. </a:t>
            </a:r>
            <a:r>
              <a:rPr lang="en-US" sz="1200" dirty="0" smtClean="0"/>
              <a:t>Louis, </a:t>
            </a:r>
            <a:r>
              <a:rPr lang="en-US" sz="1200" dirty="0"/>
              <a:t>MO: Saunders Elsevier.</a:t>
            </a:r>
          </a:p>
          <a:p>
            <a:pPr marL="25400" indent="-50800">
              <a:buNone/>
            </a:pPr>
            <a:r>
              <a:rPr lang="en-US" sz="1200" dirty="0"/>
              <a:t>Upton, L. A. (2013). Disaster. In </a:t>
            </a:r>
            <a:r>
              <a:rPr lang="en-US" sz="1200" i="1" dirty="0"/>
              <a:t>Emergency nursing pediatric course: Provider manual </a:t>
            </a:r>
            <a:r>
              <a:rPr lang="en-US" sz="1200" dirty="0"/>
              <a:t>(4th ed.), pp. </a:t>
            </a:r>
            <a:r>
              <a:rPr lang="en-US" sz="1200" dirty="0" smtClean="0"/>
              <a:t>365–82</a:t>
            </a:r>
            <a:r>
              <a:rPr lang="en-US" sz="1200" dirty="0"/>
              <a:t>. Des Plaines, IL: Emergency Nurses Association.</a:t>
            </a:r>
          </a:p>
          <a:p>
            <a:pPr marL="25400" indent="-50800">
              <a:buNone/>
            </a:pPr>
            <a:r>
              <a:rPr lang="en-US" sz="1200" dirty="0"/>
              <a:t>World Health Organization definitions: </a:t>
            </a:r>
            <a:r>
              <a:rPr lang="en-US" sz="1200" dirty="0" smtClean="0"/>
              <a:t>Emergencies</a:t>
            </a:r>
            <a:r>
              <a:rPr lang="en-US" sz="1200" dirty="0"/>
              <a:t>. (n.d.). Retrieved from http://www.who.int/hac/about/definitions/en/</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29</a:t>
            </a:fld>
            <a:endParaRPr lang="en-US" dirty="0"/>
          </a:p>
        </p:txBody>
      </p:sp>
    </p:spTree>
    <p:extLst>
      <p:ext uri="{BB962C8B-B14F-4D97-AF65-F5344CB8AC3E}">
        <p14:creationId xmlns:p14="http://schemas.microsoft.com/office/powerpoint/2010/main" val="1483970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Learning Objectives</a:t>
            </a:r>
          </a:p>
        </p:txBody>
      </p:sp>
      <p:sp>
        <p:nvSpPr>
          <p:cNvPr id="3" name="Content Placeholder 2"/>
          <p:cNvSpPr>
            <a:spLocks noGrp="1"/>
          </p:cNvSpPr>
          <p:nvPr>
            <p:ph idx="1"/>
          </p:nvPr>
        </p:nvSpPr>
        <p:spPr>
          <a:xfrm>
            <a:off x="1411087" y="1169193"/>
            <a:ext cx="7132401" cy="2735664"/>
          </a:xfrm>
        </p:spPr>
        <p:txBody>
          <a:bodyPr>
            <a:normAutofit/>
          </a:bodyPr>
          <a:lstStyle/>
          <a:p>
            <a:pPr>
              <a:buFont typeface="Arial" panose="020B0604020202020204" pitchFamily="34" charset="0"/>
              <a:buChar char="•"/>
            </a:pPr>
            <a:r>
              <a:rPr lang="en-US" sz="1800" dirty="0"/>
              <a:t>Discuss the four areas of focus in emergency and disaster planning—mitigation, preparedness, response, and recovery.</a:t>
            </a:r>
          </a:p>
          <a:p>
            <a:pPr>
              <a:buFont typeface="Arial" panose="020B0604020202020204" pitchFamily="34" charset="0"/>
              <a:buChar char="•"/>
            </a:pPr>
            <a:r>
              <a:rPr lang="en-US" sz="1800" dirty="0"/>
              <a:t>Describe the core preparedness actions.</a:t>
            </a:r>
          </a:p>
          <a:p>
            <a:pPr>
              <a:buFont typeface="Arial" panose="020B0604020202020204" pitchFamily="34" charset="0"/>
              <a:buChar char="•"/>
            </a:pPr>
            <a:r>
              <a:rPr lang="en-US" sz="1800" dirty="0"/>
              <a:t>Recognize situations that may call for additional comprehensive planning.</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a:t>
            </a:fld>
            <a:endParaRPr lang="en-US" dirty="0"/>
          </a:p>
        </p:txBody>
      </p:sp>
    </p:spTree>
    <p:extLst>
      <p:ext uri="{BB962C8B-B14F-4D97-AF65-F5344CB8AC3E}">
        <p14:creationId xmlns:p14="http://schemas.microsoft.com/office/powerpoint/2010/main" val="3578624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Presenters</a:t>
            </a:r>
          </a:p>
        </p:txBody>
      </p:sp>
      <p:sp>
        <p:nvSpPr>
          <p:cNvPr id="3" name="Content Placeholder 2"/>
          <p:cNvSpPr>
            <a:spLocks noGrp="1"/>
          </p:cNvSpPr>
          <p:nvPr>
            <p:ph idx="1"/>
          </p:nvPr>
        </p:nvSpPr>
        <p:spPr>
          <a:xfrm>
            <a:off x="715139" y="1005686"/>
            <a:ext cx="4855420" cy="249702"/>
          </a:xfrm>
        </p:spPr>
        <p:txBody>
          <a:bodyPr>
            <a:normAutofit lnSpcReduction="10000"/>
          </a:bodyPr>
          <a:lstStyle/>
          <a:p>
            <a:r>
              <a:rPr lang="en-US" dirty="0"/>
              <a:t>Presented by</a:t>
            </a:r>
          </a:p>
        </p:txBody>
      </p:sp>
      <p:sp>
        <p:nvSpPr>
          <p:cNvPr id="4" name="Content Placeholder 3"/>
          <p:cNvSpPr>
            <a:spLocks noGrp="1"/>
          </p:cNvSpPr>
          <p:nvPr>
            <p:ph idx="10"/>
          </p:nvPr>
        </p:nvSpPr>
        <p:spPr>
          <a:xfrm>
            <a:off x="694358" y="2737121"/>
            <a:ext cx="4855420" cy="398492"/>
          </a:xfrm>
        </p:spPr>
        <p:txBody>
          <a:bodyPr/>
          <a:lstStyle/>
          <a:p>
            <a:r>
              <a:rPr lang="en-US" dirty="0"/>
              <a:t>Thank you!</a:t>
            </a:r>
          </a:p>
        </p:txBody>
      </p:sp>
      <p:sp>
        <p:nvSpPr>
          <p:cNvPr id="5" name="Text Placeholder 3"/>
          <p:cNvSpPr>
            <a:spLocks noGrp="1"/>
          </p:cNvSpPr>
          <p:nvPr>
            <p:ph type="body" sz="quarter" idx="12"/>
          </p:nvPr>
        </p:nvSpPr>
        <p:spPr>
          <a:xfrm>
            <a:off x="1994499" y="3388764"/>
            <a:ext cx="3938712" cy="419265"/>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solidFill>
                  <a:srgbClr val="F5BB34"/>
                </a:solidFill>
              </a:rPr>
              <a:t>Creative commons attribution 4.0 International license</a:t>
            </a:r>
            <a:endParaRPr lang="en-US" dirty="0">
              <a:solidFill>
                <a:srgbClr val="F5BB34"/>
              </a:solidFill>
            </a:endParaRPr>
          </a:p>
        </p:txBody>
      </p:sp>
      <p:sp>
        <p:nvSpPr>
          <p:cNvPr id="7"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pic>
        <p:nvPicPr>
          <p:cNvPr id="1026" name="Picture 2" descr="C:\Users\Elsa\Desktop\WORK\Open Textbook Program\Contracts Permissions Citations Attribution\CC Attribution Buttons\by.png"/>
          <p:cNvPicPr>
            <a:picLocks noChangeAspect="1" noChangeArrowheads="1"/>
          </p:cNvPicPr>
          <p:nvPr/>
        </p:nvPicPr>
        <p:blipFill>
          <a:blip r:embed="rId2"/>
          <a:srcRect/>
          <a:stretch>
            <a:fillRect/>
          </a:stretch>
        </p:blipFill>
        <p:spPr bwMode="auto">
          <a:xfrm>
            <a:off x="694624" y="3398598"/>
            <a:ext cx="1227137" cy="430213"/>
          </a:xfrm>
          <a:prstGeom prst="rect">
            <a:avLst/>
          </a:prstGeom>
          <a:noFill/>
        </p:spPr>
      </p:pic>
    </p:spTree>
    <p:extLst>
      <p:ext uri="{BB962C8B-B14F-4D97-AF65-F5344CB8AC3E}">
        <p14:creationId xmlns:p14="http://schemas.microsoft.com/office/powerpoint/2010/main" val="35108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7267"/>
            <a:ext cx="7275714" cy="366760"/>
          </a:xfrm>
        </p:spPr>
        <p:txBody>
          <a:bodyPr>
            <a:normAutofit fontScale="90000"/>
          </a:bodyPr>
          <a:lstStyle/>
          <a:p>
            <a:r>
              <a:rPr lang="en-US" dirty="0"/>
              <a:t>Disaster</a:t>
            </a:r>
          </a:p>
        </p:txBody>
      </p:sp>
      <p:sp>
        <p:nvSpPr>
          <p:cNvPr id="3" name="Content Placeholder 2"/>
          <p:cNvSpPr>
            <a:spLocks noGrp="1"/>
          </p:cNvSpPr>
          <p:nvPr>
            <p:ph idx="1"/>
          </p:nvPr>
        </p:nvSpPr>
        <p:spPr>
          <a:xfrm>
            <a:off x="1404572" y="1189398"/>
            <a:ext cx="7132401" cy="2735664"/>
          </a:xfrm>
        </p:spPr>
        <p:txBody>
          <a:bodyPr>
            <a:normAutofit/>
          </a:bodyPr>
          <a:lstStyle/>
          <a:p>
            <a:pPr>
              <a:buFont typeface="Arial" panose="020B0604020202020204" pitchFamily="34" charset="0"/>
              <a:buChar char="•"/>
            </a:pPr>
            <a:r>
              <a:rPr lang="en-US" sz="1800" dirty="0"/>
              <a:t>The World Health Organization (WHO, n.d.) defines disaster as “a situation or event, which overwhelms local capacity, necessitating a request to the national or international level for external assistance.”</a:t>
            </a:r>
          </a:p>
          <a:p>
            <a:pPr>
              <a:buFont typeface="Arial" panose="020B0604020202020204" pitchFamily="34" charset="0"/>
              <a:buChar char="•"/>
            </a:pPr>
            <a:r>
              <a:rPr lang="en-US" sz="1800" dirty="0"/>
              <a:t>Simply put, a disaster is a catastrophic event that overwhelms available resources. Disasters can be natural or anthropogenic (caused by human activity). </a:t>
            </a:r>
          </a:p>
          <a:p>
            <a:pPr lvl="1">
              <a:buFont typeface="Arial" panose="020B0604020202020204" pitchFamily="34" charset="0"/>
              <a:buChar char="•"/>
            </a:pP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a:t>
            </a:fld>
            <a:endParaRPr lang="en-US" dirty="0"/>
          </a:p>
        </p:txBody>
      </p:sp>
    </p:spTree>
    <p:extLst>
      <p:ext uri="{BB962C8B-B14F-4D97-AF65-F5344CB8AC3E}">
        <p14:creationId xmlns:p14="http://schemas.microsoft.com/office/powerpoint/2010/main" val="3376191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507267"/>
            <a:ext cx="7275714" cy="366760"/>
          </a:xfrm>
        </p:spPr>
        <p:txBody>
          <a:bodyPr>
            <a:normAutofit fontScale="90000"/>
          </a:bodyPr>
          <a:lstStyle/>
          <a:p>
            <a:r>
              <a:rPr lang="en-US" dirty="0" smtClean="0"/>
              <a:t>Disaster (Cont’d)</a:t>
            </a:r>
            <a:endParaRPr lang="en-US" dirty="0"/>
          </a:p>
        </p:txBody>
      </p:sp>
      <p:sp>
        <p:nvSpPr>
          <p:cNvPr id="3" name="Content Placeholder 2"/>
          <p:cNvSpPr>
            <a:spLocks noGrp="1"/>
          </p:cNvSpPr>
          <p:nvPr>
            <p:ph idx="1"/>
          </p:nvPr>
        </p:nvSpPr>
        <p:spPr>
          <a:xfrm>
            <a:off x="1404572" y="1189398"/>
            <a:ext cx="7132401" cy="2735664"/>
          </a:xfrm>
        </p:spPr>
        <p:txBody>
          <a:bodyPr>
            <a:normAutofit/>
          </a:bodyPr>
          <a:lstStyle/>
          <a:p>
            <a:pPr>
              <a:buFont typeface="Arial" panose="020B0604020202020204" pitchFamily="34" charset="0"/>
              <a:buChar char="•"/>
            </a:pPr>
            <a:r>
              <a:rPr lang="en-US" sz="1800" dirty="0"/>
              <a:t>Planning for any type of disaster requires consideration of common </a:t>
            </a:r>
            <a:r>
              <a:rPr lang="en-US" sz="1800" dirty="0" smtClean="0"/>
              <a:t>elements, </a:t>
            </a:r>
            <a:r>
              <a:rPr lang="en-US" sz="1800" dirty="0"/>
              <a:t>including mitigation, preparedness, response, and recovery.</a:t>
            </a:r>
          </a:p>
          <a:p>
            <a:pPr>
              <a:buFont typeface="Arial" panose="020B0604020202020204" pitchFamily="34" charset="0"/>
              <a:buChar char="•"/>
            </a:pPr>
            <a:r>
              <a:rPr lang="en-US" sz="1800" dirty="0"/>
              <a:t>Canada’s Emergency Management Act recognizes the roles that all stakeholders must play in Canada’s emergency management </a:t>
            </a:r>
            <a:r>
              <a:rPr lang="en-US" sz="1800" dirty="0" smtClean="0"/>
              <a:t>system, </a:t>
            </a:r>
            <a:r>
              <a:rPr lang="en-US" sz="1800" dirty="0"/>
              <a:t>including “coordinating emergency management activities among government institutions and in cooperation with the provinces and other entities” (Emergency Management Act, 2007).</a:t>
            </a:r>
          </a:p>
          <a:p>
            <a:pPr lvl="1">
              <a:buFont typeface="Arial" panose="020B0604020202020204" pitchFamily="34" charset="0"/>
              <a:buChar char="•"/>
            </a:pPr>
            <a:endParaRPr lang="en-US" sz="1800" dirty="0"/>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5</a:t>
            </a:fld>
            <a:endParaRPr lang="en-US" dirty="0"/>
          </a:p>
        </p:txBody>
      </p:sp>
    </p:spTree>
    <p:extLst>
      <p:ext uri="{BB962C8B-B14F-4D97-AF65-F5344CB8AC3E}">
        <p14:creationId xmlns:p14="http://schemas.microsoft.com/office/powerpoint/2010/main" val="977947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Disaster Mitigation</a:t>
            </a:r>
          </a:p>
        </p:txBody>
      </p:sp>
      <p:sp>
        <p:nvSpPr>
          <p:cNvPr id="3" name="Content Placeholder 2"/>
          <p:cNvSpPr>
            <a:spLocks noGrp="1"/>
          </p:cNvSpPr>
          <p:nvPr>
            <p:ph idx="1"/>
          </p:nvPr>
        </p:nvSpPr>
        <p:spPr>
          <a:xfrm>
            <a:off x="1404572" y="1247273"/>
            <a:ext cx="7132401" cy="2735664"/>
          </a:xfrm>
        </p:spPr>
        <p:txBody>
          <a:bodyPr>
            <a:normAutofit/>
          </a:bodyPr>
          <a:lstStyle/>
          <a:p>
            <a:pPr>
              <a:buFont typeface="Arial" panose="020B0604020202020204" pitchFamily="34" charset="0"/>
              <a:buChar char="•"/>
            </a:pPr>
            <a:r>
              <a:rPr lang="en-US" sz="1800" dirty="0"/>
              <a:t>Disaster mitigation measures are those that eliminate or reduce the impacts and risks of hazards through proactive measures taken before an emergency or disaster occurs.</a:t>
            </a:r>
          </a:p>
          <a:p>
            <a:pPr>
              <a:buFont typeface="Arial" panose="020B0604020202020204" pitchFamily="34" charset="0"/>
              <a:buChar char="•"/>
            </a:pPr>
            <a:r>
              <a:rPr lang="en-US" sz="1800" dirty="0"/>
              <a:t>It begins with identifying the risk. </a:t>
            </a:r>
          </a:p>
          <a:p>
            <a:pPr>
              <a:buFont typeface="Arial" panose="020B0604020202020204" pitchFamily="34" charset="0"/>
              <a:buChar char="•"/>
            </a:pPr>
            <a:r>
              <a:rPr lang="en-US" sz="1800" dirty="0"/>
              <a:t>Health care leaders need to evaluate potential emergencies or disasters that could impact the demand for their services and supplies, then develop a plan that will address those needs.</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6</a:t>
            </a:fld>
            <a:endParaRPr lang="en-US" dirty="0"/>
          </a:p>
        </p:txBody>
      </p:sp>
    </p:spTree>
    <p:extLst>
      <p:ext uri="{BB962C8B-B14F-4D97-AF65-F5344CB8AC3E}">
        <p14:creationId xmlns:p14="http://schemas.microsoft.com/office/powerpoint/2010/main" val="3935306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Hazard Vulnerability </a:t>
            </a:r>
            <a:r>
              <a:rPr lang="en-US" dirty="0" smtClean="0"/>
              <a:t>Analysis</a:t>
            </a:r>
            <a:endParaRPr lang="en-US" dirty="0"/>
          </a:p>
        </p:txBody>
      </p:sp>
      <p:sp>
        <p:nvSpPr>
          <p:cNvPr id="3" name="Content Placeholder 2"/>
          <p:cNvSpPr>
            <a:spLocks noGrp="1"/>
          </p:cNvSpPr>
          <p:nvPr>
            <p:ph idx="1"/>
          </p:nvPr>
        </p:nvSpPr>
        <p:spPr>
          <a:xfrm>
            <a:off x="1404572" y="1277842"/>
            <a:ext cx="7132401" cy="2735664"/>
          </a:xfrm>
        </p:spPr>
        <p:txBody>
          <a:bodyPr>
            <a:normAutofit/>
          </a:bodyPr>
          <a:lstStyle/>
          <a:p>
            <a:pPr>
              <a:buFont typeface="Arial" panose="020B0604020202020204" pitchFamily="34" charset="0"/>
              <a:buChar char="•"/>
            </a:pPr>
            <a:r>
              <a:rPr lang="en-US" sz="1700" dirty="0"/>
              <a:t>Hendrickson </a:t>
            </a:r>
            <a:r>
              <a:rPr lang="en-US" sz="1700" dirty="0" smtClean="0"/>
              <a:t>and Horowitz</a:t>
            </a:r>
            <a:r>
              <a:rPr lang="en-US" sz="1700" dirty="0"/>
              <a:t> (2016) explain that hospital facility planners and health leaders should address those disasters that are most likely to occur in their community and geographic area and perform a hazard vulnerability </a:t>
            </a:r>
            <a:r>
              <a:rPr lang="en-US" sz="1700" dirty="0" smtClean="0"/>
              <a:t>analysis (</a:t>
            </a:r>
            <a:r>
              <a:rPr lang="en-US" sz="1700" dirty="0" err="1" smtClean="0"/>
              <a:t>HVA</a:t>
            </a:r>
            <a:r>
              <a:rPr lang="en-US" sz="1700" dirty="0" smtClean="0"/>
              <a:t>)</a:t>
            </a:r>
            <a:r>
              <a:rPr lang="en-US" sz="1700" dirty="0"/>
              <a:t> to determine the likely vulnerabilities that may arise in their facility from those disasters.</a:t>
            </a:r>
          </a:p>
          <a:p>
            <a:pPr>
              <a:buFont typeface="Arial" panose="020B0604020202020204" pitchFamily="34" charset="0"/>
              <a:buChar char="•"/>
            </a:pPr>
            <a:r>
              <a:rPr lang="en-US" sz="1700" dirty="0"/>
              <a:t>The results of an HVA can be used to develop and streamline disaster plans. These plans should be designed using an interdisciplinary approach, including partners from local police, emergency, and fire services. </a:t>
            </a:r>
          </a:p>
          <a:p>
            <a:pPr>
              <a:buFont typeface="Arial" panose="020B0604020202020204" pitchFamily="34" charset="0"/>
              <a:buChar char="•"/>
            </a:pP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7</a:t>
            </a:fld>
            <a:endParaRPr lang="en-US" dirty="0"/>
          </a:p>
        </p:txBody>
      </p:sp>
    </p:spTree>
    <p:extLst>
      <p:ext uri="{BB962C8B-B14F-4D97-AF65-F5344CB8AC3E}">
        <p14:creationId xmlns:p14="http://schemas.microsoft.com/office/powerpoint/2010/main" val="3650166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Hazard Vulnerability Analysis </a:t>
            </a:r>
            <a:r>
              <a:rPr lang="en-US" dirty="0" smtClean="0"/>
              <a:t>(</a:t>
            </a:r>
            <a:r>
              <a:rPr lang="en-US" dirty="0" smtClean="0"/>
              <a:t>Cont’d</a:t>
            </a:r>
            <a:r>
              <a:rPr lang="en-US" dirty="0" smtClean="0"/>
              <a:t>)</a:t>
            </a:r>
            <a:endParaRPr lang="en-US" dirty="0"/>
          </a:p>
        </p:txBody>
      </p:sp>
      <p:sp>
        <p:nvSpPr>
          <p:cNvPr id="3" name="Content Placeholder 2"/>
          <p:cNvSpPr>
            <a:spLocks noGrp="1"/>
          </p:cNvSpPr>
          <p:nvPr>
            <p:ph idx="1"/>
          </p:nvPr>
        </p:nvSpPr>
        <p:spPr>
          <a:xfrm>
            <a:off x="1404572" y="1277842"/>
            <a:ext cx="7132401" cy="2735664"/>
          </a:xfrm>
        </p:spPr>
        <p:txBody>
          <a:bodyPr>
            <a:normAutofit/>
          </a:bodyPr>
          <a:lstStyle/>
          <a:p>
            <a:pPr>
              <a:buFont typeface="Arial" panose="020B0604020202020204" pitchFamily="34" charset="0"/>
              <a:buChar char="•"/>
            </a:pPr>
            <a:r>
              <a:rPr lang="en-US" sz="1700" dirty="0" smtClean="0"/>
              <a:t>An </a:t>
            </a:r>
            <a:r>
              <a:rPr lang="en-US" sz="1700" dirty="0" err="1" smtClean="0"/>
              <a:t>HVA</a:t>
            </a:r>
            <a:r>
              <a:rPr lang="en-US" sz="1700" dirty="0" smtClean="0"/>
              <a:t> </a:t>
            </a:r>
            <a:r>
              <a:rPr lang="en-US" sz="1700" dirty="0"/>
              <a:t>is defined as a systematic approach that:</a:t>
            </a:r>
          </a:p>
          <a:p>
            <a:pPr lvl="1">
              <a:buFont typeface="Arial" panose="020B0604020202020204" pitchFamily="34" charset="0"/>
              <a:buChar char="•"/>
            </a:pPr>
            <a:r>
              <a:rPr lang="en-US" sz="1700" dirty="0"/>
              <a:t>identifies all hazards that may affect a community;</a:t>
            </a:r>
          </a:p>
          <a:p>
            <a:pPr lvl="1">
              <a:buFont typeface="Arial" panose="020B0604020202020204" pitchFamily="34" charset="0"/>
              <a:buChar char="•"/>
            </a:pPr>
            <a:r>
              <a:rPr lang="en-US" sz="1700" dirty="0"/>
              <a:t>determines the probability of the hazard;</a:t>
            </a:r>
          </a:p>
          <a:p>
            <a:pPr lvl="1">
              <a:buFont typeface="Arial" panose="020B0604020202020204" pitchFamily="34" charset="0"/>
              <a:buChar char="•"/>
            </a:pPr>
            <a:r>
              <a:rPr lang="en-US" sz="1700" dirty="0"/>
              <a:t>determines the consequences of the hazard; and</a:t>
            </a:r>
          </a:p>
          <a:p>
            <a:pPr lvl="1">
              <a:buFont typeface="Arial" panose="020B0604020202020204" pitchFamily="34" charset="0"/>
              <a:buChar char="•"/>
            </a:pPr>
            <a:r>
              <a:rPr lang="en-US" sz="1700" dirty="0"/>
              <a:t>analyzes the findings to determine what hazards are of priority (</a:t>
            </a:r>
            <a:r>
              <a:rPr lang="en-US" sz="1700" dirty="0" err="1"/>
              <a:t>Saunderson</a:t>
            </a:r>
            <a:r>
              <a:rPr lang="en-US" sz="1700" dirty="0"/>
              <a:t> Cohen, 2013; Hendrickson &amp; Horowitz, 2016</a:t>
            </a:r>
            <a:r>
              <a:rPr lang="en-US" sz="1700" dirty="0" smtClean="0"/>
              <a:t>)</a:t>
            </a:r>
            <a:endParaRPr lang="en-US" sz="1700" dirty="0"/>
          </a:p>
          <a:p>
            <a:pPr>
              <a:buFont typeface="Arial" panose="020B0604020202020204" pitchFamily="34" charset="0"/>
              <a:buChar char="•"/>
            </a:pP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8</a:t>
            </a:fld>
            <a:endParaRPr lang="en-US" dirty="0"/>
          </a:p>
        </p:txBody>
      </p:sp>
    </p:spTree>
    <p:extLst>
      <p:ext uri="{BB962C8B-B14F-4D97-AF65-F5344CB8AC3E}">
        <p14:creationId xmlns:p14="http://schemas.microsoft.com/office/powerpoint/2010/main" val="1866711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Disaster Preparedness</a:t>
            </a:r>
          </a:p>
        </p:txBody>
      </p:sp>
      <p:sp>
        <p:nvSpPr>
          <p:cNvPr id="3" name="Content Placeholder 2"/>
          <p:cNvSpPr>
            <a:spLocks noGrp="1"/>
          </p:cNvSpPr>
          <p:nvPr>
            <p:ph idx="1"/>
          </p:nvPr>
        </p:nvSpPr>
        <p:spPr>
          <a:xfrm>
            <a:off x="1404572" y="1120429"/>
            <a:ext cx="7132401" cy="2735664"/>
          </a:xfrm>
        </p:spPr>
        <p:txBody>
          <a:bodyPr>
            <a:normAutofit/>
          </a:bodyPr>
          <a:lstStyle/>
          <a:p>
            <a:pPr>
              <a:buFont typeface="Arial" panose="020B0604020202020204" pitchFamily="34" charset="0"/>
              <a:buChar char="•"/>
            </a:pPr>
            <a:r>
              <a:rPr lang="en-US" sz="1600" dirty="0"/>
              <a:t>The goal of disaster preparedness is to plan a response that will decrease the damages and support the recovery from a disaster (Stopford, 2007).</a:t>
            </a:r>
          </a:p>
          <a:p>
            <a:pPr>
              <a:buFont typeface="Arial" panose="020B0604020202020204" pitchFamily="34" charset="0"/>
              <a:buChar char="•"/>
            </a:pPr>
            <a:r>
              <a:rPr lang="en-US" sz="1600" dirty="0"/>
              <a:t>Nurses, with their expertise in primary health care, extensive experience with interdisciplinary teamwork, and strong collaborative </a:t>
            </a:r>
            <a:r>
              <a:rPr lang="en-US" sz="1600" dirty="0" smtClean="0"/>
              <a:t>skills, </a:t>
            </a:r>
            <a:r>
              <a:rPr lang="en-US" sz="1600" dirty="0"/>
              <a:t>are the ideal leaders in disaster preparedness. </a:t>
            </a:r>
          </a:p>
          <a:p>
            <a:pPr>
              <a:buFont typeface="Arial" panose="020B0604020202020204" pitchFamily="34" charset="0"/>
              <a:buChar char="•"/>
            </a:pPr>
            <a:r>
              <a:rPr lang="en-US" sz="1600" dirty="0"/>
              <a:t>The first step is to create a strategic emergency management plan (SEMP).</a:t>
            </a:r>
          </a:p>
          <a:p>
            <a:pPr>
              <a:buFont typeface="Arial" panose="020B0604020202020204" pitchFamily="34" charset="0"/>
              <a:buChar char="•"/>
            </a:pPr>
            <a:endParaRPr lang="en-US"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9</a:t>
            </a:fld>
            <a:endParaRPr lang="en-US" dirty="0"/>
          </a:p>
        </p:txBody>
      </p:sp>
    </p:spTree>
    <p:extLst>
      <p:ext uri="{BB962C8B-B14F-4D97-AF65-F5344CB8AC3E}">
        <p14:creationId xmlns:p14="http://schemas.microsoft.com/office/powerpoint/2010/main" val="1420062215"/>
      </p:ext>
    </p:extLst>
  </p:cSld>
  <p:clrMapOvr>
    <a:masterClrMapping/>
  </p:clrMapOvr>
</p:sld>
</file>

<file path=ppt/theme/theme1.xml><?xml version="1.0" encoding="utf-8"?>
<a:theme xmlns:a="http://schemas.openxmlformats.org/drawingml/2006/main" name="Naked PowerPoint Template">
  <a:themeElements>
    <a:clrScheme name="Custom 1">
      <a:dk1>
        <a:srgbClr val="1C0804"/>
      </a:dk1>
      <a:lt1>
        <a:sysClr val="window" lastClr="FFFFFF"/>
      </a:lt1>
      <a:dk2>
        <a:srgbClr val="1C0804"/>
      </a:dk2>
      <a:lt2>
        <a:srgbClr val="FFFFFF"/>
      </a:lt2>
      <a:accent1>
        <a:srgbClr val="8ABF43"/>
      </a:accent1>
      <a:accent2>
        <a:srgbClr val="D84B26"/>
      </a:accent2>
      <a:accent3>
        <a:srgbClr val="25AABA"/>
      </a:accent3>
      <a:accent4>
        <a:srgbClr val="A7BF85"/>
      </a:accent4>
      <a:accent5>
        <a:srgbClr val="DC846D"/>
      </a:accent5>
      <a:accent6>
        <a:srgbClr val="82B5BB"/>
      </a:accent6>
      <a:hlink>
        <a:srgbClr val="8ABF43"/>
      </a:hlink>
      <a:folHlink>
        <a:srgbClr val="A6BF83"/>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11429</TotalTime>
  <Words>2369</Words>
  <Application>Microsoft Office PowerPoint</Application>
  <PresentationFormat>On-screen Show (16:9)</PresentationFormat>
  <Paragraphs>199</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Naked PowerPoint Template</vt:lpstr>
      <vt:lpstr>Emergency Preparedness and Response</vt:lpstr>
      <vt:lpstr>Open License</vt:lpstr>
      <vt:lpstr>Learning Objectives</vt:lpstr>
      <vt:lpstr>Disaster</vt:lpstr>
      <vt:lpstr>Disaster (Cont’d)</vt:lpstr>
      <vt:lpstr>Disaster Mitigation</vt:lpstr>
      <vt:lpstr>Hazard Vulnerability Analysis</vt:lpstr>
      <vt:lpstr>Hazard Vulnerability Analysis (Cont’d)</vt:lpstr>
      <vt:lpstr>Disaster Preparedness</vt:lpstr>
      <vt:lpstr>SEMP</vt:lpstr>
      <vt:lpstr>SEMP (Cont’d)   </vt:lpstr>
      <vt:lpstr>Essential Learning Activity 13.3.1</vt:lpstr>
      <vt:lpstr>Disaster Response    </vt:lpstr>
      <vt:lpstr>Disaster Response (Cont’d)    </vt:lpstr>
      <vt:lpstr>Disaster Response: Triage    </vt:lpstr>
      <vt:lpstr>PowerPoint Presentation</vt:lpstr>
      <vt:lpstr>Essential Learning Activity 13.4.1</vt:lpstr>
      <vt:lpstr>Disaster Recovery</vt:lpstr>
      <vt:lpstr>Disaster Recovery (Cont’d)</vt:lpstr>
      <vt:lpstr>Essential Learning Activity 13.5.1</vt:lpstr>
      <vt:lpstr>Research Note</vt:lpstr>
      <vt:lpstr>Research Note (Cont’d)</vt:lpstr>
      <vt:lpstr>Research Note (Cont’d)</vt:lpstr>
      <vt:lpstr>Research Note (Cont’d)</vt:lpstr>
      <vt:lpstr>Exercises for Review</vt:lpstr>
      <vt:lpstr>Exercises for Review (Cont’d)</vt:lpstr>
      <vt:lpstr>Exercises for Review (Cont’d)</vt:lpstr>
      <vt:lpstr>Exercises for Review (Cont’d)</vt:lpstr>
      <vt:lpstr>References</vt:lpstr>
      <vt:lpstr>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van der Woude</dc:creator>
  <cp:lastModifiedBy>Ryan</cp:lastModifiedBy>
  <cp:revision>156</cp:revision>
  <dcterms:created xsi:type="dcterms:W3CDTF">2019-07-19T18:36:56Z</dcterms:created>
  <dcterms:modified xsi:type="dcterms:W3CDTF">2020-02-11T16:10:24Z</dcterms:modified>
</cp:coreProperties>
</file>