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4"/>
  </p:notesMasterIdLst>
  <p:handoutMasterIdLst>
    <p:handoutMasterId r:id="rId25"/>
  </p:handoutMasterIdLst>
  <p:sldIdLst>
    <p:sldId id="257" r:id="rId2"/>
    <p:sldId id="260" r:id="rId3"/>
    <p:sldId id="261" r:id="rId4"/>
    <p:sldId id="269" r:id="rId5"/>
    <p:sldId id="429" r:id="rId6"/>
    <p:sldId id="419" r:id="rId7"/>
    <p:sldId id="364" r:id="rId8"/>
    <p:sldId id="365" r:id="rId9"/>
    <p:sldId id="320" r:id="rId10"/>
    <p:sldId id="430" r:id="rId11"/>
    <p:sldId id="403" r:id="rId12"/>
    <p:sldId id="421" r:id="rId13"/>
    <p:sldId id="422" r:id="rId14"/>
    <p:sldId id="409" r:id="rId15"/>
    <p:sldId id="424" r:id="rId16"/>
    <p:sldId id="431" r:id="rId17"/>
    <p:sldId id="432" r:id="rId18"/>
    <p:sldId id="394" r:id="rId19"/>
    <p:sldId id="279" r:id="rId20"/>
    <p:sldId id="418" r:id="rId21"/>
    <p:sldId id="280" r:id="rId22"/>
    <p:sldId id="264" r:id="rId2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yan" initials="R"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BB34"/>
    <a:srgbClr val="0A3E28"/>
    <a:srgbClr val="0026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1" autoAdjust="0"/>
    <p:restoredTop sz="79336" autoAdjust="0"/>
  </p:normalViewPr>
  <p:slideViewPr>
    <p:cSldViewPr snapToGrid="0" snapToObjects="1">
      <p:cViewPr varScale="1">
        <p:scale>
          <a:sx n="93" d="100"/>
          <a:sy n="93" d="100"/>
        </p:scale>
        <p:origin x="-462" y="-10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2-12T09:26:25.782" idx="1">
    <p:pos x="725" y="1579"/>
    <p:text>Please add author title/affiliation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2-12T09:41:26.378" idx="2">
    <p:pos x="4886" y="1424"/>
    <p:text>should this be set in parentheses? </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0-02-12T09:55:36.905" idx="3">
    <p:pos x="1223" y="841"/>
    <p:text>please add.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FC472E-393E-2448-AD5D-0C8FB18E8A77}" type="datetimeFigureOut">
              <a:rPr lang="en-US" smtClean="0"/>
              <a:pPr/>
              <a:t>2/12/2020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1917F7-83E4-C149-9F24-86C875F684DA}" type="slidenum">
              <a:rPr lang="en-US" smtClean="0"/>
              <a:pPr/>
              <a:t>‹#›</a:t>
            </a:fld>
            <a:endParaRPr lang="en-US"/>
          </a:p>
        </p:txBody>
      </p:sp>
    </p:spTree>
    <p:extLst>
      <p:ext uri="{BB962C8B-B14F-4D97-AF65-F5344CB8AC3E}">
        <p14:creationId xmlns:p14="http://schemas.microsoft.com/office/powerpoint/2010/main" val="21049215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A1B7AB-BE48-0D4F-AACE-173603B943C4}" type="datetimeFigureOut">
              <a:rPr lang="en-US" smtClean="0"/>
              <a:pPr/>
              <a:t>2/12/2020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AF3334-C92F-1B40-A090-7CBDBEAF57AE}" type="slidenum">
              <a:rPr lang="en-US" smtClean="0"/>
              <a:pPr/>
              <a:t>‹#›</a:t>
            </a:fld>
            <a:endParaRPr lang="en-US"/>
          </a:p>
        </p:txBody>
      </p:sp>
    </p:spTree>
    <p:extLst>
      <p:ext uri="{BB962C8B-B14F-4D97-AF65-F5344CB8AC3E}">
        <p14:creationId xmlns:p14="http://schemas.microsoft.com/office/powerpoint/2010/main" val="10518499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2AF3334-C92F-1B40-A090-7CBDBEAF57AE}" type="slidenum">
              <a:rPr lang="en-US" smtClean="0"/>
              <a:pPr/>
              <a:t>1</a:t>
            </a:fld>
            <a:endParaRPr lang="en-US"/>
          </a:p>
        </p:txBody>
      </p:sp>
    </p:spTree>
    <p:extLst>
      <p:ext uri="{BB962C8B-B14F-4D97-AF65-F5344CB8AC3E}">
        <p14:creationId xmlns:p14="http://schemas.microsoft.com/office/powerpoint/2010/main" val="37159208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694358" y="733269"/>
            <a:ext cx="5209454" cy="1631253"/>
          </a:xfrm>
          <a:prstGeom prst="rect">
            <a:avLst/>
          </a:prstGeom>
        </p:spPr>
        <p:txBody>
          <a:bodyPr vert="horz" lIns="0" tIns="0" rIns="0" bIns="0" rtlCol="0" anchor="t">
            <a:noAutofit/>
          </a:bodyPr>
          <a:lstStyle>
            <a:lvl1pPr>
              <a:lnSpc>
                <a:spcPct val="86000"/>
              </a:lnSpc>
              <a:defRPr sz="4000" baseline="0"/>
            </a:lvl1pPr>
          </a:lstStyle>
          <a:p>
            <a:r>
              <a:rPr lang="en-CA" dirty="0"/>
              <a:t>Book Title</a:t>
            </a:r>
            <a:endParaRPr lang="en-US" dirty="0"/>
          </a:p>
        </p:txBody>
      </p:sp>
      <p:sp>
        <p:nvSpPr>
          <p:cNvPr id="8" name="Text Placeholder 2"/>
          <p:cNvSpPr>
            <a:spLocks noGrp="1"/>
          </p:cNvSpPr>
          <p:nvPr>
            <p:ph idx="1" hasCustomPrompt="1"/>
          </p:nvPr>
        </p:nvSpPr>
        <p:spPr>
          <a:xfrm>
            <a:off x="694358" y="2534552"/>
            <a:ext cx="5209454" cy="249736"/>
          </a:xfrm>
          <a:prstGeom prst="rect">
            <a:avLst/>
          </a:prstGeom>
        </p:spPr>
        <p:txBody>
          <a:bodyPr vert="horz" lIns="0" tIns="0" rIns="0" bIns="0" rtlCol="0">
            <a:normAutofit/>
          </a:bodyPr>
          <a:lstStyle>
            <a:lvl1pPr marL="0" indent="0">
              <a:buNone/>
              <a:defRPr sz="1800"/>
            </a:lvl1pPr>
            <a:lvl2pPr marL="454025" indent="0">
              <a:buNone/>
              <a:defRPr/>
            </a:lvl2pPr>
            <a:lvl3pPr marL="893762" indent="0">
              <a:buNone/>
              <a:defRPr/>
            </a:lvl3pPr>
            <a:lvl4pPr marL="1347788" indent="0">
              <a:buNone/>
              <a:defRPr/>
            </a:lvl4pPr>
            <a:lvl5pPr marL="1795463" indent="0">
              <a:buNone/>
              <a:defRPr/>
            </a:lvl5pPr>
          </a:lstStyle>
          <a:p>
            <a:pPr lvl="0"/>
            <a:r>
              <a:rPr lang="en-CA" dirty="0"/>
              <a:t>Edited by</a:t>
            </a:r>
            <a:endParaRPr lang="en-US" dirty="0"/>
          </a:p>
        </p:txBody>
      </p:sp>
      <p:sp>
        <p:nvSpPr>
          <p:cNvPr id="12" name="Text Placeholder 2"/>
          <p:cNvSpPr>
            <a:spLocks noGrp="1"/>
          </p:cNvSpPr>
          <p:nvPr>
            <p:ph idx="10" hasCustomPrompt="1"/>
          </p:nvPr>
        </p:nvSpPr>
        <p:spPr>
          <a:xfrm>
            <a:off x="694358" y="2836211"/>
            <a:ext cx="5209454"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a:t>
            </a:r>
            <a:endParaRPr lang="en-US" dirty="0"/>
          </a:p>
        </p:txBody>
      </p:sp>
      <p:sp>
        <p:nvSpPr>
          <p:cNvPr id="13" name="Text Placeholder 2"/>
          <p:cNvSpPr>
            <a:spLocks noGrp="1"/>
          </p:cNvSpPr>
          <p:nvPr>
            <p:ph idx="11" hasCustomPrompt="1"/>
          </p:nvPr>
        </p:nvSpPr>
        <p:spPr>
          <a:xfrm>
            <a:off x="694358" y="3241953"/>
            <a:ext cx="5209454" cy="177446"/>
          </a:xfrm>
          <a:prstGeom prst="rect">
            <a:avLst/>
          </a:prstGeom>
        </p:spPr>
        <p:txBody>
          <a:bodyPr vert="horz" lIns="0" tIns="0" rIns="0" bIns="0" rtlCol="0">
            <a:normAutofit/>
          </a:bodyPr>
          <a:lstStyle>
            <a:lvl1pPr marL="0" indent="0">
              <a:buNone/>
              <a:defRPr sz="1300" b="0" baseline="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Author’s Title</a:t>
            </a:r>
            <a:endParaRPr lang="en-US" dirty="0"/>
          </a:p>
        </p:txBody>
      </p:sp>
      <p:sp>
        <p:nvSpPr>
          <p:cNvPr id="4" name="Text Placeholder 3"/>
          <p:cNvSpPr>
            <a:spLocks noGrp="1"/>
          </p:cNvSpPr>
          <p:nvPr>
            <p:ph type="body" sz="quarter" idx="12" hasCustomPrompt="1"/>
          </p:nvPr>
        </p:nvSpPr>
        <p:spPr>
          <a:xfrm>
            <a:off x="694625" y="3524795"/>
            <a:ext cx="5209187" cy="213794"/>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Vertical Text Placeholder 2"/>
          <p:cNvSpPr>
            <a:spLocks noGrp="1"/>
          </p:cNvSpPr>
          <p:nvPr>
            <p:ph type="body" orient="vert" idx="1"/>
          </p:nvPr>
        </p:nvSpPr>
        <p:spPr>
          <a:xfrm>
            <a:off x="1411087" y="1143314"/>
            <a:ext cx="7132401" cy="2620193"/>
          </a:xfrm>
          <a:prstGeom prst="rect">
            <a:avLst/>
          </a:prstGeom>
        </p:spPr>
        <p:txBody>
          <a:bodyPr vert="eaVert"/>
          <a:lstStyle>
            <a:lvl1pPr>
              <a:defRPr sz="2000"/>
            </a:lvl1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29142"/>
            <a:ext cx="2057400" cy="3319163"/>
          </a:xfrm>
        </p:spPr>
        <p:txBody>
          <a:bodyPr vert="eaVert"/>
          <a:lstStyle/>
          <a:p>
            <a:r>
              <a:rPr lang="en-CA" dirty="0"/>
              <a:t>Click to edit Master title style</a:t>
            </a:r>
            <a:endParaRPr lang="en-US" dirty="0"/>
          </a:p>
        </p:txBody>
      </p:sp>
      <p:sp>
        <p:nvSpPr>
          <p:cNvPr id="3" name="Vertical Text Placeholder 2"/>
          <p:cNvSpPr>
            <a:spLocks noGrp="1"/>
          </p:cNvSpPr>
          <p:nvPr>
            <p:ph type="body" orient="vert" idx="1"/>
          </p:nvPr>
        </p:nvSpPr>
        <p:spPr>
          <a:xfrm>
            <a:off x="1404573" y="529142"/>
            <a:ext cx="5072427" cy="3319163"/>
          </a:xfrm>
          <a:prstGeom prst="rect">
            <a:avLst/>
          </a:prstGeom>
        </p:spPr>
        <p:txBody>
          <a:bodyPr vert="eaVert">
            <a:normAutofit/>
          </a:bodyPr>
          <a:lstStyle>
            <a:lvl1pPr>
              <a:defRPr sz="2000"/>
            </a:lvl1pPr>
            <a:lvl2pPr>
              <a:defRPr sz="2000"/>
            </a:lvl2pPr>
            <a:lvl3pPr>
              <a:defRPr sz="2000"/>
            </a:lvl3pPr>
            <a:lvl4pPr>
              <a:defRPr sz="2000"/>
            </a:lvl4pPr>
            <a:lvl5pPr>
              <a:defRPr sz="20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4" name="Slide Number Placeholder 3"/>
          <p:cNvSpPr>
            <a:spLocks noGrp="1"/>
          </p:cNvSpPr>
          <p:nvPr>
            <p:ph type="sldNum" sz="quarter" idx="11"/>
          </p:nvPr>
        </p:nvSpPr>
        <p:spPr/>
        <p:txBody>
          <a:body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extLst>
      <p:ext uri="{BB962C8B-B14F-4D97-AF65-F5344CB8AC3E}">
        <p14:creationId xmlns:p14="http://schemas.microsoft.com/office/powerpoint/2010/main" val="3522590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4357" y="1334309"/>
            <a:ext cx="7934154" cy="403436"/>
          </a:xfrm>
        </p:spPr>
        <p:txBody>
          <a:bodyPr>
            <a:noAutofit/>
          </a:bodyPr>
          <a:lstStyle>
            <a:lvl1pPr>
              <a:defRPr sz="3600">
                <a:solidFill>
                  <a:schemeClr val="bg1"/>
                </a:solidFill>
              </a:defRPr>
            </a:lvl1pPr>
          </a:lstStyle>
          <a:p>
            <a:r>
              <a:rPr lang="en-CA" dirty="0"/>
              <a:t>Presenters</a:t>
            </a:r>
            <a:endParaRPr lang="en-US" dirty="0"/>
          </a:p>
        </p:txBody>
      </p:sp>
      <p:sp>
        <p:nvSpPr>
          <p:cNvPr id="8" name="Text Placeholder 2"/>
          <p:cNvSpPr>
            <a:spLocks noGrp="1"/>
          </p:cNvSpPr>
          <p:nvPr>
            <p:ph idx="1" hasCustomPrompt="1"/>
          </p:nvPr>
        </p:nvSpPr>
        <p:spPr>
          <a:xfrm>
            <a:off x="694357" y="1005686"/>
            <a:ext cx="4855420" cy="249702"/>
          </a:xfrm>
          <a:prstGeom prst="rect">
            <a:avLst/>
          </a:prstGeom>
        </p:spPr>
        <p:txBody>
          <a:bodyPr vert="horz" lIns="0" tIns="0" rIns="0" bIns="0" rtlCol="0">
            <a:normAutofit/>
          </a:bodyPr>
          <a:lstStyle>
            <a:lvl1pPr marL="0" indent="0">
              <a:buNone/>
              <a:defRPr sz="1800">
                <a:solidFill>
                  <a:srgbClr val="F5BB34"/>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Presented by</a:t>
            </a:r>
            <a:endParaRPr lang="en-US" dirty="0"/>
          </a:p>
        </p:txBody>
      </p:sp>
      <p:sp>
        <p:nvSpPr>
          <p:cNvPr id="9" name="Text Placeholder 2"/>
          <p:cNvSpPr>
            <a:spLocks noGrp="1"/>
          </p:cNvSpPr>
          <p:nvPr>
            <p:ph idx="10" hasCustomPrompt="1"/>
          </p:nvPr>
        </p:nvSpPr>
        <p:spPr>
          <a:xfrm>
            <a:off x="694358" y="2934550"/>
            <a:ext cx="4855420" cy="398492"/>
          </a:xfrm>
          <a:prstGeom prst="rect">
            <a:avLst/>
          </a:prstGeom>
        </p:spPr>
        <p:txBody>
          <a:bodyPr vert="horz" lIns="0" tIns="0" rIns="0" bIns="0" rtlCol="0">
            <a:noAutofit/>
          </a:bodyPr>
          <a:lstStyle>
            <a:lvl1pPr marL="0" indent="0">
              <a:buNone/>
              <a:defRPr sz="3600" b="1" baseline="0">
                <a:solidFill>
                  <a:schemeClr val="bg1"/>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Thank you!</a:t>
            </a:r>
            <a:endParaRPr lang="en-US" dirty="0"/>
          </a:p>
        </p:txBody>
      </p:sp>
      <p:sp>
        <p:nvSpPr>
          <p:cNvPr id="11" name="Text Placeholder 3"/>
          <p:cNvSpPr>
            <a:spLocks noGrp="1"/>
          </p:cNvSpPr>
          <p:nvPr>
            <p:ph type="body" sz="quarter" idx="12" hasCustomPrompt="1"/>
          </p:nvPr>
        </p:nvSpPr>
        <p:spPr>
          <a:xfrm>
            <a:off x="694625" y="3524795"/>
            <a:ext cx="7933886" cy="214029"/>
          </a:xfrm>
          <a:prstGeom prst="rect">
            <a:avLst/>
          </a:prstGeom>
        </p:spPr>
        <p:txBody>
          <a:bodyPr vert="horz" lIns="0" bIns="0"/>
          <a:lstStyle>
            <a:lvl1pPr marL="0" indent="0">
              <a:buFontTx/>
              <a:buNone/>
              <a:defRPr sz="1200" cap="all" baseline="0">
                <a:solidFill>
                  <a:srgbClr val="F5BB34"/>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extLst>
      <p:ext uri="{BB962C8B-B14F-4D97-AF65-F5344CB8AC3E}">
        <p14:creationId xmlns:p14="http://schemas.microsoft.com/office/powerpoint/2010/main" val="164990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411086" y="495686"/>
            <a:ext cx="7275714"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8" name="Text Placeholder 2"/>
          <p:cNvSpPr>
            <a:spLocks noGrp="1"/>
          </p:cNvSpPr>
          <p:nvPr>
            <p:ph idx="1"/>
          </p:nvPr>
        </p:nvSpPr>
        <p:spPr>
          <a:xfrm>
            <a:off x="1411087" y="1042348"/>
            <a:ext cx="7132401" cy="2735664"/>
          </a:xfrm>
          <a:prstGeom prst="rect">
            <a:avLst/>
          </a:prstGeom>
        </p:spPr>
        <p:txBody>
          <a:bodyPr vert="horz" lIns="0" tIns="0" rIns="0" bIns="0" rtlCol="0">
            <a:normAutofit/>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
        <p:nvSpPr>
          <p:cNvPr id="2" name="Slide Number Placeholder 1"/>
          <p:cNvSpPr>
            <a:spLocks noGrp="1"/>
          </p:cNvSpPr>
          <p:nvPr>
            <p:ph type="sldNum" sz="quarter" idx="13"/>
          </p:nvPr>
        </p:nvSpPr>
        <p:spPr/>
        <p:txBody>
          <a:bodyPr/>
          <a:lstStyle/>
          <a:p>
            <a:fld id="{53708381-048D-D742-9678-285B0AD9528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04573" y="1534512"/>
            <a:ext cx="7090140" cy="1327666"/>
          </a:xfrm>
        </p:spPr>
        <p:txBody>
          <a:bodyPr anchor="t"/>
          <a:lstStyle>
            <a:lvl1pPr algn="l">
              <a:defRPr sz="4000" b="1" cap="all"/>
            </a:lvl1pPr>
          </a:lstStyle>
          <a:p>
            <a:r>
              <a:rPr lang="en-CA" dirty="0"/>
              <a:t>Section title</a:t>
            </a:r>
            <a:endParaRPr lang="en-US" dirty="0"/>
          </a:p>
        </p:txBody>
      </p:sp>
      <p:sp>
        <p:nvSpPr>
          <p:cNvPr id="3" name="Text Placeholder 2"/>
          <p:cNvSpPr>
            <a:spLocks noGrp="1"/>
          </p:cNvSpPr>
          <p:nvPr>
            <p:ph type="body" idx="1" hasCustomPrompt="1"/>
          </p:nvPr>
        </p:nvSpPr>
        <p:spPr>
          <a:xfrm>
            <a:off x="1404573" y="477160"/>
            <a:ext cx="7090140" cy="78316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dirty="0"/>
              <a:t>Section Lead</a:t>
            </a:r>
          </a:p>
        </p:txBody>
      </p:sp>
      <p:sp>
        <p:nvSpPr>
          <p:cNvPr id="8" name="Text Placeholder 2"/>
          <p:cNvSpPr>
            <a:spLocks noGrp="1"/>
          </p:cNvSpPr>
          <p:nvPr>
            <p:ph idx="13" hasCustomPrompt="1"/>
          </p:nvPr>
        </p:nvSpPr>
        <p:spPr>
          <a:xfrm>
            <a:off x="1404573" y="3054017"/>
            <a:ext cx="4855420"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Section Subtitle</a:t>
            </a:r>
            <a:endParaRPr lang="en-US" dirty="0"/>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10"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Content Placeholder 2"/>
          <p:cNvSpPr>
            <a:spLocks noGrp="1"/>
          </p:cNvSpPr>
          <p:nvPr>
            <p:ph sz="half" idx="1"/>
          </p:nvPr>
        </p:nvSpPr>
        <p:spPr>
          <a:xfrm>
            <a:off x="1404572" y="1200151"/>
            <a:ext cx="3418778"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Content Placeholder 3"/>
          <p:cNvSpPr>
            <a:spLocks noGrp="1"/>
          </p:cNvSpPr>
          <p:nvPr>
            <p:ph sz="half" idx="2"/>
          </p:nvPr>
        </p:nvSpPr>
        <p:spPr>
          <a:xfrm>
            <a:off x="5111981" y="1200151"/>
            <a:ext cx="3574819"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1404572" y="1103509"/>
            <a:ext cx="3470090" cy="479822"/>
          </a:xfrm>
          <a:prstGeom prst="rect">
            <a:avLst/>
          </a:prstGeom>
        </p:spPr>
        <p:txBody>
          <a:bodyPr lIns="0" tIns="0" bIns="0" anchor="t" anchorCtr="0">
            <a:no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4" name="Content Placeholder 3"/>
          <p:cNvSpPr>
            <a:spLocks noGrp="1"/>
          </p:cNvSpPr>
          <p:nvPr>
            <p:ph sz="half" idx="2"/>
          </p:nvPr>
        </p:nvSpPr>
        <p:spPr>
          <a:xfrm>
            <a:off x="1404572" y="1685860"/>
            <a:ext cx="3470090"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Text Placeholder 4"/>
          <p:cNvSpPr>
            <a:spLocks noGrp="1"/>
          </p:cNvSpPr>
          <p:nvPr>
            <p:ph type="body" sz="quarter" idx="3"/>
          </p:nvPr>
        </p:nvSpPr>
        <p:spPr>
          <a:xfrm>
            <a:off x="5169707" y="1103509"/>
            <a:ext cx="3517092" cy="479822"/>
          </a:xfrm>
          <a:prstGeom prst="rect">
            <a:avLst/>
          </a:prstGeom>
        </p:spPr>
        <p:txBody>
          <a:bodyPr lIns="0" tIns="0" bIns="0" anchor="t" anchorCtr="0">
            <a:norm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6" name="Content Placeholder 5"/>
          <p:cNvSpPr>
            <a:spLocks noGrp="1"/>
          </p:cNvSpPr>
          <p:nvPr>
            <p:ph sz="quarter" idx="4"/>
          </p:nvPr>
        </p:nvSpPr>
        <p:spPr>
          <a:xfrm>
            <a:off x="5169708" y="1685860"/>
            <a:ext cx="3517093"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6"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4"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607280"/>
            <a:ext cx="2392433" cy="447789"/>
          </a:xfrm>
        </p:spPr>
        <p:txBody>
          <a:bodyPr anchor="b"/>
          <a:lstStyle>
            <a:lvl1pPr algn="l">
              <a:defRPr sz="2000" b="1">
                <a:solidFill>
                  <a:srgbClr val="0A3E28"/>
                </a:solidFill>
              </a:defRPr>
            </a:lvl1pPr>
          </a:lstStyle>
          <a:p>
            <a:r>
              <a:rPr lang="en-CA" dirty="0"/>
              <a:t>Click to edit Master title style</a:t>
            </a:r>
            <a:endParaRPr lang="en-US" dirty="0"/>
          </a:p>
        </p:txBody>
      </p:sp>
      <p:sp>
        <p:nvSpPr>
          <p:cNvPr id="3" name="Content Placeholder 2"/>
          <p:cNvSpPr>
            <a:spLocks noGrp="1"/>
          </p:cNvSpPr>
          <p:nvPr>
            <p:ph idx="1"/>
          </p:nvPr>
        </p:nvSpPr>
        <p:spPr>
          <a:xfrm>
            <a:off x="4092151" y="607280"/>
            <a:ext cx="4444923" cy="313876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2000"/>
            </a:lvl6pPr>
            <a:lvl7pPr>
              <a:defRPr sz="2000"/>
            </a:lvl7pPr>
            <a:lvl8pPr>
              <a:defRPr sz="2000"/>
            </a:lvl8pPr>
            <a:lvl9pPr>
              <a:defRPr sz="20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Text Placeholder 3"/>
          <p:cNvSpPr>
            <a:spLocks noGrp="1"/>
          </p:cNvSpPr>
          <p:nvPr>
            <p:ph type="body" sz="half" idx="2"/>
          </p:nvPr>
        </p:nvSpPr>
        <p:spPr>
          <a:xfrm>
            <a:off x="1404573" y="1133236"/>
            <a:ext cx="2398946" cy="2612805"/>
          </a:xfrm>
          <a:prstGeom prst="rect">
            <a:avLst/>
          </a:prstGeom>
        </p:spPr>
        <p:txBody>
          <a:bodyPr lIns="0" t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3288886"/>
            <a:ext cx="7132401" cy="209372"/>
          </a:xfrm>
        </p:spPr>
        <p:txBody>
          <a:bodyPr anchor="b">
            <a:normAutofit/>
          </a:bodyPr>
          <a:lstStyle>
            <a:lvl1pPr algn="l">
              <a:defRPr sz="1800" b="1"/>
            </a:lvl1pPr>
          </a:lstStyle>
          <a:p>
            <a:r>
              <a:rPr lang="en-CA" dirty="0"/>
              <a:t>Click to edit Master title style</a:t>
            </a:r>
            <a:endParaRPr lang="en-US" dirty="0"/>
          </a:p>
        </p:txBody>
      </p:sp>
      <p:sp>
        <p:nvSpPr>
          <p:cNvPr id="3" name="Picture Placeholder 2"/>
          <p:cNvSpPr>
            <a:spLocks noGrp="1"/>
          </p:cNvSpPr>
          <p:nvPr>
            <p:ph type="pic" idx="1"/>
          </p:nvPr>
        </p:nvSpPr>
        <p:spPr>
          <a:xfrm>
            <a:off x="1404573" y="437232"/>
            <a:ext cx="7138914" cy="2733921"/>
          </a:xfrm>
          <a:prstGeom prst="rect">
            <a:avLst/>
          </a:prstGeom>
        </p:spPr>
        <p:txBody>
          <a:bodyPr lIns="0" rIns="0" bIns="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a:t>Drag picture to placeholder or click icon to add</a:t>
            </a:r>
            <a:endParaRPr lang="en-US" dirty="0"/>
          </a:p>
        </p:txBody>
      </p:sp>
      <p:sp>
        <p:nvSpPr>
          <p:cNvPr id="4" name="Text Placeholder 3"/>
          <p:cNvSpPr>
            <a:spLocks noGrp="1"/>
          </p:cNvSpPr>
          <p:nvPr>
            <p:ph type="body" sz="half" idx="2"/>
          </p:nvPr>
        </p:nvSpPr>
        <p:spPr>
          <a:xfrm>
            <a:off x="1411087" y="3550388"/>
            <a:ext cx="7132401" cy="193200"/>
          </a:xfrm>
          <a:prstGeom prst="rect">
            <a:avLst/>
          </a:prstGeom>
        </p:spPr>
        <p:txBody>
          <a:bodyPr lIns="0" r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11087" y="495686"/>
            <a:ext cx="7132401"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7" name="Slide Number Placeholder 6"/>
          <p:cNvSpPr>
            <a:spLocks noGrp="1"/>
          </p:cNvSpPr>
          <p:nvPr>
            <p:ph type="sldNum" sz="quarter" idx="4"/>
          </p:nvPr>
        </p:nvSpPr>
        <p:spPr>
          <a:xfrm>
            <a:off x="6496914" y="4236288"/>
            <a:ext cx="566615" cy="273844"/>
          </a:xfrm>
          <a:prstGeom prst="rect">
            <a:avLst/>
          </a:prstGeom>
        </p:spPr>
        <p:txBody>
          <a:bodyPr vert="horz" lIns="0" tIns="45720" rIns="0" bIns="0" rtlCol="0" anchor="ctr"/>
          <a:lstStyle>
            <a:lvl1pPr algn="r">
              <a:defRPr sz="1600" b="1">
                <a:solidFill>
                  <a:schemeClr val="tx1">
                    <a:tint val="75000"/>
                  </a:schemeClr>
                </a:solidFill>
                <a:latin typeface="Arial"/>
                <a:cs typeface="Arial"/>
              </a:defRPr>
            </a:lvl1pPr>
          </a:lstStyle>
          <a:p>
            <a:fld id="{53708381-048D-D742-9678-285B0AD95280}" type="slidenum">
              <a:rPr lang="en-US" smtClean="0"/>
              <a:pPr/>
              <a:t>‹#›</a:t>
            </a:fld>
            <a:endParaRPr lang="en-US" dirty="0"/>
          </a:p>
        </p:txBody>
      </p:sp>
      <p:sp>
        <p:nvSpPr>
          <p:cNvPr id="8" name="TextBox 7"/>
          <p:cNvSpPr txBox="1"/>
          <p:nvPr userDrawn="1"/>
        </p:nvSpPr>
        <p:spPr>
          <a:xfrm>
            <a:off x="1411087" y="1175198"/>
            <a:ext cx="7132401" cy="438582"/>
          </a:xfrm>
          <a:prstGeom prst="rect">
            <a:avLst/>
          </a:prstGeom>
          <a:noFill/>
        </p:spPr>
        <p:txBody>
          <a:bodyPr wrap="square" lIns="0" bIns="0" rtlCol="0">
            <a:spAutoFit/>
          </a:bodyPr>
          <a:lstStyle/>
          <a:p>
            <a:pPr>
              <a:lnSpc>
                <a:spcPct val="150000"/>
              </a:lnSpc>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08" r:id="rId12"/>
    <p:sldLayoutId id="2147483709" r:id="rId13"/>
  </p:sldLayoutIdLst>
  <p:hf hdr="0" ftr="0" dt="0"/>
  <p:txStyles>
    <p:titleStyle>
      <a:lvl1pPr algn="l" defTabSz="457200" rtl="0" eaLnBrk="1" latinLnBrk="0" hangingPunct="1">
        <a:spcBef>
          <a:spcPct val="0"/>
        </a:spcBef>
        <a:buNone/>
        <a:defRPr sz="3200" b="1" i="0" kern="1200">
          <a:solidFill>
            <a:srgbClr val="1A0704"/>
          </a:solidFill>
          <a:latin typeface="Arial"/>
          <a:ea typeface="+mj-ea"/>
          <a:cs typeface="Century Gothic"/>
        </a:defRPr>
      </a:lvl1pPr>
    </p:titleStyle>
    <p:bodyStyle>
      <a:lvl1pPr marL="266700"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1pPr>
      <a:lvl2pPr marL="720725"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2pPr>
      <a:lvl3pPr marL="1168400" indent="-274638"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3pPr>
      <a:lvl4pPr marL="1614488"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4pPr>
      <a:lvl5pPr marL="2062163"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oipc.sk.ca/resources/access/how-do-i-get-access-to-information/" TargetMode="External"/><Relationship Id="rId2" Type="http://schemas.openxmlformats.org/officeDocument/2006/relationships/hyperlink" Target="https://www.saskatchewan.ca/residents/health/accessing-health-care-services/your-personal-health-information-and-privac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infoway-inforoute.ca/en/solutions/digital-health-foundation/electronic-health-record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hon.ch/HONcode/Pro/Visitor/visitor.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licenses/by/4.0/legalcode" TargetMode="External"/><Relationship Id="rId2" Type="http://schemas.openxmlformats.org/officeDocument/2006/relationships/hyperlink" Target="http://jvdwdesigns.com/" TargetMode="External"/><Relationship Id="rId1" Type="http://schemas.openxmlformats.org/officeDocument/2006/relationships/slideLayout" Target="../slideLayouts/slideLayout2.xml"/><Relationship Id="rId5" Type="http://schemas.openxmlformats.org/officeDocument/2006/relationships/hyperlink" Target="mailto:open.textbooks@uregina.ca" TargetMode="External"/><Relationship Id="rId4" Type="http://schemas.openxmlformats.org/officeDocument/2006/relationships/hyperlink" Target="http://www.uregina.ca/open-access/open-textbooks"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hhs.gov/hipaa/index.html" TargetMode="External"/><Relationship Id="rId2" Type="http://schemas.openxmlformats.org/officeDocument/2006/relationships/hyperlink" Target="https://www.saskatchewan.ca/residents/health/accessing-health-care-services/your-personal-health-information-and-privacy" TargetMode="External"/><Relationship Id="rId1" Type="http://schemas.openxmlformats.org/officeDocument/2006/relationships/slideLayout" Target="../slideLayouts/slideLayout2.xml"/><Relationship Id="rId4" Type="http://schemas.openxmlformats.org/officeDocument/2006/relationships/hyperlink" Target="https://www.saskatchewan.ca/residents/justice-crime-and-the-law/your-rights-and-the-law/make-a-freedom-of-information-request"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infoway-inforoute.ca/en/component/edocman/resources/videos/2267-why-electronic-health-record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1-2-3-ALL-1.zip" TargetMode="External"/><Relationship Id="rId2" Type="http://schemas.openxmlformats.org/officeDocument/2006/relationships/hyperlink" Target="https://www.casn.ca/wp-content/uploads/2014/12/Nursing-Informatics-Entry-to-Practice-Competencies-for-RNs_updated-June-4-2015.pdf" TargetMode="External"/><Relationship Id="rId1" Type="http://schemas.openxmlformats.org/officeDocument/2006/relationships/slideLayout" Target="../slideLayouts/slideLayout2.xml"/><Relationship Id="rId4" Type="http://schemas.openxmlformats.org/officeDocument/2006/relationships/comments" Target="../comments/commen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357" y="1123638"/>
            <a:ext cx="5915762" cy="1631253"/>
          </a:xfrm>
        </p:spPr>
        <p:txBody>
          <a:bodyPr/>
          <a:lstStyle/>
          <a:p>
            <a:r>
              <a:rPr lang="en-US" sz="3600" dirty="0"/>
              <a:t>Nursing Leadership through Informatics </a:t>
            </a:r>
          </a:p>
        </p:txBody>
      </p:sp>
      <p:sp>
        <p:nvSpPr>
          <p:cNvPr id="4" name="Content Placeholder 3"/>
          <p:cNvSpPr>
            <a:spLocks noGrp="1"/>
          </p:cNvSpPr>
          <p:nvPr>
            <p:ph idx="10"/>
          </p:nvPr>
        </p:nvSpPr>
        <p:spPr>
          <a:xfrm>
            <a:off x="694357" y="2207827"/>
            <a:ext cx="5596273" cy="329332"/>
          </a:xfrm>
        </p:spPr>
        <p:txBody>
          <a:bodyPr/>
          <a:lstStyle/>
          <a:p>
            <a:r>
              <a:rPr lang="en-US" sz="1600" dirty="0"/>
              <a:t>Shauna Davies</a:t>
            </a:r>
            <a:endParaRPr lang="en-CA" sz="1600" dirty="0"/>
          </a:p>
        </p:txBody>
      </p:sp>
      <p:sp>
        <p:nvSpPr>
          <p:cNvPr id="7" name="Text Placeholder 6"/>
          <p:cNvSpPr>
            <a:spLocks noGrp="1"/>
          </p:cNvSpPr>
          <p:nvPr>
            <p:ph type="body" sz="quarter" idx="12"/>
          </p:nvPr>
        </p:nvSpPr>
        <p:spPr/>
        <p:txBody>
          <a:bodyPr/>
          <a:lstStyle/>
          <a:p>
            <a:r>
              <a:rPr lang="en-US" dirty="0"/>
              <a:t>Creative commons attribution 4.0 international license</a:t>
            </a:r>
          </a:p>
        </p:txBody>
      </p:sp>
      <p:sp>
        <p:nvSpPr>
          <p:cNvPr id="9"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sp>
        <p:nvSpPr>
          <p:cNvPr id="6" name="Content Placeholder 4">
            <a:extLst>
              <a:ext uri="{FF2B5EF4-FFF2-40B4-BE49-F238E27FC236}">
                <a16:creationId xmlns:a16="http://schemas.microsoft.com/office/drawing/2014/main" xmlns="" id="{81F62166-12B5-4375-A6FE-475C8023C0E4}"/>
              </a:ext>
            </a:extLst>
          </p:cNvPr>
          <p:cNvSpPr>
            <a:spLocks noGrp="1"/>
          </p:cNvSpPr>
          <p:nvPr/>
        </p:nvSpPr>
        <p:spPr>
          <a:xfrm>
            <a:off x="694357" y="2501980"/>
            <a:ext cx="5209454" cy="177446"/>
          </a:xfrm>
          <a:prstGeom prst="rect">
            <a:avLst/>
          </a:prstGeom>
        </p:spPr>
        <p:txBody>
          <a:bodyPr vert="horz" lIns="0" tIns="0" rIns="0" bIns="0" rtlCol="0">
            <a:normAutofit fontScale="92500" lnSpcReduction="10000"/>
          </a:bodyPr>
          <a:lstStyle>
            <a:lvl1pPr marL="0" indent="0" algn="l" defTabSz="457200" rtl="0" eaLnBrk="1" latinLnBrk="0" hangingPunct="1">
              <a:spcBef>
                <a:spcPct val="20000"/>
              </a:spcBef>
              <a:buClr>
                <a:schemeClr val="accent2"/>
              </a:buClr>
              <a:buFont typeface="Arial"/>
              <a:buNone/>
              <a:defRPr sz="1300" b="0" i="0" kern="1200" baseline="0">
                <a:solidFill>
                  <a:srgbClr val="1A0704"/>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Author’s Title</a:t>
            </a:r>
          </a:p>
        </p:txBody>
      </p:sp>
    </p:spTree>
    <p:extLst>
      <p:ext uri="{BB962C8B-B14F-4D97-AF65-F5344CB8AC3E}">
        <p14:creationId xmlns:p14="http://schemas.microsoft.com/office/powerpoint/2010/main" val="3540703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379937"/>
            <a:ext cx="7275714" cy="366760"/>
          </a:xfrm>
        </p:spPr>
        <p:txBody>
          <a:bodyPr>
            <a:normAutofit fontScale="90000"/>
          </a:bodyPr>
          <a:lstStyle/>
          <a:p>
            <a:r>
              <a:rPr lang="en-US" dirty="0">
                <a:solidFill>
                  <a:srgbClr val="92D050"/>
                </a:solidFill>
              </a:rPr>
              <a:t>Essential Learning Activity 14.1.1 </a:t>
            </a:r>
            <a:r>
              <a:rPr lang="en-US" dirty="0" smtClean="0">
                <a:solidFill>
                  <a:srgbClr val="92D050"/>
                </a:solidFill>
              </a:rPr>
              <a:t>(Cont’d</a:t>
            </a:r>
            <a:r>
              <a:rPr lang="en-US" dirty="0">
                <a:solidFill>
                  <a:srgbClr val="92D050"/>
                </a:solidFill>
              </a:rPr>
              <a:t>)</a:t>
            </a:r>
            <a:endParaRPr lang="en-US" dirty="0">
              <a:solidFill>
                <a:srgbClr val="92D050"/>
              </a:solidFill>
            </a:endParaRPr>
          </a:p>
        </p:txBody>
      </p:sp>
      <p:sp>
        <p:nvSpPr>
          <p:cNvPr id="3" name="Content Placeholder 2"/>
          <p:cNvSpPr>
            <a:spLocks noGrp="1"/>
          </p:cNvSpPr>
          <p:nvPr>
            <p:ph idx="1"/>
          </p:nvPr>
        </p:nvSpPr>
        <p:spPr>
          <a:xfrm>
            <a:off x="1404572" y="1356189"/>
            <a:ext cx="7132401" cy="2425822"/>
          </a:xfrm>
        </p:spPr>
        <p:txBody>
          <a:bodyPr>
            <a:normAutofit fontScale="77500" lnSpcReduction="20000"/>
          </a:bodyPr>
          <a:lstStyle/>
          <a:p>
            <a:pPr>
              <a:lnSpc>
                <a:spcPct val="100000"/>
              </a:lnSpc>
              <a:spcAft>
                <a:spcPts val="1200"/>
              </a:spcAft>
            </a:pPr>
            <a:r>
              <a:rPr lang="en-US" sz="2000" dirty="0">
                <a:latin typeface="+mj-lt"/>
                <a:cs typeface="Times New Roman" panose="02020603050405020304" pitchFamily="18" charset="0"/>
                <a:hlinkClick r:id="rId2"/>
              </a:rPr>
              <a:t>Your Personal Health Information and Privacy</a:t>
            </a:r>
            <a:r>
              <a:rPr lang="en-US" sz="2000" dirty="0">
                <a:latin typeface="+mj-lt"/>
                <a:cs typeface="Times New Roman" panose="02020603050405020304" pitchFamily="18" charset="0"/>
              </a:rPr>
              <a:t> (Government of Saskatchewan</a:t>
            </a:r>
            <a:r>
              <a:rPr lang="en-US" sz="2000" dirty="0" smtClean="0">
                <a:latin typeface="+mj-lt"/>
                <a:cs typeface="Times New Roman" panose="02020603050405020304" pitchFamily="18" charset="0"/>
              </a:rPr>
              <a:t>):</a:t>
            </a:r>
            <a:endParaRPr lang="en-US" sz="2000" dirty="0">
              <a:latin typeface="+mj-lt"/>
              <a:cs typeface="Times New Roman" panose="02020603050405020304" pitchFamily="18" charset="0"/>
            </a:endParaRPr>
          </a:p>
          <a:p>
            <a:pPr lvl="1">
              <a:lnSpc>
                <a:spcPct val="100000"/>
              </a:lnSpc>
              <a:spcAft>
                <a:spcPts val="1200"/>
              </a:spcAft>
            </a:pPr>
            <a:r>
              <a:rPr lang="en-US" sz="2000" dirty="0">
                <a:latin typeface="+mj-lt"/>
                <a:cs typeface="Times New Roman" panose="02020603050405020304" pitchFamily="18" charset="0"/>
              </a:rPr>
              <a:t>Who are the trustees under the Health Information Protection Act?</a:t>
            </a:r>
          </a:p>
          <a:p>
            <a:pPr lvl="1">
              <a:lnSpc>
                <a:spcPct val="100000"/>
              </a:lnSpc>
              <a:spcAft>
                <a:spcPts val="1200"/>
              </a:spcAft>
            </a:pPr>
            <a:r>
              <a:rPr lang="en-US" sz="2000" dirty="0">
                <a:latin typeface="+mj-lt"/>
                <a:cs typeface="Times New Roman" panose="02020603050405020304" pitchFamily="18" charset="0"/>
              </a:rPr>
              <a:t>What rights do you have with respect to your personal information?</a:t>
            </a:r>
          </a:p>
          <a:p>
            <a:pPr>
              <a:lnSpc>
                <a:spcPct val="100000"/>
              </a:lnSpc>
              <a:spcAft>
                <a:spcPts val="1200"/>
              </a:spcAft>
            </a:pPr>
            <a:r>
              <a:rPr lang="en-US" sz="2000" dirty="0">
                <a:latin typeface="+mj-lt"/>
                <a:cs typeface="Times New Roman" panose="02020603050405020304" pitchFamily="18" charset="0"/>
                <a:hlinkClick r:id="rId3"/>
              </a:rPr>
              <a:t>How do I get access to information?</a:t>
            </a:r>
            <a:r>
              <a:rPr lang="en-US" sz="2000" dirty="0">
                <a:latin typeface="+mj-lt"/>
                <a:cs typeface="Times New Roman" panose="02020603050405020304" pitchFamily="18" charset="0"/>
              </a:rPr>
              <a:t> (Office of the Saskatchewan Information and Privacy Commissioner) </a:t>
            </a:r>
          </a:p>
          <a:p>
            <a:pPr lvl="1">
              <a:lnSpc>
                <a:spcPct val="100000"/>
              </a:lnSpc>
              <a:spcAft>
                <a:spcPts val="1200"/>
              </a:spcAft>
            </a:pPr>
            <a:r>
              <a:rPr lang="en-US" sz="2000" dirty="0">
                <a:latin typeface="+mj-lt"/>
                <a:cs typeface="Times New Roman" panose="02020603050405020304" pitchFamily="18" charset="0"/>
              </a:rPr>
              <a:t>How do you access the type of information you need from the Office of the Saskatchewan Information and Privacy Commissioner?</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10</a:t>
            </a:fld>
            <a:endParaRPr lang="en-US" dirty="0"/>
          </a:p>
        </p:txBody>
      </p:sp>
    </p:spTree>
    <p:extLst>
      <p:ext uri="{BB962C8B-B14F-4D97-AF65-F5344CB8AC3E}">
        <p14:creationId xmlns:p14="http://schemas.microsoft.com/office/powerpoint/2010/main" val="143776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Standardized Terminologies</a:t>
            </a:r>
          </a:p>
        </p:txBody>
      </p:sp>
      <p:sp>
        <p:nvSpPr>
          <p:cNvPr id="3" name="Content Placeholder 2"/>
          <p:cNvSpPr>
            <a:spLocks noGrp="1"/>
          </p:cNvSpPr>
          <p:nvPr>
            <p:ph idx="1"/>
          </p:nvPr>
        </p:nvSpPr>
        <p:spPr>
          <a:xfrm>
            <a:off x="1404572" y="1279959"/>
            <a:ext cx="7132401" cy="3009230"/>
          </a:xfrm>
        </p:spPr>
        <p:txBody>
          <a:bodyPr>
            <a:normAutofit/>
          </a:bodyPr>
          <a:lstStyle/>
          <a:p>
            <a:pPr>
              <a:buFont typeface="Arial" panose="020B0604020202020204" pitchFamily="34" charset="0"/>
              <a:buChar char="•"/>
            </a:pPr>
            <a:r>
              <a:rPr lang="en-US" sz="1600" dirty="0"/>
              <a:t>Electronic health systems use standardized clinical terminologies so that all health care providers can communicate findings and share client information within their specific practice settings.</a:t>
            </a:r>
          </a:p>
          <a:p>
            <a:pPr>
              <a:buFont typeface="Arial" panose="020B0604020202020204" pitchFamily="34" charset="0"/>
              <a:buChar char="•"/>
            </a:pPr>
            <a:r>
              <a:rPr lang="en-US" sz="1600" dirty="0"/>
              <a:t>Common </a:t>
            </a:r>
            <a:r>
              <a:rPr lang="en-US" sz="1600" dirty="0" smtClean="0"/>
              <a:t>terminologies</a:t>
            </a:r>
            <a:r>
              <a:rPr lang="en-US" sz="1600" dirty="0"/>
              <a:t>:</a:t>
            </a:r>
          </a:p>
          <a:p>
            <a:pPr lvl="1">
              <a:buFont typeface="Arial" panose="020B0604020202020204" pitchFamily="34" charset="0"/>
              <a:buChar char="•"/>
            </a:pPr>
            <a:r>
              <a:rPr lang="en-US" sz="1600" dirty="0"/>
              <a:t>Systematized Nomenclature of Medicine—Clinical Terms (SNOMED CT) </a:t>
            </a:r>
          </a:p>
          <a:p>
            <a:pPr lvl="1">
              <a:buFont typeface="Arial" panose="020B0604020202020204" pitchFamily="34" charset="0"/>
              <a:buChar char="•"/>
            </a:pPr>
            <a:r>
              <a:rPr lang="en-US" sz="1600" dirty="0"/>
              <a:t>Canadian Health Outcomes for Better Information and Care (C-HOBIC)</a:t>
            </a:r>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11</a:t>
            </a:fld>
            <a:endParaRPr lang="en-US" dirty="0"/>
          </a:p>
        </p:txBody>
      </p:sp>
    </p:spTree>
    <p:extLst>
      <p:ext uri="{BB962C8B-B14F-4D97-AF65-F5344CB8AC3E}">
        <p14:creationId xmlns:p14="http://schemas.microsoft.com/office/powerpoint/2010/main" val="1589150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Standardized </a:t>
            </a:r>
            <a:r>
              <a:rPr lang="en-US" dirty="0" smtClean="0"/>
              <a:t>Terminologies (Cont’d)</a:t>
            </a:r>
            <a:endParaRPr lang="en-US" dirty="0"/>
          </a:p>
        </p:txBody>
      </p:sp>
      <p:sp>
        <p:nvSpPr>
          <p:cNvPr id="3" name="Content Placeholder 2"/>
          <p:cNvSpPr>
            <a:spLocks noGrp="1"/>
          </p:cNvSpPr>
          <p:nvPr>
            <p:ph idx="1"/>
          </p:nvPr>
        </p:nvSpPr>
        <p:spPr>
          <a:xfrm>
            <a:off x="1404572" y="1279959"/>
            <a:ext cx="7132401" cy="3009230"/>
          </a:xfrm>
        </p:spPr>
        <p:txBody>
          <a:bodyPr>
            <a:normAutofit/>
          </a:bodyPr>
          <a:lstStyle/>
          <a:p>
            <a:pPr>
              <a:buFont typeface="Arial" panose="020B0604020202020204" pitchFamily="34" charset="0"/>
              <a:buChar char="•"/>
            </a:pPr>
            <a:r>
              <a:rPr lang="en-US" sz="1600" dirty="0"/>
              <a:t>By using a common terminology and following a specific plan of action, researchers will be more effective in using the information and comparing results with other information globally. </a:t>
            </a:r>
          </a:p>
          <a:p>
            <a:pPr>
              <a:buFont typeface="Arial" panose="020B0604020202020204" pitchFamily="34" charset="0"/>
              <a:buChar char="•"/>
            </a:pPr>
            <a:r>
              <a:rPr lang="en-US" sz="1600" dirty="0"/>
              <a:t>These nursing interventions can then be described and understood by other health care providers as the client transitions from the hospital to community or home setting.</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12</a:t>
            </a:fld>
            <a:endParaRPr lang="en-US" dirty="0"/>
          </a:p>
        </p:txBody>
      </p:sp>
    </p:spTree>
    <p:extLst>
      <p:ext uri="{BB962C8B-B14F-4D97-AF65-F5344CB8AC3E}">
        <p14:creationId xmlns:p14="http://schemas.microsoft.com/office/powerpoint/2010/main" val="2766729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379937"/>
            <a:ext cx="7275714" cy="366760"/>
          </a:xfrm>
        </p:spPr>
        <p:txBody>
          <a:bodyPr>
            <a:normAutofit fontScale="90000"/>
          </a:bodyPr>
          <a:lstStyle/>
          <a:p>
            <a:r>
              <a:rPr lang="en-US" dirty="0">
                <a:solidFill>
                  <a:srgbClr val="92D050"/>
                </a:solidFill>
              </a:rPr>
              <a:t>Essential Learning Activity 14.2.1</a:t>
            </a:r>
          </a:p>
        </p:txBody>
      </p:sp>
      <p:sp>
        <p:nvSpPr>
          <p:cNvPr id="3" name="Content Placeholder 2"/>
          <p:cNvSpPr>
            <a:spLocks noGrp="1"/>
          </p:cNvSpPr>
          <p:nvPr>
            <p:ph idx="1"/>
          </p:nvPr>
        </p:nvSpPr>
        <p:spPr>
          <a:xfrm>
            <a:off x="1404572" y="1046347"/>
            <a:ext cx="7132401" cy="2735664"/>
          </a:xfrm>
        </p:spPr>
        <p:txBody>
          <a:bodyPr>
            <a:normAutofit fontScale="70000" lnSpcReduction="20000"/>
          </a:bodyPr>
          <a:lstStyle/>
          <a:p>
            <a:pPr>
              <a:lnSpc>
                <a:spcPct val="100000"/>
              </a:lnSpc>
              <a:spcAft>
                <a:spcPts val="1200"/>
              </a:spcAft>
            </a:pPr>
            <a:r>
              <a:rPr lang="en-US" sz="2000" dirty="0">
                <a:latin typeface="+mj-lt"/>
                <a:cs typeface="Times New Roman" panose="02020603050405020304" pitchFamily="18" charset="0"/>
              </a:rPr>
              <a:t>Read Canada Health </a:t>
            </a:r>
            <a:r>
              <a:rPr lang="en-US" sz="2000" dirty="0" err="1">
                <a:latin typeface="+mj-lt"/>
                <a:cs typeface="Times New Roman" panose="02020603050405020304" pitchFamily="18" charset="0"/>
              </a:rPr>
              <a:t>Infoway’s</a:t>
            </a:r>
            <a:r>
              <a:rPr lang="en-US" sz="2000" dirty="0">
                <a:latin typeface="+mj-lt"/>
                <a:cs typeface="Times New Roman" panose="02020603050405020304" pitchFamily="18" charset="0"/>
              </a:rPr>
              <a:t> webpage about </a:t>
            </a:r>
            <a:r>
              <a:rPr lang="en-US" sz="2000" dirty="0">
                <a:latin typeface="+mj-lt"/>
                <a:cs typeface="Times New Roman" panose="02020603050405020304" pitchFamily="18" charset="0"/>
                <a:hlinkClick r:id="rId2"/>
              </a:rPr>
              <a:t>Electronic Health Records</a:t>
            </a:r>
            <a:r>
              <a:rPr lang="en-US" sz="2000" dirty="0">
                <a:latin typeface="+mj-lt"/>
                <a:cs typeface="Times New Roman" panose="02020603050405020304" pitchFamily="18" charset="0"/>
              </a:rPr>
              <a:t> then answer the following questions:</a:t>
            </a:r>
          </a:p>
          <a:p>
            <a:pPr lvl="1">
              <a:lnSpc>
                <a:spcPct val="100000"/>
              </a:lnSpc>
              <a:spcAft>
                <a:spcPts val="1200"/>
              </a:spcAft>
            </a:pPr>
            <a:r>
              <a:rPr lang="en-US" sz="2000" dirty="0">
                <a:latin typeface="+mj-lt"/>
                <a:cs typeface="Times New Roman" panose="02020603050405020304" pitchFamily="18" charset="0"/>
              </a:rPr>
              <a:t>Explain why digital records need to be available to all authorized health care providers.</a:t>
            </a:r>
          </a:p>
          <a:p>
            <a:pPr lvl="1">
              <a:lnSpc>
                <a:spcPct val="100000"/>
              </a:lnSpc>
              <a:spcAft>
                <a:spcPts val="1200"/>
              </a:spcAft>
            </a:pPr>
            <a:r>
              <a:rPr lang="en-US" sz="2000" dirty="0">
                <a:latin typeface="+mj-lt"/>
                <a:cs typeface="Times New Roman" panose="02020603050405020304" pitchFamily="18" charset="0"/>
              </a:rPr>
              <a:t>What are the challenges to and solutions for providing a comprehensive framework for sharing health information across the country?</a:t>
            </a:r>
          </a:p>
          <a:p>
            <a:pPr lvl="1">
              <a:lnSpc>
                <a:spcPct val="100000"/>
              </a:lnSpc>
              <a:spcAft>
                <a:spcPts val="1200"/>
              </a:spcAft>
            </a:pPr>
            <a:r>
              <a:rPr lang="en-US" sz="2000" dirty="0">
                <a:latin typeface="+mj-lt"/>
                <a:cs typeface="Times New Roman" panose="02020603050405020304" pitchFamily="18" charset="0"/>
              </a:rPr>
              <a:t>The 2016 Digital Health Blueprint identified ten computing environments. What are they?</a:t>
            </a:r>
          </a:p>
          <a:p>
            <a:pPr lvl="1">
              <a:lnSpc>
                <a:spcPct val="100000"/>
              </a:lnSpc>
              <a:spcAft>
                <a:spcPts val="1200"/>
              </a:spcAft>
            </a:pPr>
            <a:r>
              <a:rPr lang="en-US" sz="2000" dirty="0">
                <a:latin typeface="+mj-lt"/>
                <a:cs typeface="Times New Roman" panose="02020603050405020304" pitchFamily="18" charset="0"/>
              </a:rPr>
              <a:t>When determining how to implement a particular digital health solution, designers have many decisions to make. List three of these decisions.</a:t>
            </a:r>
            <a:endParaRPr lang="en-US" sz="1600" dirty="0">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13</a:t>
            </a:fld>
            <a:endParaRPr lang="en-US" dirty="0"/>
          </a:p>
        </p:txBody>
      </p:sp>
    </p:spTree>
    <p:extLst>
      <p:ext uri="{BB962C8B-B14F-4D97-AF65-F5344CB8AC3E}">
        <p14:creationId xmlns:p14="http://schemas.microsoft.com/office/powerpoint/2010/main" val="3774827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Telehealth and </a:t>
            </a:r>
            <a:r>
              <a:rPr lang="en-US" dirty="0" err="1"/>
              <a:t>Telehomecare</a:t>
            </a:r>
            <a:r>
              <a:rPr lang="en-US" dirty="0"/>
              <a:t> </a:t>
            </a:r>
          </a:p>
        </p:txBody>
      </p:sp>
      <p:sp>
        <p:nvSpPr>
          <p:cNvPr id="3" name="Content Placeholder 2"/>
          <p:cNvSpPr>
            <a:spLocks noGrp="1"/>
          </p:cNvSpPr>
          <p:nvPr>
            <p:ph idx="1"/>
          </p:nvPr>
        </p:nvSpPr>
        <p:spPr>
          <a:xfrm>
            <a:off x="1404572" y="1121275"/>
            <a:ext cx="7132401" cy="2735664"/>
          </a:xfrm>
        </p:spPr>
        <p:txBody>
          <a:bodyPr>
            <a:normAutofit/>
          </a:bodyPr>
          <a:lstStyle/>
          <a:p>
            <a:pPr>
              <a:buFont typeface="Arial" panose="020B0604020202020204" pitchFamily="34" charset="0"/>
              <a:buChar char="•"/>
            </a:pPr>
            <a:r>
              <a:rPr lang="en-US" sz="1600" b="1" dirty="0"/>
              <a:t>Telehealth</a:t>
            </a:r>
            <a:r>
              <a:rPr lang="en-US" sz="1600" dirty="0"/>
              <a:t> is an information and communication technology that allows for health services to be delivered over a distance using electronic or telecommunication devices.</a:t>
            </a:r>
          </a:p>
          <a:p>
            <a:pPr lvl="1">
              <a:buFont typeface="Arial" panose="020B0604020202020204" pitchFamily="34" charset="0"/>
              <a:buChar char="•"/>
            </a:pPr>
            <a:r>
              <a:rPr lang="en-US" sz="1600" dirty="0"/>
              <a:t>The benefit of using telehealth technology is that health care is accessible to all persons no matter where they reside. </a:t>
            </a:r>
          </a:p>
          <a:p>
            <a:pPr>
              <a:buFont typeface="Arial" panose="020B0604020202020204" pitchFamily="34" charset="0"/>
              <a:buChar char="•"/>
            </a:pPr>
            <a:r>
              <a:rPr lang="en-US" sz="1600" b="1" dirty="0" err="1"/>
              <a:t>Telehomecare</a:t>
            </a:r>
            <a:r>
              <a:rPr lang="en-US" sz="1600" dirty="0"/>
              <a:t> refers to services provided to clients in their own homes. </a:t>
            </a:r>
          </a:p>
          <a:p>
            <a:pPr lvl="1">
              <a:buFont typeface="Arial" panose="020B0604020202020204" pitchFamily="34" charset="0"/>
              <a:buChar char="•"/>
            </a:pPr>
            <a:r>
              <a:rPr lang="en-US" sz="1600" dirty="0"/>
              <a:t>The main benefit of </a:t>
            </a:r>
            <a:r>
              <a:rPr lang="en-US" sz="1600" dirty="0" err="1"/>
              <a:t>telehomecare</a:t>
            </a:r>
            <a:r>
              <a:rPr lang="en-US" sz="1600" dirty="0"/>
              <a:t> is that clients and caregivers are provided with additional supports.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14</a:t>
            </a:fld>
            <a:endParaRPr lang="en-US" dirty="0"/>
          </a:p>
        </p:txBody>
      </p:sp>
    </p:spTree>
    <p:extLst>
      <p:ext uri="{BB962C8B-B14F-4D97-AF65-F5344CB8AC3E}">
        <p14:creationId xmlns:p14="http://schemas.microsoft.com/office/powerpoint/2010/main" val="920134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379937"/>
            <a:ext cx="7275714" cy="366760"/>
          </a:xfrm>
        </p:spPr>
        <p:txBody>
          <a:bodyPr>
            <a:normAutofit fontScale="90000"/>
          </a:bodyPr>
          <a:lstStyle/>
          <a:p>
            <a:r>
              <a:rPr lang="en-US" dirty="0">
                <a:solidFill>
                  <a:srgbClr val="92D050"/>
                </a:solidFill>
              </a:rPr>
              <a:t>Essential Learning Activity 13.5.1</a:t>
            </a:r>
          </a:p>
        </p:txBody>
      </p:sp>
      <p:sp>
        <p:nvSpPr>
          <p:cNvPr id="3" name="Content Placeholder 2"/>
          <p:cNvSpPr>
            <a:spLocks noGrp="1"/>
          </p:cNvSpPr>
          <p:nvPr>
            <p:ph idx="1"/>
          </p:nvPr>
        </p:nvSpPr>
        <p:spPr>
          <a:xfrm>
            <a:off x="1404572" y="1046347"/>
            <a:ext cx="7132401" cy="2735664"/>
          </a:xfrm>
        </p:spPr>
        <p:txBody>
          <a:bodyPr>
            <a:normAutofit/>
          </a:bodyPr>
          <a:lstStyle/>
          <a:p>
            <a:pPr lvl="1">
              <a:lnSpc>
                <a:spcPct val="100000"/>
              </a:lnSpc>
              <a:spcAft>
                <a:spcPts val="1200"/>
              </a:spcAft>
            </a:pPr>
            <a:r>
              <a:rPr lang="en-US" sz="1800" dirty="0">
                <a:cs typeface="Times New Roman" panose="02020603050405020304" pitchFamily="18" charset="0"/>
              </a:rPr>
              <a:t>How can </a:t>
            </a:r>
            <a:r>
              <a:rPr lang="en-US" sz="1800" dirty="0" err="1">
                <a:cs typeface="Times New Roman" panose="02020603050405020304" pitchFamily="18" charset="0"/>
              </a:rPr>
              <a:t>telehomecare</a:t>
            </a:r>
            <a:r>
              <a:rPr lang="en-US" sz="1800" dirty="0">
                <a:cs typeface="Times New Roman" panose="02020603050405020304" pitchFamily="18" charset="0"/>
              </a:rPr>
              <a:t> help you care for your patients?</a:t>
            </a:r>
          </a:p>
          <a:p>
            <a:pPr lvl="1">
              <a:lnSpc>
                <a:spcPct val="100000"/>
              </a:lnSpc>
              <a:spcAft>
                <a:spcPts val="1200"/>
              </a:spcAft>
            </a:pPr>
            <a:r>
              <a:rPr lang="en-US" sz="1800" dirty="0">
                <a:cs typeface="Times New Roman" panose="02020603050405020304" pitchFamily="18" charset="0"/>
              </a:rPr>
              <a:t>How can </a:t>
            </a:r>
            <a:r>
              <a:rPr lang="en-US" sz="1800" dirty="0" err="1">
                <a:cs typeface="Times New Roman" panose="02020603050405020304" pitchFamily="18" charset="0"/>
              </a:rPr>
              <a:t>telehomecare</a:t>
            </a:r>
            <a:r>
              <a:rPr lang="en-US" sz="1800" dirty="0">
                <a:cs typeface="Times New Roman" panose="02020603050405020304" pitchFamily="18" charset="0"/>
              </a:rPr>
              <a:t> assist family caregivers in caring for family with COPD or heart failure?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15</a:t>
            </a:fld>
            <a:endParaRPr lang="en-US" dirty="0"/>
          </a:p>
        </p:txBody>
      </p:sp>
    </p:spTree>
    <p:extLst>
      <p:ext uri="{BB962C8B-B14F-4D97-AF65-F5344CB8AC3E}">
        <p14:creationId xmlns:p14="http://schemas.microsoft.com/office/powerpoint/2010/main" val="2744849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a:t>Social Networking </a:t>
            </a:r>
          </a:p>
        </p:txBody>
      </p:sp>
      <p:sp>
        <p:nvSpPr>
          <p:cNvPr id="3" name="Content Placeholder 2"/>
          <p:cNvSpPr>
            <a:spLocks noGrp="1"/>
          </p:cNvSpPr>
          <p:nvPr>
            <p:ph idx="1"/>
          </p:nvPr>
        </p:nvSpPr>
        <p:spPr>
          <a:xfrm>
            <a:off x="1404572" y="1121275"/>
            <a:ext cx="7132401" cy="2735664"/>
          </a:xfrm>
        </p:spPr>
        <p:txBody>
          <a:bodyPr>
            <a:normAutofit/>
          </a:bodyPr>
          <a:lstStyle/>
          <a:p>
            <a:pPr>
              <a:buFont typeface="Arial" panose="020B0604020202020204" pitchFamily="34" charset="0"/>
              <a:buChar char="•"/>
            </a:pPr>
            <a:r>
              <a:rPr lang="en-US" sz="1600" b="1" dirty="0"/>
              <a:t>Social networking </a:t>
            </a:r>
            <a:r>
              <a:rPr lang="en-US" sz="1600" dirty="0"/>
              <a:t>refers to any web-based or mobile platform that </a:t>
            </a:r>
            <a:r>
              <a:rPr lang="en-US" sz="1600" dirty="0" smtClean="0"/>
              <a:t>allows </a:t>
            </a:r>
            <a:r>
              <a:rPr lang="en-US" sz="1600" dirty="0"/>
              <a:t>users to create and share conversations or content with other users or the public.</a:t>
            </a:r>
          </a:p>
          <a:p>
            <a:pPr lvl="1">
              <a:buFont typeface="Arial" panose="020B0604020202020204" pitchFamily="34" charset="0"/>
              <a:buChar char="•"/>
            </a:pPr>
            <a:r>
              <a:rPr lang="en-US" sz="1600" dirty="0" smtClean="0"/>
              <a:t>Some examples:</a:t>
            </a:r>
            <a:r>
              <a:rPr lang="en-US" sz="1600" dirty="0" smtClean="0"/>
              <a:t> </a:t>
            </a:r>
            <a:r>
              <a:rPr lang="en-US" sz="1600" dirty="0"/>
              <a:t>Twitter, Facebook, LinkedIn, YouTube, etc. </a:t>
            </a:r>
          </a:p>
          <a:p>
            <a:pPr>
              <a:buFont typeface="Arial" panose="020B0604020202020204" pitchFamily="34" charset="0"/>
              <a:buChar char="•"/>
            </a:pPr>
            <a:r>
              <a:rPr lang="en-US" sz="1600" dirty="0"/>
              <a:t>Each of these tools is presently being used in health care to: </a:t>
            </a:r>
          </a:p>
          <a:p>
            <a:pPr lvl="1">
              <a:buFont typeface="Arial" panose="020B0604020202020204" pitchFamily="34" charset="0"/>
              <a:buChar char="•"/>
            </a:pPr>
            <a:r>
              <a:rPr lang="en-US" sz="1600" dirty="0"/>
              <a:t>connect clients with other clients dealing with the same health </a:t>
            </a:r>
            <a:r>
              <a:rPr lang="en-US" sz="1600" dirty="0" smtClean="0"/>
              <a:t>condition</a:t>
            </a:r>
            <a:r>
              <a:rPr lang="en-US" sz="1600" dirty="0"/>
              <a:t>;</a:t>
            </a:r>
            <a:endParaRPr lang="en-US" sz="1600" dirty="0"/>
          </a:p>
          <a:p>
            <a:pPr lvl="1">
              <a:buFont typeface="Arial" panose="020B0604020202020204" pitchFamily="34" charset="0"/>
              <a:buChar char="•"/>
            </a:pPr>
            <a:r>
              <a:rPr lang="en-US" sz="1600" dirty="0"/>
              <a:t>connect health care providers with other health care </a:t>
            </a:r>
            <a:r>
              <a:rPr lang="en-US" sz="1600" dirty="0" smtClean="0"/>
              <a:t>providers; </a:t>
            </a:r>
            <a:r>
              <a:rPr lang="en-US" sz="1600" dirty="0"/>
              <a:t>or </a:t>
            </a:r>
          </a:p>
          <a:p>
            <a:pPr lvl="1">
              <a:buFont typeface="Arial" panose="020B0604020202020204" pitchFamily="34" charset="0"/>
              <a:buChar char="•"/>
            </a:pPr>
            <a:r>
              <a:rPr lang="en-US" sz="1600" dirty="0"/>
              <a:t>connect health care providers with clients and families.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16</a:t>
            </a:fld>
            <a:endParaRPr lang="en-US" dirty="0"/>
          </a:p>
        </p:txBody>
      </p:sp>
    </p:spTree>
    <p:extLst>
      <p:ext uri="{BB962C8B-B14F-4D97-AF65-F5344CB8AC3E}">
        <p14:creationId xmlns:p14="http://schemas.microsoft.com/office/powerpoint/2010/main" val="705491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Social Networking: Privacy Concerns  </a:t>
            </a:r>
          </a:p>
        </p:txBody>
      </p:sp>
      <p:sp>
        <p:nvSpPr>
          <p:cNvPr id="3" name="Content Placeholder 2"/>
          <p:cNvSpPr>
            <a:spLocks noGrp="1"/>
          </p:cNvSpPr>
          <p:nvPr>
            <p:ph idx="1"/>
          </p:nvPr>
        </p:nvSpPr>
        <p:spPr>
          <a:xfrm>
            <a:off x="1404572" y="1121275"/>
            <a:ext cx="7132401" cy="2735664"/>
          </a:xfrm>
        </p:spPr>
        <p:txBody>
          <a:bodyPr>
            <a:normAutofit/>
          </a:bodyPr>
          <a:lstStyle/>
          <a:p>
            <a:pPr>
              <a:buFont typeface="Arial" panose="020B0604020202020204" pitchFamily="34" charset="0"/>
              <a:buChar char="•"/>
            </a:pPr>
            <a:r>
              <a:rPr lang="en-US" sz="1600" dirty="0"/>
              <a:t>Registered nurses must reflect on the CNA’s Code of Ethics for Registered Nurses (2017</a:t>
            </a:r>
            <a:r>
              <a:rPr lang="en-US" sz="1600" dirty="0" smtClean="0"/>
              <a:t>), </a:t>
            </a:r>
            <a:r>
              <a:rPr lang="en-US" sz="1600" dirty="0"/>
              <a:t>which states that registered nurses must “safeguard the privacy and confidentiality of persons and other colleagues” (p. 21). </a:t>
            </a:r>
          </a:p>
          <a:p>
            <a:pPr>
              <a:buFont typeface="Arial" panose="020B0604020202020204" pitchFamily="34" charset="0"/>
              <a:buChar char="•"/>
            </a:pPr>
            <a:r>
              <a:rPr lang="en-US" sz="1600" dirty="0"/>
              <a:t>In Saskatchewan, the Health Information Protection Act (HIPA) discusses the protection of electronic health information (Government of Saskatchewan, 2003).</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17</a:t>
            </a:fld>
            <a:endParaRPr lang="en-US" dirty="0"/>
          </a:p>
        </p:txBody>
      </p:sp>
    </p:spTree>
    <p:extLst>
      <p:ext uri="{BB962C8B-B14F-4D97-AF65-F5344CB8AC3E}">
        <p14:creationId xmlns:p14="http://schemas.microsoft.com/office/powerpoint/2010/main" val="3200071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495686"/>
            <a:ext cx="7275714" cy="366760"/>
          </a:xfrm>
        </p:spPr>
        <p:txBody>
          <a:bodyPr>
            <a:normAutofit fontScale="90000"/>
          </a:bodyPr>
          <a:lstStyle/>
          <a:p>
            <a:r>
              <a:rPr lang="en-US" dirty="0">
                <a:solidFill>
                  <a:srgbClr val="92D050"/>
                </a:solidFill>
              </a:rPr>
              <a:t>Research Note</a:t>
            </a:r>
          </a:p>
        </p:txBody>
      </p:sp>
      <p:sp>
        <p:nvSpPr>
          <p:cNvPr id="3" name="Content Placeholder 2"/>
          <p:cNvSpPr>
            <a:spLocks noGrp="1"/>
          </p:cNvSpPr>
          <p:nvPr>
            <p:ph idx="1"/>
          </p:nvPr>
        </p:nvSpPr>
        <p:spPr>
          <a:xfrm>
            <a:off x="1404572" y="1094258"/>
            <a:ext cx="7132401" cy="2735664"/>
          </a:xfrm>
        </p:spPr>
        <p:txBody>
          <a:bodyPr>
            <a:normAutofit fontScale="85000" lnSpcReduction="10000"/>
          </a:bodyPr>
          <a:lstStyle/>
          <a:p>
            <a:pPr marL="0" indent="-457200">
              <a:lnSpc>
                <a:spcPct val="100000"/>
              </a:lnSpc>
              <a:spcAft>
                <a:spcPts val="1200"/>
              </a:spcAft>
              <a:buNone/>
            </a:pPr>
            <a:r>
              <a:rPr lang="en-US" sz="1600" dirty="0">
                <a:latin typeface="+mj-lt"/>
                <a:cs typeface="Times New Roman" panose="02020603050405020304" pitchFamily="18" charset="0"/>
              </a:rPr>
              <a:t>Davies, S. (2016). Online Social Support in the Saskatchewan Heart Failure Network: An Interpretative Description Approach (Doctoral dissertation). University of </a:t>
            </a:r>
            <a:r>
              <a:rPr lang="en-US" sz="1600" dirty="0" smtClean="0">
                <a:latin typeface="+mj-lt"/>
                <a:cs typeface="Times New Roman" panose="02020603050405020304" pitchFamily="18" charset="0"/>
              </a:rPr>
              <a:t>Saskatchewan.</a:t>
            </a:r>
            <a:endParaRPr lang="en-US" sz="1600" dirty="0">
              <a:latin typeface="+mj-lt"/>
              <a:cs typeface="Times New Roman" panose="02020603050405020304" pitchFamily="18" charset="0"/>
            </a:endParaRPr>
          </a:p>
          <a:p>
            <a:pPr marL="0" indent="0">
              <a:lnSpc>
                <a:spcPct val="100000"/>
              </a:lnSpc>
              <a:spcAft>
                <a:spcPts val="1200"/>
              </a:spcAft>
              <a:buNone/>
            </a:pPr>
            <a:r>
              <a:rPr lang="en-US" sz="1600" b="1" dirty="0">
                <a:latin typeface="+mj-lt"/>
                <a:cs typeface="Times New Roman" panose="02020603050405020304" pitchFamily="18" charset="0"/>
              </a:rPr>
              <a:t>Abstract</a:t>
            </a:r>
            <a:r>
              <a:rPr lang="en-US" sz="1600" dirty="0">
                <a:latin typeface="+mj-lt"/>
                <a:cs typeface="Times New Roman" panose="02020603050405020304" pitchFamily="18" charset="0"/>
              </a:rPr>
              <a:t>: Web-based tools are used by many health care professionals and health care organizations to communicate with patients, to collaborate with other health professionals, and to provide health information. This interpretive descriptive research study explored the factors that have influenced and will continue to influence or contribute to caregivers’ use of social networking as a form of social support when a family member is learning to live well with heart failure. </a:t>
            </a:r>
          </a:p>
          <a:p>
            <a:pPr marL="0" indent="0">
              <a:lnSpc>
                <a:spcPct val="100000"/>
              </a:lnSpc>
              <a:spcAft>
                <a:spcPts val="1200"/>
              </a:spcAft>
              <a:buNone/>
            </a:pPr>
            <a:r>
              <a:rPr lang="en-US" sz="1600" dirty="0">
                <a:latin typeface="+mj-lt"/>
                <a:cs typeface="Times New Roman" panose="02020603050405020304" pitchFamily="18" charset="0"/>
              </a:rPr>
              <a:t>The results of this research study have implications for regional health authorities, health care professionals, and caregivers of patients living with heart failure. Health care professionals are encouraged to provide caregivers and patients with a variety of teaching materials both in print and electronically.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18</a:t>
            </a:fld>
            <a:endParaRPr lang="en-US" dirty="0"/>
          </a:p>
        </p:txBody>
      </p:sp>
    </p:spTree>
    <p:extLst>
      <p:ext uri="{BB962C8B-B14F-4D97-AF65-F5344CB8AC3E}">
        <p14:creationId xmlns:p14="http://schemas.microsoft.com/office/powerpoint/2010/main" val="1044072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Review</a:t>
            </a:r>
          </a:p>
        </p:txBody>
      </p:sp>
      <p:sp>
        <p:nvSpPr>
          <p:cNvPr id="3" name="Content Placeholder 2"/>
          <p:cNvSpPr>
            <a:spLocks noGrp="1"/>
          </p:cNvSpPr>
          <p:nvPr>
            <p:ph idx="1"/>
          </p:nvPr>
        </p:nvSpPr>
        <p:spPr/>
        <p:txBody>
          <a:bodyPr>
            <a:normAutofit fontScale="85000" lnSpcReduction="20000"/>
          </a:bodyPr>
          <a:lstStyle/>
          <a:p>
            <a:pPr>
              <a:lnSpc>
                <a:spcPct val="100000"/>
              </a:lnSpc>
              <a:spcBef>
                <a:spcPts val="0"/>
              </a:spcBef>
              <a:spcAft>
                <a:spcPts val="1200"/>
              </a:spcAft>
            </a:pPr>
            <a:r>
              <a:rPr lang="en-US" sz="2000" dirty="0">
                <a:latin typeface="+mj-lt"/>
                <a:cs typeface="Times New Roman" panose="02020603050405020304" pitchFamily="18" charset="0"/>
              </a:rPr>
              <a:t>Review your current social media presence then describe the risks and benefits of using social media in a professional setting. Reflect on what you found. Now consider any risks and benefits related to your nursing image and professionalism.</a:t>
            </a:r>
          </a:p>
          <a:p>
            <a:pPr>
              <a:lnSpc>
                <a:spcPct val="100000"/>
              </a:lnSpc>
              <a:spcBef>
                <a:spcPts val="0"/>
              </a:spcBef>
              <a:spcAft>
                <a:spcPts val="1200"/>
              </a:spcAft>
            </a:pPr>
            <a:r>
              <a:rPr lang="en-US" sz="2000" dirty="0">
                <a:latin typeface="+mj-lt"/>
                <a:cs typeface="Times New Roman" panose="02020603050405020304" pitchFamily="18" charset="0"/>
              </a:rPr>
              <a:t>Review the </a:t>
            </a:r>
            <a:r>
              <a:rPr lang="en-US" sz="2000" dirty="0">
                <a:latin typeface="+mj-lt"/>
                <a:cs typeface="Times New Roman" panose="02020603050405020304" pitchFamily="18" charset="0"/>
                <a:hlinkClick r:id="rId2"/>
              </a:rPr>
              <a:t>Health on the Net (HON) code principles</a:t>
            </a:r>
            <a:r>
              <a:rPr lang="en-US" sz="2000" dirty="0">
                <a:latin typeface="+mj-lt"/>
                <a:cs typeface="Times New Roman" panose="02020603050405020304" pitchFamily="18" charset="0"/>
              </a:rPr>
              <a:t> or medical and health websites. Find three websites that relate to your area of clinical interest. Would you recommend these websites to your clients? Why or why not?</a:t>
            </a:r>
          </a:p>
          <a:p>
            <a:pPr>
              <a:lnSpc>
                <a:spcPct val="100000"/>
              </a:lnSpc>
              <a:spcBef>
                <a:spcPts val="0"/>
              </a:spcBef>
              <a:spcAft>
                <a:spcPts val="1200"/>
              </a:spcAft>
            </a:pPr>
            <a:r>
              <a:rPr lang="en-US" sz="2000" dirty="0">
                <a:latin typeface="+mj-lt"/>
                <a:cs typeface="Times New Roman" panose="02020603050405020304" pitchFamily="18" charset="0"/>
              </a:rPr>
              <a:t>Reflect on a situation where a member of a health care team was reprimanded for posting information on social media. How will you ensure that you are maintaining confidentiality using social media?</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19</a:t>
            </a:fld>
            <a:endParaRPr lang="en-US" dirty="0"/>
          </a:p>
        </p:txBody>
      </p:sp>
    </p:spTree>
    <p:extLst>
      <p:ext uri="{BB962C8B-B14F-4D97-AF65-F5344CB8AC3E}">
        <p14:creationId xmlns:p14="http://schemas.microsoft.com/office/powerpoint/2010/main" val="3108523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Open License</a:t>
            </a:r>
          </a:p>
        </p:txBody>
      </p:sp>
      <p:sp>
        <p:nvSpPr>
          <p:cNvPr id="3" name="Content Placeholder 2"/>
          <p:cNvSpPr>
            <a:spLocks noGrp="1"/>
          </p:cNvSpPr>
          <p:nvPr>
            <p:ph idx="1"/>
          </p:nvPr>
        </p:nvSpPr>
        <p:spPr/>
        <p:txBody>
          <a:bodyPr>
            <a:normAutofit fontScale="55000" lnSpcReduction="20000"/>
          </a:bodyPr>
          <a:lstStyle/>
          <a:p>
            <a:pPr marL="0" lvl="0" indent="0">
              <a:lnSpc>
                <a:spcPct val="150000"/>
              </a:lnSpc>
              <a:spcBef>
                <a:spcPts val="0"/>
              </a:spcBef>
              <a:buNone/>
            </a:pPr>
            <a:r>
              <a:rPr lang="en-CA" dirty="0">
                <a:solidFill>
                  <a:schemeClr val="tx1"/>
                </a:solidFill>
              </a:rPr>
              <a:t>The PowerPoint slide deck created by Joan Wagner, and designed by </a:t>
            </a:r>
            <a:r>
              <a:rPr lang="en-CA" dirty="0">
                <a:solidFill>
                  <a:schemeClr val="tx1"/>
                </a:solidFill>
                <a:hlinkClick r:id="rId2"/>
              </a:rPr>
              <a:t>JVDW Designs</a:t>
            </a:r>
            <a:r>
              <a:rPr lang="en-CA" dirty="0">
                <a:solidFill>
                  <a:schemeClr val="tx1"/>
                </a:solidFill>
              </a:rPr>
              <a:t>, for the open textbook </a:t>
            </a:r>
            <a:r>
              <a:rPr lang="en-CA" i="1" dirty="0">
                <a:solidFill>
                  <a:schemeClr val="tx1"/>
                </a:solidFill>
              </a:rPr>
              <a:t>Leadership and Influencing Change in Nursing</a:t>
            </a:r>
            <a:r>
              <a:rPr lang="en-CA" dirty="0">
                <a:solidFill>
                  <a:schemeClr val="tx1"/>
                </a:solidFill>
              </a:rPr>
              <a:t> is licensed </a:t>
            </a:r>
            <a:r>
              <a:rPr lang="en-CA" dirty="0"/>
              <a:t>under a </a:t>
            </a:r>
            <a:r>
              <a:rPr lang="en-CA" dirty="0">
                <a:hlinkClick r:id="rId3"/>
              </a:rPr>
              <a:t>Creative Commons Attribution 4.0 International License</a:t>
            </a:r>
            <a:r>
              <a:rPr lang="en-CA" dirty="0"/>
              <a:t>, except where otherwise noted. T</a:t>
            </a:r>
            <a:r>
              <a:rPr lang="en-CA" dirty="0">
                <a:solidFill>
                  <a:schemeClr val="tx1"/>
                </a:solidFill>
              </a:rPr>
              <a:t>he University of Regina logo is a registered trademark. </a:t>
            </a:r>
            <a:endParaRPr lang="en-CA" dirty="0"/>
          </a:p>
          <a:p>
            <a:pPr marL="0" lvl="0" indent="0">
              <a:lnSpc>
                <a:spcPct val="150000"/>
              </a:lnSpc>
              <a:spcBef>
                <a:spcPts val="0"/>
              </a:spcBef>
              <a:buNone/>
            </a:pPr>
            <a:endParaRPr lang="en-CA" sz="1500" dirty="0">
              <a:solidFill>
                <a:schemeClr val="tx1"/>
              </a:solidFill>
            </a:endParaRPr>
          </a:p>
          <a:p>
            <a:pPr marL="0" indent="0">
              <a:lnSpc>
                <a:spcPct val="150000"/>
              </a:lnSpc>
              <a:spcBef>
                <a:spcPts val="0"/>
              </a:spcBef>
              <a:buNone/>
            </a:pPr>
            <a:r>
              <a:rPr lang="en-CA" dirty="0"/>
              <a:t>Under the terms of the </a:t>
            </a:r>
            <a:r>
              <a:rPr lang="en-CA" dirty="0">
                <a:hlinkClick r:id="rId3"/>
              </a:rPr>
              <a:t>Creative Commons Attribution 4.0 International License</a:t>
            </a:r>
            <a:r>
              <a:rPr lang="en-CA" dirty="0"/>
              <a:t>, you are free to retain, reuse, copy, redistribute, and revise this PowerPoint – in whole or in part – as long as you provide attribution to Joan Wagner. Download the PowerPoint slide deck for </a:t>
            </a:r>
            <a:r>
              <a:rPr lang="en-CA" i="1" dirty="0"/>
              <a:t>Leadership and Influencing Change in Nursing </a:t>
            </a:r>
            <a:r>
              <a:rPr lang="en-CA" dirty="0"/>
              <a:t>by Joan Wagner for free at </a:t>
            </a:r>
            <a:r>
              <a:rPr lang="en-CA" dirty="0">
                <a:hlinkClick r:id="rId4"/>
              </a:rPr>
              <a:t>www.uregina.ca/open-access/open-textbooks</a:t>
            </a:r>
            <a:r>
              <a:rPr lang="en-CA" dirty="0"/>
              <a:t>. </a:t>
            </a:r>
          </a:p>
          <a:p>
            <a:pPr marL="0" indent="0">
              <a:lnSpc>
                <a:spcPct val="150000"/>
              </a:lnSpc>
              <a:spcBef>
                <a:spcPts val="0"/>
              </a:spcBef>
              <a:buNone/>
            </a:pPr>
            <a:endParaRPr lang="en-CA" sz="1500" dirty="0"/>
          </a:p>
          <a:p>
            <a:pPr marL="0" indent="0">
              <a:lnSpc>
                <a:spcPct val="150000"/>
              </a:lnSpc>
              <a:spcBef>
                <a:spcPts val="0"/>
              </a:spcBef>
              <a:buNone/>
            </a:pPr>
            <a:r>
              <a:rPr lang="en-CA" dirty="0"/>
              <a:t>For questions about University of Regina’s Open Textbook Publishing Program, contact: </a:t>
            </a:r>
            <a:r>
              <a:rPr lang="en-CA" dirty="0">
                <a:hlinkClick r:id="rId5"/>
              </a:rPr>
              <a:t>open.textbooks@uregina.ca</a:t>
            </a:r>
            <a:r>
              <a:rPr lang="en-CA" dirty="0"/>
              <a:t>. </a:t>
            </a:r>
          </a:p>
          <a:p>
            <a:pPr marL="0" lvl="0" indent="0">
              <a:lnSpc>
                <a:spcPct val="150000"/>
              </a:lnSpc>
              <a:spcBef>
                <a:spcPts val="0"/>
              </a:spcBef>
              <a:buNone/>
            </a:pPr>
            <a:endParaRPr lang="en-CA" dirty="0">
              <a:solidFill>
                <a:schemeClr val="tx1"/>
              </a:solidFill>
            </a:endParaRPr>
          </a:p>
          <a:p>
            <a:pPr marL="0" indent="0">
              <a:lnSpc>
                <a:spcPct val="150000"/>
              </a:lnSpc>
              <a:spcBef>
                <a:spcPts val="0"/>
              </a:spcBef>
              <a:buNone/>
            </a:pPr>
            <a:endParaRPr lang="ro-RO"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a:t>
            </a:fld>
            <a:endParaRPr lang="en-US" dirty="0"/>
          </a:p>
        </p:txBody>
      </p:sp>
    </p:spTree>
    <p:extLst>
      <p:ext uri="{BB962C8B-B14F-4D97-AF65-F5344CB8AC3E}">
        <p14:creationId xmlns:p14="http://schemas.microsoft.com/office/powerpoint/2010/main" val="2212586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a:t>
            </a:r>
            <a:r>
              <a:rPr lang="en-US" dirty="0" smtClean="0"/>
              <a:t>Review (Cont’d)</a:t>
            </a:r>
            <a:endParaRPr lang="en-US" dirty="0"/>
          </a:p>
        </p:txBody>
      </p:sp>
      <p:sp>
        <p:nvSpPr>
          <p:cNvPr id="3" name="Content Placeholder 2"/>
          <p:cNvSpPr>
            <a:spLocks noGrp="1"/>
          </p:cNvSpPr>
          <p:nvPr>
            <p:ph idx="1"/>
          </p:nvPr>
        </p:nvSpPr>
        <p:spPr>
          <a:xfrm>
            <a:off x="1411087" y="1042348"/>
            <a:ext cx="7132401" cy="2735664"/>
          </a:xfrm>
        </p:spPr>
        <p:txBody>
          <a:bodyPr>
            <a:normAutofit/>
          </a:bodyPr>
          <a:lstStyle/>
          <a:p>
            <a:pPr>
              <a:lnSpc>
                <a:spcPct val="100000"/>
              </a:lnSpc>
              <a:spcBef>
                <a:spcPts val="0"/>
              </a:spcBef>
              <a:spcAft>
                <a:spcPts val="1200"/>
              </a:spcAft>
            </a:pPr>
            <a:r>
              <a:rPr lang="en-US" sz="1800" dirty="0">
                <a:latin typeface="+mj-lt"/>
                <a:cs typeface="Times New Roman" panose="02020603050405020304" pitchFamily="18" charset="0"/>
              </a:rPr>
              <a:t>Review </a:t>
            </a:r>
            <a:r>
              <a:rPr lang="en-US" sz="1800" dirty="0">
                <a:latin typeface="+mj-lt"/>
                <a:cs typeface="Times New Roman" panose="02020603050405020304" pitchFamily="18" charset="0"/>
                <a:hlinkClick r:id="rId2"/>
              </a:rPr>
              <a:t>HIPA</a:t>
            </a:r>
            <a:r>
              <a:rPr lang="en-US" sz="1800" dirty="0">
                <a:latin typeface="+mj-lt"/>
                <a:cs typeface="Times New Roman" panose="02020603050405020304" pitchFamily="18" charset="0"/>
              </a:rPr>
              <a:t>, </a:t>
            </a:r>
            <a:r>
              <a:rPr lang="en-US" sz="1800" dirty="0">
                <a:latin typeface="+mj-lt"/>
                <a:cs typeface="Times New Roman" panose="02020603050405020304" pitchFamily="18" charset="0"/>
                <a:hlinkClick r:id="rId3"/>
              </a:rPr>
              <a:t>HIPAA</a:t>
            </a:r>
            <a:r>
              <a:rPr lang="en-US" sz="1800" dirty="0">
                <a:latin typeface="+mj-lt"/>
                <a:cs typeface="Times New Roman" panose="02020603050405020304" pitchFamily="18" charset="0"/>
              </a:rPr>
              <a:t>, and </a:t>
            </a:r>
            <a:r>
              <a:rPr lang="en-US" sz="1800" dirty="0">
                <a:latin typeface="+mj-lt"/>
                <a:cs typeface="Times New Roman" panose="02020603050405020304" pitchFamily="18" charset="0"/>
                <a:hlinkClick r:id="rId4"/>
              </a:rPr>
              <a:t>FOIP</a:t>
            </a:r>
            <a:r>
              <a:rPr lang="en-US" sz="1800" dirty="0">
                <a:latin typeface="+mj-lt"/>
                <a:cs typeface="Times New Roman" panose="02020603050405020304" pitchFamily="18" charset="0"/>
              </a:rPr>
              <a:t> guidelines. How do you ensure that you are maintaining health information confidentiality in the clinical setting? What steps are taken by a health care organization to ensure confidentiality of health information? What information can a client request to see before, during, or after receiving medical care? What steps must be taken by the client to receive their personal health information?</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20</a:t>
            </a:fld>
            <a:endParaRPr lang="en-US" dirty="0"/>
          </a:p>
        </p:txBody>
      </p:sp>
    </p:spTree>
    <p:extLst>
      <p:ext uri="{BB962C8B-B14F-4D97-AF65-F5344CB8AC3E}">
        <p14:creationId xmlns:p14="http://schemas.microsoft.com/office/powerpoint/2010/main" val="17558710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a:t>
            </a:r>
          </a:p>
        </p:txBody>
      </p:sp>
      <p:sp>
        <p:nvSpPr>
          <p:cNvPr id="3" name="Content Placeholder 2"/>
          <p:cNvSpPr>
            <a:spLocks noGrp="1"/>
          </p:cNvSpPr>
          <p:nvPr>
            <p:ph idx="1"/>
          </p:nvPr>
        </p:nvSpPr>
        <p:spPr/>
        <p:txBody>
          <a:bodyPr>
            <a:normAutofit/>
          </a:bodyPr>
          <a:lstStyle/>
          <a:p>
            <a:pPr marL="432000" indent="-457200">
              <a:buNone/>
            </a:pPr>
            <a:r>
              <a:rPr lang="en-US" sz="1200" dirty="0"/>
              <a:t>Canadian Association of Schools of Nursing [CASN]. (2012). Nursing </a:t>
            </a:r>
            <a:r>
              <a:rPr lang="en-US" sz="1200" dirty="0" smtClean="0"/>
              <a:t>informatics</a:t>
            </a:r>
            <a:r>
              <a:rPr lang="en-US" sz="1200" dirty="0"/>
              <a:t>: Entry-to-practice competencies for registered nurses. Retrieved from: http://www.casn.ca/wp-content/uploads/2014/12/Nursing-Informatics-Entry-to-Practice-Competencies-for-RNs_updated-June-4-2015.pdf</a:t>
            </a:r>
          </a:p>
          <a:p>
            <a:pPr marL="432000" indent="-457200">
              <a:buNone/>
            </a:pPr>
            <a:r>
              <a:rPr lang="en-US" sz="1200" dirty="0"/>
              <a:t>Canadian Nurses Association [CNA]. (2017). Code of ethics for registered nurses [2017 edition]. Retrieved from: https://www.cna-aiic.ca/html/en/Code-of-Ethics-2017-Edition/index.html#1/z</a:t>
            </a:r>
          </a:p>
          <a:p>
            <a:pPr marL="432000" indent="-457200">
              <a:buNone/>
            </a:pPr>
            <a:r>
              <a:rPr lang="en-US" sz="1200" dirty="0"/>
              <a:t>Government of Saskatchewan. (2003). The Health Information Protection Act quick reference sheet. Retrieved from http://www.health.gov.sk.ca/hipa-quick-reference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21</a:t>
            </a:fld>
            <a:endParaRPr lang="en-US" dirty="0"/>
          </a:p>
        </p:txBody>
      </p:sp>
    </p:spTree>
    <p:extLst>
      <p:ext uri="{BB962C8B-B14F-4D97-AF65-F5344CB8AC3E}">
        <p14:creationId xmlns:p14="http://schemas.microsoft.com/office/powerpoint/2010/main" val="1483970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Presenters</a:t>
            </a:r>
          </a:p>
        </p:txBody>
      </p:sp>
      <p:sp>
        <p:nvSpPr>
          <p:cNvPr id="3" name="Content Placeholder 2"/>
          <p:cNvSpPr>
            <a:spLocks noGrp="1"/>
          </p:cNvSpPr>
          <p:nvPr>
            <p:ph idx="1"/>
          </p:nvPr>
        </p:nvSpPr>
        <p:spPr>
          <a:xfrm>
            <a:off x="715139" y="1005686"/>
            <a:ext cx="4855420" cy="249702"/>
          </a:xfrm>
        </p:spPr>
        <p:txBody>
          <a:bodyPr>
            <a:normAutofit lnSpcReduction="10000"/>
          </a:bodyPr>
          <a:lstStyle/>
          <a:p>
            <a:r>
              <a:rPr lang="en-US" dirty="0"/>
              <a:t>Presented by</a:t>
            </a:r>
          </a:p>
        </p:txBody>
      </p:sp>
      <p:sp>
        <p:nvSpPr>
          <p:cNvPr id="4" name="Content Placeholder 3"/>
          <p:cNvSpPr>
            <a:spLocks noGrp="1"/>
          </p:cNvSpPr>
          <p:nvPr>
            <p:ph idx="10"/>
          </p:nvPr>
        </p:nvSpPr>
        <p:spPr>
          <a:xfrm>
            <a:off x="694358" y="2737121"/>
            <a:ext cx="4855420" cy="398492"/>
          </a:xfrm>
        </p:spPr>
        <p:txBody>
          <a:bodyPr/>
          <a:lstStyle/>
          <a:p>
            <a:r>
              <a:rPr lang="en-US" dirty="0"/>
              <a:t>Thank you!</a:t>
            </a:r>
          </a:p>
        </p:txBody>
      </p:sp>
      <p:sp>
        <p:nvSpPr>
          <p:cNvPr id="5" name="Text Placeholder 3"/>
          <p:cNvSpPr>
            <a:spLocks noGrp="1"/>
          </p:cNvSpPr>
          <p:nvPr>
            <p:ph type="body" sz="quarter" idx="12"/>
          </p:nvPr>
        </p:nvSpPr>
        <p:spPr>
          <a:xfrm>
            <a:off x="1994499" y="3388764"/>
            <a:ext cx="3938712" cy="419265"/>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solidFill>
                  <a:srgbClr val="F5BB34"/>
                </a:solidFill>
              </a:rPr>
              <a:t>Creative commons attribution 4.0 International license</a:t>
            </a:r>
            <a:endParaRPr lang="en-US" dirty="0">
              <a:solidFill>
                <a:srgbClr val="F5BB34"/>
              </a:solidFill>
            </a:endParaRPr>
          </a:p>
        </p:txBody>
      </p:sp>
      <p:sp>
        <p:nvSpPr>
          <p:cNvPr id="7"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pic>
        <p:nvPicPr>
          <p:cNvPr id="1026" name="Picture 2" descr="C:\Users\Elsa\Desktop\WORK\Open Textbook Program\Contracts Permissions Citations Attribution\CC Attribution Buttons\by.png"/>
          <p:cNvPicPr>
            <a:picLocks noChangeAspect="1" noChangeArrowheads="1"/>
          </p:cNvPicPr>
          <p:nvPr/>
        </p:nvPicPr>
        <p:blipFill>
          <a:blip r:embed="rId2"/>
          <a:srcRect/>
          <a:stretch>
            <a:fillRect/>
          </a:stretch>
        </p:blipFill>
        <p:spPr bwMode="auto">
          <a:xfrm>
            <a:off x="694624" y="3398598"/>
            <a:ext cx="1227137" cy="430213"/>
          </a:xfrm>
          <a:prstGeom prst="rect">
            <a:avLst/>
          </a:prstGeom>
          <a:noFill/>
        </p:spPr>
      </p:pic>
    </p:spTree>
    <p:extLst>
      <p:ext uri="{BB962C8B-B14F-4D97-AF65-F5344CB8AC3E}">
        <p14:creationId xmlns:p14="http://schemas.microsoft.com/office/powerpoint/2010/main" val="35108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Learning Objectives</a:t>
            </a:r>
          </a:p>
        </p:txBody>
      </p:sp>
      <p:sp>
        <p:nvSpPr>
          <p:cNvPr id="3" name="Content Placeholder 2"/>
          <p:cNvSpPr>
            <a:spLocks noGrp="1"/>
          </p:cNvSpPr>
          <p:nvPr>
            <p:ph idx="1"/>
          </p:nvPr>
        </p:nvSpPr>
        <p:spPr>
          <a:xfrm>
            <a:off x="1411087" y="1169193"/>
            <a:ext cx="7132401" cy="2735664"/>
          </a:xfrm>
        </p:spPr>
        <p:txBody>
          <a:bodyPr>
            <a:normAutofit lnSpcReduction="10000"/>
          </a:bodyPr>
          <a:lstStyle/>
          <a:p>
            <a:pPr>
              <a:buFont typeface="Arial" panose="020B0604020202020204" pitchFamily="34" charset="0"/>
              <a:buChar char="•"/>
            </a:pPr>
            <a:r>
              <a:rPr lang="en-US" sz="1600" dirty="0"/>
              <a:t>Define the terms </a:t>
            </a:r>
            <a:r>
              <a:rPr lang="en-US" sz="1600" i="1" dirty="0" smtClean="0"/>
              <a:t>nursing </a:t>
            </a:r>
            <a:r>
              <a:rPr lang="en-US" sz="1600" i="1" dirty="0"/>
              <a:t>informatics</a:t>
            </a:r>
            <a:r>
              <a:rPr lang="en-US" sz="1600" dirty="0"/>
              <a:t>, </a:t>
            </a:r>
            <a:r>
              <a:rPr lang="en-US" sz="1600" i="1" dirty="0"/>
              <a:t>e–Health</a:t>
            </a:r>
            <a:r>
              <a:rPr lang="en-US" sz="1600" dirty="0"/>
              <a:t>, and </a:t>
            </a:r>
            <a:r>
              <a:rPr lang="en-US" sz="1600" i="1" dirty="0"/>
              <a:t>m–Health</a:t>
            </a:r>
            <a:r>
              <a:rPr lang="en-US" sz="1600" dirty="0"/>
              <a:t>.</a:t>
            </a:r>
          </a:p>
          <a:p>
            <a:pPr>
              <a:buFont typeface="Arial" panose="020B0604020202020204" pitchFamily="34" charset="0"/>
              <a:buChar char="•"/>
            </a:pPr>
            <a:r>
              <a:rPr lang="en-US" sz="1600" dirty="0"/>
              <a:t>Develop an understanding of the risks and benefits of using electronic health records.</a:t>
            </a:r>
          </a:p>
          <a:p>
            <a:pPr>
              <a:buFont typeface="Arial" panose="020B0604020202020204" pitchFamily="34" charset="0"/>
              <a:buChar char="•"/>
            </a:pPr>
            <a:r>
              <a:rPr lang="en-US" sz="1600" dirty="0"/>
              <a:t>Develop an appreciation for standardized terminologies.</a:t>
            </a:r>
          </a:p>
          <a:p>
            <a:pPr>
              <a:buFont typeface="Arial" panose="020B0604020202020204" pitchFamily="34" charset="0"/>
              <a:buChar char="•"/>
            </a:pPr>
            <a:r>
              <a:rPr lang="en-US" sz="1600" dirty="0"/>
              <a:t>Develop an understanding of telehealth and </a:t>
            </a:r>
            <a:r>
              <a:rPr lang="en-US" sz="1600" dirty="0" err="1"/>
              <a:t>telehomecare</a:t>
            </a:r>
            <a:r>
              <a:rPr lang="en-US" sz="1600" dirty="0"/>
              <a:t>.</a:t>
            </a:r>
          </a:p>
          <a:p>
            <a:pPr>
              <a:buFont typeface="Arial" panose="020B0604020202020204" pitchFamily="34" charset="0"/>
              <a:buChar char="•"/>
            </a:pPr>
            <a:r>
              <a:rPr lang="en-US" sz="1600" dirty="0"/>
              <a:t>Differentiate between telehealth and </a:t>
            </a:r>
            <a:r>
              <a:rPr lang="en-US" sz="1600" dirty="0" err="1"/>
              <a:t>telehomecare</a:t>
            </a:r>
            <a:r>
              <a:rPr lang="en-US" sz="1600" dirty="0"/>
              <a:t>.</a:t>
            </a:r>
          </a:p>
          <a:p>
            <a:pPr>
              <a:buFont typeface="Arial" panose="020B0604020202020204" pitchFamily="34" charset="0"/>
              <a:buChar char="•"/>
            </a:pPr>
            <a:r>
              <a:rPr lang="en-US" sz="1600" dirty="0"/>
              <a:t>Develop an understanding of various web 2.0 tools used in health care.</a:t>
            </a:r>
          </a:p>
          <a:p>
            <a:pPr>
              <a:buFont typeface="Arial" panose="020B0604020202020204" pitchFamily="34" charset="0"/>
              <a:buChar char="•"/>
            </a:pPr>
            <a:r>
              <a:rPr lang="en-US" sz="1600" dirty="0"/>
              <a:t>Discuss the role of nurses in developing clients’ health literacy.</a:t>
            </a:r>
          </a:p>
          <a:p>
            <a:pPr>
              <a:buFont typeface="Arial" panose="020B0604020202020204" pitchFamily="34" charset="0"/>
              <a:buChar char="•"/>
            </a:pPr>
            <a:r>
              <a:rPr lang="en-US" sz="1600" dirty="0"/>
              <a:t>Describe the necessary steps to ensure privacy and security of personal health information.</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a:t>
            </a:fld>
            <a:endParaRPr lang="en-US" dirty="0"/>
          </a:p>
        </p:txBody>
      </p:sp>
    </p:spTree>
    <p:extLst>
      <p:ext uri="{BB962C8B-B14F-4D97-AF65-F5344CB8AC3E}">
        <p14:creationId xmlns:p14="http://schemas.microsoft.com/office/powerpoint/2010/main" val="357862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7267"/>
            <a:ext cx="7275714" cy="366760"/>
          </a:xfrm>
        </p:spPr>
        <p:txBody>
          <a:bodyPr>
            <a:normAutofit fontScale="90000"/>
          </a:bodyPr>
          <a:lstStyle/>
          <a:p>
            <a:r>
              <a:rPr lang="en-US" dirty="0"/>
              <a:t>Health Informatics </a:t>
            </a:r>
          </a:p>
        </p:txBody>
      </p:sp>
      <p:sp>
        <p:nvSpPr>
          <p:cNvPr id="3" name="Content Placeholder 2"/>
          <p:cNvSpPr>
            <a:spLocks noGrp="1"/>
          </p:cNvSpPr>
          <p:nvPr>
            <p:ph idx="1"/>
          </p:nvPr>
        </p:nvSpPr>
        <p:spPr>
          <a:xfrm>
            <a:off x="1404572" y="1189398"/>
            <a:ext cx="7132401" cy="2735664"/>
          </a:xfrm>
        </p:spPr>
        <p:txBody>
          <a:bodyPr>
            <a:normAutofit/>
          </a:bodyPr>
          <a:lstStyle/>
          <a:p>
            <a:pPr>
              <a:buFont typeface="Arial" panose="020B0604020202020204" pitchFamily="34" charset="0"/>
              <a:buChar char="•"/>
            </a:pPr>
            <a:r>
              <a:rPr lang="en-US" sz="1800" dirty="0"/>
              <a:t>Health information systems specialize in storing, managing, capturing, and transmitting information about the health of </a:t>
            </a:r>
            <a:r>
              <a:rPr lang="en-US" sz="1800" dirty="0" smtClean="0"/>
              <a:t>individuals, </a:t>
            </a:r>
            <a:r>
              <a:rPr lang="en-US" sz="1800" dirty="0"/>
              <a:t>along with all activities within the health care organization (CASN, 2012).</a:t>
            </a:r>
          </a:p>
          <a:p>
            <a:pPr>
              <a:buFont typeface="Arial" panose="020B0604020202020204" pitchFamily="34" charset="0"/>
              <a:buChar char="•"/>
            </a:pPr>
            <a:r>
              <a:rPr lang="en-US" sz="1800" dirty="0"/>
              <a:t>Nursing informatics is a specialty that </a:t>
            </a:r>
            <a:r>
              <a:rPr lang="en-US" sz="1800" dirty="0" smtClean="0"/>
              <a:t>combine</a:t>
            </a:r>
            <a:r>
              <a:rPr lang="en-US" sz="1800" dirty="0" smtClean="0"/>
              <a:t>s </a:t>
            </a:r>
            <a:r>
              <a:rPr lang="en-US" sz="1800" dirty="0"/>
              <a:t>nursing care with the use of computers and information science to provide information about nursing care delivery. </a:t>
            </a:r>
          </a:p>
          <a:p>
            <a:pPr lvl="1">
              <a:buFont typeface="Arial" panose="020B0604020202020204" pitchFamily="34" charset="0"/>
              <a:buChar char="•"/>
            </a:pP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a:t>
            </a:fld>
            <a:endParaRPr lang="en-US" dirty="0"/>
          </a:p>
        </p:txBody>
      </p:sp>
    </p:spTree>
    <p:extLst>
      <p:ext uri="{BB962C8B-B14F-4D97-AF65-F5344CB8AC3E}">
        <p14:creationId xmlns:p14="http://schemas.microsoft.com/office/powerpoint/2010/main" val="337619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7267"/>
            <a:ext cx="7275714" cy="366760"/>
          </a:xfrm>
        </p:spPr>
        <p:txBody>
          <a:bodyPr>
            <a:normAutofit fontScale="90000"/>
          </a:bodyPr>
          <a:lstStyle/>
          <a:p>
            <a:r>
              <a:rPr lang="en-US" dirty="0"/>
              <a:t>Health </a:t>
            </a:r>
            <a:r>
              <a:rPr lang="en-US" dirty="0" smtClean="0"/>
              <a:t>Informatics (Cont’d) </a:t>
            </a:r>
            <a:endParaRPr lang="en-US" dirty="0"/>
          </a:p>
        </p:txBody>
      </p:sp>
      <p:sp>
        <p:nvSpPr>
          <p:cNvPr id="3" name="Content Placeholder 2"/>
          <p:cNvSpPr>
            <a:spLocks noGrp="1"/>
          </p:cNvSpPr>
          <p:nvPr>
            <p:ph idx="1"/>
          </p:nvPr>
        </p:nvSpPr>
        <p:spPr>
          <a:xfrm>
            <a:off x="1404572" y="1189398"/>
            <a:ext cx="7132401" cy="2735664"/>
          </a:xfrm>
        </p:spPr>
        <p:txBody>
          <a:bodyPr>
            <a:normAutofit/>
          </a:bodyPr>
          <a:lstStyle/>
          <a:p>
            <a:pPr>
              <a:buFont typeface="Arial" panose="020B0604020202020204" pitchFamily="34" charset="0"/>
              <a:buChar char="•"/>
            </a:pPr>
            <a:r>
              <a:rPr lang="en-US" sz="1800" dirty="0"/>
              <a:t>When entering the workforce, graduate nurses are expected to:</a:t>
            </a:r>
          </a:p>
          <a:p>
            <a:pPr lvl="1">
              <a:buFont typeface="Arial" panose="020B0604020202020204" pitchFamily="34" charset="0"/>
              <a:buChar char="•"/>
            </a:pPr>
            <a:r>
              <a:rPr lang="en-US" sz="1800" dirty="0"/>
              <a:t>use information to support safe, effective, and evidenced-informed care for their clients; </a:t>
            </a:r>
          </a:p>
          <a:p>
            <a:pPr lvl="1">
              <a:buFont typeface="Arial" panose="020B0604020202020204" pitchFamily="34" charset="0"/>
              <a:buChar char="•"/>
            </a:pPr>
            <a:r>
              <a:rPr lang="en-US" sz="1800" dirty="0"/>
              <a:t>follow workplace, professional association, and regulatory bodies’ standards with respect to information and communication technologies; and </a:t>
            </a:r>
          </a:p>
          <a:p>
            <a:pPr lvl="1">
              <a:buFont typeface="Arial" panose="020B0604020202020204" pitchFamily="34" charset="0"/>
              <a:buChar char="•"/>
            </a:pPr>
            <a:r>
              <a:rPr lang="en-US" sz="1800" dirty="0"/>
              <a:t>be able to use information and communication technologies in practice.</a:t>
            </a:r>
          </a:p>
          <a:p>
            <a:pPr lvl="1">
              <a:buFont typeface="Arial" panose="020B0604020202020204" pitchFamily="34" charset="0"/>
              <a:buChar char="•"/>
            </a:pP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a:t>
            </a:fld>
            <a:endParaRPr lang="en-US" dirty="0"/>
          </a:p>
        </p:txBody>
      </p:sp>
    </p:spTree>
    <p:extLst>
      <p:ext uri="{BB962C8B-B14F-4D97-AF65-F5344CB8AC3E}">
        <p14:creationId xmlns:p14="http://schemas.microsoft.com/office/powerpoint/2010/main" val="3254421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7267"/>
            <a:ext cx="7275714" cy="366760"/>
          </a:xfrm>
        </p:spPr>
        <p:txBody>
          <a:bodyPr>
            <a:normAutofit fontScale="90000"/>
          </a:bodyPr>
          <a:lstStyle/>
          <a:p>
            <a:r>
              <a:rPr lang="en-US" dirty="0"/>
              <a:t>Health Informatics: e-Health</a:t>
            </a:r>
          </a:p>
        </p:txBody>
      </p:sp>
      <p:sp>
        <p:nvSpPr>
          <p:cNvPr id="3" name="Content Placeholder 2"/>
          <p:cNvSpPr>
            <a:spLocks noGrp="1"/>
          </p:cNvSpPr>
          <p:nvPr>
            <p:ph idx="1"/>
          </p:nvPr>
        </p:nvSpPr>
        <p:spPr>
          <a:xfrm>
            <a:off x="1404572" y="1189398"/>
            <a:ext cx="7132401" cy="2735664"/>
          </a:xfrm>
        </p:spPr>
        <p:txBody>
          <a:bodyPr>
            <a:normAutofit/>
          </a:bodyPr>
          <a:lstStyle/>
          <a:p>
            <a:pPr>
              <a:buFont typeface="Arial" panose="020B0604020202020204" pitchFamily="34" charset="0"/>
              <a:buChar char="•"/>
            </a:pPr>
            <a:r>
              <a:rPr lang="en-US" sz="1800" b="1" dirty="0"/>
              <a:t>e-Health</a:t>
            </a:r>
            <a:r>
              <a:rPr lang="en-US" sz="1800" dirty="0"/>
              <a:t> is the information and communication technologies used in health care, which includes a range of services such as:</a:t>
            </a:r>
          </a:p>
          <a:p>
            <a:pPr lvl="1">
              <a:buFont typeface="Arial" panose="020B0604020202020204" pitchFamily="34" charset="0"/>
              <a:buChar char="•"/>
            </a:pPr>
            <a:r>
              <a:rPr lang="en-US" sz="1800" dirty="0"/>
              <a:t>electronic patient administration systems, </a:t>
            </a:r>
          </a:p>
          <a:p>
            <a:pPr lvl="1">
              <a:buFont typeface="Arial" panose="020B0604020202020204" pitchFamily="34" charset="0"/>
              <a:buChar char="•"/>
            </a:pPr>
            <a:r>
              <a:rPr lang="en-US" sz="1800" dirty="0"/>
              <a:t>lab and diagnostic tests, information services; and </a:t>
            </a:r>
          </a:p>
          <a:p>
            <a:pPr lvl="1">
              <a:buFont typeface="Arial" panose="020B0604020202020204" pitchFamily="34" charset="0"/>
              <a:buChar char="•"/>
            </a:pPr>
            <a:r>
              <a:rPr lang="en-US" sz="1800" dirty="0"/>
              <a:t>telehealth and </a:t>
            </a:r>
            <a:r>
              <a:rPr lang="en-US" sz="1800" dirty="0" err="1"/>
              <a:t>telehomecare</a:t>
            </a:r>
            <a:r>
              <a:rPr lang="en-US" sz="1800" dirty="0"/>
              <a:t> monitoring devices (including remote vital sign monitoring).</a:t>
            </a:r>
          </a:p>
          <a:p>
            <a:pPr lvl="1">
              <a:buFont typeface="Arial" panose="020B0604020202020204" pitchFamily="34" charset="0"/>
              <a:buChar char="•"/>
            </a:pP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6</a:t>
            </a:fld>
            <a:endParaRPr lang="en-US" dirty="0"/>
          </a:p>
        </p:txBody>
      </p:sp>
    </p:spTree>
    <p:extLst>
      <p:ext uri="{BB962C8B-B14F-4D97-AF65-F5344CB8AC3E}">
        <p14:creationId xmlns:p14="http://schemas.microsoft.com/office/powerpoint/2010/main" val="977947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Health Informatics: m-Health</a:t>
            </a:r>
          </a:p>
        </p:txBody>
      </p:sp>
      <p:sp>
        <p:nvSpPr>
          <p:cNvPr id="3" name="Content Placeholder 2"/>
          <p:cNvSpPr>
            <a:spLocks noGrp="1"/>
          </p:cNvSpPr>
          <p:nvPr>
            <p:ph idx="1"/>
          </p:nvPr>
        </p:nvSpPr>
        <p:spPr>
          <a:xfrm>
            <a:off x="1404572" y="1247273"/>
            <a:ext cx="7132401" cy="2735664"/>
          </a:xfrm>
        </p:spPr>
        <p:txBody>
          <a:bodyPr>
            <a:normAutofit/>
          </a:bodyPr>
          <a:lstStyle/>
          <a:p>
            <a:pPr>
              <a:buFont typeface="Arial" panose="020B0604020202020204" pitchFamily="34" charset="0"/>
              <a:buChar char="•"/>
            </a:pPr>
            <a:r>
              <a:rPr lang="en-US" sz="1800" dirty="0"/>
              <a:t>Any mobile device with smartphone capabilities allows for </a:t>
            </a:r>
            <a:r>
              <a:rPr lang="en-US" sz="1800" dirty="0" smtClean="0"/>
              <a:t>the downloading of apps</a:t>
            </a:r>
            <a:r>
              <a:rPr lang="en-US" sz="1800" dirty="0"/>
              <a:t>, which are self-contained computer programs that run directly on the device’s home screen.</a:t>
            </a:r>
          </a:p>
          <a:p>
            <a:pPr>
              <a:buFont typeface="Arial" panose="020B0604020202020204" pitchFamily="34" charset="0"/>
              <a:buChar char="•"/>
            </a:pPr>
            <a:r>
              <a:rPr lang="en-US" sz="1800" b="1" dirty="0"/>
              <a:t>m-Health</a:t>
            </a:r>
            <a:r>
              <a:rPr lang="en-US" sz="1800" dirty="0"/>
              <a:t> technology includes many different types of medical- and health-related </a:t>
            </a:r>
            <a:r>
              <a:rPr lang="en-US" sz="1800" dirty="0" smtClean="0"/>
              <a:t>apps</a:t>
            </a:r>
            <a:r>
              <a:rPr lang="en-US" sz="1800" dirty="0"/>
              <a:t>.</a:t>
            </a:r>
            <a:endParaRPr lang="en-US" sz="1800" dirty="0"/>
          </a:p>
          <a:p>
            <a:pPr>
              <a:buFont typeface="Arial" panose="020B0604020202020204" pitchFamily="34" charset="0"/>
              <a:buChar char="•"/>
            </a:pPr>
            <a:r>
              <a:rPr lang="en-US" sz="1800" dirty="0"/>
              <a:t>Health care providers must follow HIPA (Health Information Protection Act) when using apps with multiple clients so that any personal information is de-identified.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7</a:t>
            </a:fld>
            <a:endParaRPr lang="en-US" dirty="0"/>
          </a:p>
        </p:txBody>
      </p:sp>
    </p:spTree>
    <p:extLst>
      <p:ext uri="{BB962C8B-B14F-4D97-AF65-F5344CB8AC3E}">
        <p14:creationId xmlns:p14="http://schemas.microsoft.com/office/powerpoint/2010/main" val="3935306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Risks and Benefits of Electronic Health Records</a:t>
            </a:r>
          </a:p>
        </p:txBody>
      </p:sp>
      <p:sp>
        <p:nvSpPr>
          <p:cNvPr id="3" name="Content Placeholder 2"/>
          <p:cNvSpPr>
            <a:spLocks noGrp="1"/>
          </p:cNvSpPr>
          <p:nvPr>
            <p:ph idx="1"/>
          </p:nvPr>
        </p:nvSpPr>
        <p:spPr>
          <a:xfrm>
            <a:off x="1404572" y="1445132"/>
            <a:ext cx="7132401" cy="2735664"/>
          </a:xfrm>
        </p:spPr>
        <p:txBody>
          <a:bodyPr>
            <a:normAutofit fontScale="85000" lnSpcReduction="20000"/>
          </a:bodyPr>
          <a:lstStyle/>
          <a:p>
            <a:pPr lvl="1">
              <a:lnSpc>
                <a:spcPct val="100000"/>
              </a:lnSpc>
              <a:spcAft>
                <a:spcPts val="1200"/>
              </a:spcAft>
            </a:pPr>
            <a:r>
              <a:rPr lang="en-US" sz="2000" dirty="0">
                <a:latin typeface="+mj-lt"/>
                <a:cs typeface="Times New Roman" panose="02020603050405020304" pitchFamily="18" charset="0"/>
                <a:hlinkClick r:id="rId2"/>
              </a:rPr>
              <a:t>Electronic health records</a:t>
            </a:r>
            <a:r>
              <a:rPr lang="en-US" sz="2000" dirty="0">
                <a:latin typeface="+mj-lt"/>
                <a:cs typeface="Times New Roman" panose="02020603050405020304" pitchFamily="18" charset="0"/>
              </a:rPr>
              <a:t> systems are used in various hospitals, community health settings, and doctor’s offices to enter and view client information.</a:t>
            </a:r>
          </a:p>
          <a:p>
            <a:pPr lvl="1">
              <a:lnSpc>
                <a:spcPct val="100000"/>
              </a:lnSpc>
              <a:spcAft>
                <a:spcPts val="1200"/>
              </a:spcAft>
            </a:pPr>
            <a:r>
              <a:rPr lang="en-US" sz="2000" dirty="0">
                <a:latin typeface="+mj-lt"/>
                <a:cs typeface="Times New Roman" panose="02020603050405020304" pitchFamily="18" charset="0"/>
              </a:rPr>
              <a:t>A benefit of using electronic health records is that health care providers have quick access to medical information. </a:t>
            </a:r>
          </a:p>
          <a:p>
            <a:pPr lvl="1">
              <a:lnSpc>
                <a:spcPct val="100000"/>
              </a:lnSpc>
              <a:spcAft>
                <a:spcPts val="1200"/>
              </a:spcAft>
            </a:pPr>
            <a:r>
              <a:rPr lang="en-US" sz="2000" dirty="0">
                <a:latin typeface="+mj-lt"/>
                <a:cs typeface="Times New Roman" panose="02020603050405020304" pitchFamily="18" charset="0"/>
              </a:rPr>
              <a:t>Clients benefit as they receive improved management of chronic </a:t>
            </a:r>
            <a:r>
              <a:rPr lang="en-US" sz="2000" dirty="0" smtClean="0">
                <a:latin typeface="+mj-lt"/>
                <a:cs typeface="Times New Roman" panose="02020603050405020304" pitchFamily="18" charset="0"/>
              </a:rPr>
              <a:t>diseases</a:t>
            </a:r>
            <a:r>
              <a:rPr lang="en-US" sz="2000" dirty="0">
                <a:latin typeface="+mj-lt"/>
                <a:cs typeface="Times New Roman" panose="02020603050405020304" pitchFamily="18" charset="0"/>
              </a:rPr>
              <a:t>.</a:t>
            </a:r>
            <a:endParaRPr lang="en-US" sz="2000" dirty="0">
              <a:latin typeface="+mj-lt"/>
              <a:cs typeface="Times New Roman" panose="02020603050405020304" pitchFamily="18" charset="0"/>
            </a:endParaRPr>
          </a:p>
          <a:p>
            <a:pPr lvl="1">
              <a:lnSpc>
                <a:spcPct val="100000"/>
              </a:lnSpc>
              <a:spcAft>
                <a:spcPts val="1200"/>
              </a:spcAft>
            </a:pPr>
            <a:r>
              <a:rPr lang="en-US" sz="2000" dirty="0">
                <a:latin typeface="+mj-lt"/>
                <a:cs typeface="Times New Roman" panose="02020603050405020304" pitchFamily="18" charset="0"/>
              </a:rPr>
              <a:t>A risk of electronic health records is that people not within the circle of care may access confidential information. </a:t>
            </a:r>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8</a:t>
            </a:fld>
            <a:endParaRPr lang="en-US" dirty="0"/>
          </a:p>
        </p:txBody>
      </p:sp>
    </p:spTree>
    <p:extLst>
      <p:ext uri="{BB962C8B-B14F-4D97-AF65-F5344CB8AC3E}">
        <p14:creationId xmlns:p14="http://schemas.microsoft.com/office/powerpoint/2010/main" val="3650166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379937"/>
            <a:ext cx="7275714" cy="366760"/>
          </a:xfrm>
        </p:spPr>
        <p:txBody>
          <a:bodyPr>
            <a:normAutofit fontScale="90000"/>
          </a:bodyPr>
          <a:lstStyle/>
          <a:p>
            <a:r>
              <a:rPr lang="en-US" dirty="0">
                <a:solidFill>
                  <a:srgbClr val="92D050"/>
                </a:solidFill>
              </a:rPr>
              <a:t>Essential Learning Activity 14.1.1</a:t>
            </a:r>
          </a:p>
        </p:txBody>
      </p:sp>
      <p:sp>
        <p:nvSpPr>
          <p:cNvPr id="3" name="Content Placeholder 2"/>
          <p:cNvSpPr>
            <a:spLocks noGrp="1"/>
          </p:cNvSpPr>
          <p:nvPr>
            <p:ph idx="1"/>
          </p:nvPr>
        </p:nvSpPr>
        <p:spPr>
          <a:xfrm>
            <a:off x="1404572" y="1046347"/>
            <a:ext cx="7132401" cy="2735664"/>
          </a:xfrm>
        </p:spPr>
        <p:txBody>
          <a:bodyPr>
            <a:normAutofit fontScale="70000" lnSpcReduction="20000"/>
          </a:bodyPr>
          <a:lstStyle/>
          <a:p>
            <a:pPr>
              <a:lnSpc>
                <a:spcPct val="100000"/>
              </a:lnSpc>
              <a:spcAft>
                <a:spcPts val="1200"/>
              </a:spcAft>
            </a:pPr>
            <a:r>
              <a:rPr lang="en-US" dirty="0">
                <a:latin typeface="+mj-lt"/>
                <a:cs typeface="Times New Roman" panose="02020603050405020304" pitchFamily="18" charset="0"/>
              </a:rPr>
              <a:t>For more information on nursing informatics, see CASN’s report titled </a:t>
            </a:r>
            <a:r>
              <a:rPr lang="en-US" dirty="0">
                <a:latin typeface="+mj-lt"/>
                <a:cs typeface="Times New Roman" panose="02020603050405020304" pitchFamily="18" charset="0"/>
                <a:hlinkClick r:id="rId2"/>
              </a:rPr>
              <a:t>Nursing Informatics: Entry-to-Practice Competencies </a:t>
            </a:r>
            <a:r>
              <a:rPr lang="en-US" dirty="0" smtClean="0">
                <a:latin typeface="+mj-lt"/>
                <a:cs typeface="Times New Roman" panose="02020603050405020304" pitchFamily="18" charset="0"/>
                <a:hlinkClick r:id="rId2"/>
              </a:rPr>
              <a:t>for </a:t>
            </a:r>
            <a:r>
              <a:rPr lang="en-US" dirty="0">
                <a:latin typeface="+mj-lt"/>
                <a:cs typeface="Times New Roman" panose="02020603050405020304" pitchFamily="18" charset="0"/>
                <a:hlinkClick r:id="rId2"/>
              </a:rPr>
              <a:t>Registered </a:t>
            </a:r>
            <a:r>
              <a:rPr lang="en-US" dirty="0" smtClean="0">
                <a:latin typeface="+mj-lt"/>
                <a:cs typeface="Times New Roman" panose="02020603050405020304" pitchFamily="18" charset="0"/>
                <a:hlinkClick r:id="rId2"/>
              </a:rPr>
              <a:t>Nurses</a:t>
            </a:r>
            <a:r>
              <a:rPr lang="en-US" dirty="0" smtClean="0">
                <a:latin typeface="+mj-lt"/>
                <a:cs typeface="Times New Roman" panose="02020603050405020304" pitchFamily="18" charset="0"/>
              </a:rPr>
              <a:t>, then </a:t>
            </a:r>
            <a:r>
              <a:rPr lang="en-US" dirty="0">
                <a:latin typeface="+mj-lt"/>
                <a:cs typeface="Times New Roman" panose="02020603050405020304" pitchFamily="18" charset="0"/>
              </a:rPr>
              <a:t>answer the following questions:</a:t>
            </a:r>
          </a:p>
          <a:p>
            <a:pPr lvl="1">
              <a:lnSpc>
                <a:spcPct val="100000"/>
              </a:lnSpc>
              <a:spcBef>
                <a:spcPts val="0"/>
              </a:spcBef>
              <a:spcAft>
                <a:spcPts val="600"/>
              </a:spcAft>
            </a:pPr>
            <a:r>
              <a:rPr lang="en-US" dirty="0">
                <a:latin typeface="+mj-lt"/>
                <a:cs typeface="Times New Roman" panose="02020603050405020304" pitchFamily="18" charset="0"/>
              </a:rPr>
              <a:t>What three entry-to-practice informatics competencies does CASN set out?</a:t>
            </a:r>
          </a:p>
          <a:p>
            <a:pPr lvl="1">
              <a:lnSpc>
                <a:spcPct val="100000"/>
              </a:lnSpc>
              <a:spcBef>
                <a:spcPts val="0"/>
              </a:spcBef>
              <a:spcAft>
                <a:spcPts val="600"/>
              </a:spcAft>
            </a:pPr>
            <a:r>
              <a:rPr lang="en-US" dirty="0">
                <a:latin typeface="+mj-lt"/>
                <a:cs typeface="Times New Roman" panose="02020603050405020304" pitchFamily="18" charset="0"/>
              </a:rPr>
              <a:t>Select one of these competencies and list the indicators.</a:t>
            </a:r>
          </a:p>
          <a:p>
            <a:pPr>
              <a:lnSpc>
                <a:spcPct val="100000"/>
              </a:lnSpc>
              <a:spcAft>
                <a:spcPts val="1200"/>
              </a:spcAft>
            </a:pPr>
            <a:r>
              <a:rPr lang="en-US" dirty="0">
                <a:latin typeface="+mj-lt"/>
                <a:cs typeface="Times New Roman" panose="02020603050405020304" pitchFamily="18" charset="0"/>
                <a:hlinkClick r:id="rId3" action="ppaction://hlinkfile"/>
              </a:rPr>
              <a:t>Health Insurance Portability and Accountability Act for Professionals</a:t>
            </a:r>
            <a:r>
              <a:rPr lang="en-US" dirty="0">
                <a:latin typeface="+mj-lt"/>
                <a:cs typeface="Times New Roman" panose="02020603050405020304" pitchFamily="18" charset="0"/>
              </a:rPr>
              <a:t> </a:t>
            </a:r>
            <a:r>
              <a:rPr lang="en-US" dirty="0" smtClean="0">
                <a:latin typeface="+mj-lt"/>
                <a:cs typeface="Times New Roman" panose="02020603050405020304" pitchFamily="18" charset="0"/>
              </a:rPr>
              <a:t>US </a:t>
            </a:r>
            <a:r>
              <a:rPr lang="en-US" dirty="0">
                <a:latin typeface="+mj-lt"/>
                <a:cs typeface="Times New Roman" panose="02020603050405020304" pitchFamily="18" charset="0"/>
              </a:rPr>
              <a:t>Department of Health and Human </a:t>
            </a:r>
            <a:r>
              <a:rPr lang="en-US" dirty="0" smtClean="0">
                <a:latin typeface="+mj-lt"/>
                <a:cs typeface="Times New Roman" panose="02020603050405020304" pitchFamily="18" charset="0"/>
              </a:rPr>
              <a:t>Services:</a:t>
            </a:r>
            <a:endParaRPr lang="en-US" dirty="0">
              <a:latin typeface="+mj-lt"/>
              <a:cs typeface="Times New Roman" panose="02020603050405020304" pitchFamily="18" charset="0"/>
            </a:endParaRPr>
          </a:p>
          <a:p>
            <a:pPr lvl="1">
              <a:lnSpc>
                <a:spcPct val="100000"/>
              </a:lnSpc>
              <a:spcBef>
                <a:spcPts val="0"/>
              </a:spcBef>
              <a:spcAft>
                <a:spcPts val="600"/>
              </a:spcAft>
            </a:pPr>
            <a:r>
              <a:rPr lang="en-US" dirty="0">
                <a:latin typeface="+mj-lt"/>
                <a:cs typeface="Times New Roman" panose="02020603050405020304" pitchFamily="18" charset="0"/>
              </a:rPr>
              <a:t>Can health information be shared in a severe disaster?</a:t>
            </a:r>
          </a:p>
          <a:p>
            <a:pPr lvl="1">
              <a:lnSpc>
                <a:spcPct val="100000"/>
              </a:lnSpc>
              <a:spcBef>
                <a:spcPts val="0"/>
              </a:spcBef>
              <a:spcAft>
                <a:spcPts val="600"/>
              </a:spcAft>
            </a:pPr>
            <a:r>
              <a:rPr lang="en-US" dirty="0">
                <a:latin typeface="+mj-lt"/>
                <a:cs typeface="Times New Roman" panose="02020603050405020304" pitchFamily="18" charset="0"/>
              </a:rPr>
              <a:t>Who has the right to consent with respect to whether a covered entity may electronically exchange a minor’s protected health information to or through a health information organization?</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9</a:t>
            </a:fld>
            <a:endParaRPr lang="en-US" dirty="0"/>
          </a:p>
        </p:txBody>
      </p:sp>
    </p:spTree>
    <p:extLst>
      <p:ext uri="{BB962C8B-B14F-4D97-AF65-F5344CB8AC3E}">
        <p14:creationId xmlns:p14="http://schemas.microsoft.com/office/powerpoint/2010/main" val="3855719034"/>
      </p:ext>
    </p:extLst>
  </p:cSld>
  <p:clrMapOvr>
    <a:masterClrMapping/>
  </p:clrMapOvr>
</p:sld>
</file>

<file path=ppt/theme/theme1.xml><?xml version="1.0" encoding="utf-8"?>
<a:theme xmlns:a="http://schemas.openxmlformats.org/drawingml/2006/main" name="Naked PowerPoint Template">
  <a:themeElements>
    <a:clrScheme name="Custom 1">
      <a:dk1>
        <a:srgbClr val="1C0804"/>
      </a:dk1>
      <a:lt1>
        <a:sysClr val="window" lastClr="FFFFFF"/>
      </a:lt1>
      <a:dk2>
        <a:srgbClr val="1C0804"/>
      </a:dk2>
      <a:lt2>
        <a:srgbClr val="FFFFFF"/>
      </a:lt2>
      <a:accent1>
        <a:srgbClr val="8ABF43"/>
      </a:accent1>
      <a:accent2>
        <a:srgbClr val="D84B26"/>
      </a:accent2>
      <a:accent3>
        <a:srgbClr val="25AABA"/>
      </a:accent3>
      <a:accent4>
        <a:srgbClr val="A7BF85"/>
      </a:accent4>
      <a:accent5>
        <a:srgbClr val="DC846D"/>
      </a:accent5>
      <a:accent6>
        <a:srgbClr val="82B5BB"/>
      </a:accent6>
      <a:hlink>
        <a:srgbClr val="8ABF43"/>
      </a:hlink>
      <a:folHlink>
        <a:srgbClr val="A6BF83"/>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11447</TotalTime>
  <Words>1777</Words>
  <Application>Microsoft Office PowerPoint</Application>
  <PresentationFormat>On-screen Show (16:9)</PresentationFormat>
  <Paragraphs>147</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Naked PowerPoint Template</vt:lpstr>
      <vt:lpstr>Nursing Leadership through Informatics </vt:lpstr>
      <vt:lpstr>Open License</vt:lpstr>
      <vt:lpstr>Learning Objectives</vt:lpstr>
      <vt:lpstr>Health Informatics </vt:lpstr>
      <vt:lpstr>Health Informatics (Cont’d) </vt:lpstr>
      <vt:lpstr>Health Informatics: e-Health</vt:lpstr>
      <vt:lpstr>Health Informatics: m-Health</vt:lpstr>
      <vt:lpstr>Risks and Benefits of Electronic Health Records</vt:lpstr>
      <vt:lpstr>Essential Learning Activity 14.1.1</vt:lpstr>
      <vt:lpstr>Essential Learning Activity 14.1.1 (Cont’d)</vt:lpstr>
      <vt:lpstr>Standardized Terminologies</vt:lpstr>
      <vt:lpstr>Standardized Terminologies (Cont’d)</vt:lpstr>
      <vt:lpstr>Essential Learning Activity 14.2.1</vt:lpstr>
      <vt:lpstr>Telehealth and Telehomecare </vt:lpstr>
      <vt:lpstr>Essential Learning Activity 13.5.1</vt:lpstr>
      <vt:lpstr>Social Networking </vt:lpstr>
      <vt:lpstr>Social Networking: Privacy Concerns  </vt:lpstr>
      <vt:lpstr>Research Note</vt:lpstr>
      <vt:lpstr>Exercises for Review</vt:lpstr>
      <vt:lpstr>Exercises for Review (Cont’d)</vt:lpstr>
      <vt:lpstr>References</vt:lpstr>
      <vt:lpstr>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van der Woude</dc:creator>
  <cp:lastModifiedBy>Ryan</cp:lastModifiedBy>
  <cp:revision>158</cp:revision>
  <dcterms:created xsi:type="dcterms:W3CDTF">2019-07-19T18:36:56Z</dcterms:created>
  <dcterms:modified xsi:type="dcterms:W3CDTF">2020-02-12T14:55:37Z</dcterms:modified>
</cp:coreProperties>
</file>