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257" r:id="rId2"/>
    <p:sldId id="260" r:id="rId3"/>
    <p:sldId id="261" r:id="rId4"/>
    <p:sldId id="269" r:id="rId5"/>
    <p:sldId id="429" r:id="rId6"/>
    <p:sldId id="433" r:id="rId7"/>
    <p:sldId id="320" r:id="rId8"/>
    <p:sldId id="403" r:id="rId9"/>
    <p:sldId id="422" r:id="rId10"/>
    <p:sldId id="434" r:id="rId11"/>
    <p:sldId id="409" r:id="rId12"/>
    <p:sldId id="431" r:id="rId13"/>
    <p:sldId id="435" r:id="rId14"/>
    <p:sldId id="432"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279" r:id="rId32"/>
    <p:sldId id="280" r:id="rId33"/>
    <p:sldId id="264"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B34"/>
    <a:srgbClr val="0A3E28"/>
    <a:srgbClr val="0026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79336" autoAdjust="0"/>
  </p:normalViewPr>
  <p:slideViewPr>
    <p:cSldViewPr snapToGrid="0" snapToObjects="1">
      <p:cViewPr varScale="1">
        <p:scale>
          <a:sx n="93" d="100"/>
          <a:sy n="93" d="100"/>
        </p:scale>
        <p:origin x="-46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2-12T09:56:24.073" idx="1">
    <p:pos x="790" y="1683"/>
    <p:text>Please add author title/affiliation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2-12T10:15:19.321" idx="2">
    <p:pos x="5236" y="971"/>
    <p:text>I wonder if this should be rendered as a simple in-text citation (College of Registered Nurses of Manitoba, 2017, p. 10), and then the full citation added to the reference slide.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2-12T10:19:43.968" idx="3">
    <p:pos x="3081" y="1573"/>
    <p:text>is there supposed to be a link here (as above)?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02-12T10:22:48.475" idx="4">
    <p:pos x="1398" y="841"/>
    <p:text>please add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C472E-393E-2448-AD5D-0C8FB18E8A77}" type="datetimeFigureOut">
              <a:rPr lang="en-US" smtClean="0"/>
              <a:pPr/>
              <a:t>2/12/2020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1917F7-83E4-C149-9F24-86C875F684DA}" type="slidenum">
              <a:rPr lang="en-US" smtClean="0"/>
              <a:pPr/>
              <a:t>‹#›</a:t>
            </a:fld>
            <a:endParaRPr lang="en-US"/>
          </a:p>
        </p:txBody>
      </p:sp>
    </p:spTree>
    <p:extLst>
      <p:ext uri="{BB962C8B-B14F-4D97-AF65-F5344CB8AC3E}">
        <p14:creationId xmlns:p14="http://schemas.microsoft.com/office/powerpoint/2010/main" val="2104921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1B7AB-BE48-0D4F-AACE-173603B943C4}" type="datetimeFigureOut">
              <a:rPr lang="en-US" smtClean="0"/>
              <a:pPr/>
              <a:t>2/12/2020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F3334-C92F-1B40-A090-7CBDBEAF57AE}" type="slidenum">
              <a:rPr lang="en-US" smtClean="0"/>
              <a:pPr/>
              <a:t>‹#›</a:t>
            </a:fld>
            <a:endParaRPr lang="en-US"/>
          </a:p>
        </p:txBody>
      </p:sp>
    </p:spTree>
    <p:extLst>
      <p:ext uri="{BB962C8B-B14F-4D97-AF65-F5344CB8AC3E}">
        <p14:creationId xmlns:p14="http://schemas.microsoft.com/office/powerpoint/2010/main" val="1051849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2AF3334-C92F-1B40-A090-7CBDBEAF57AE}" type="slidenum">
              <a:rPr lang="en-US" smtClean="0"/>
              <a:pPr/>
              <a:t>1</a:t>
            </a:fld>
            <a:endParaRPr lang="en-US"/>
          </a:p>
        </p:txBody>
      </p:sp>
    </p:spTree>
    <p:extLst>
      <p:ext uri="{BB962C8B-B14F-4D97-AF65-F5344CB8AC3E}">
        <p14:creationId xmlns:p14="http://schemas.microsoft.com/office/powerpoint/2010/main" val="3715920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94358" y="733269"/>
            <a:ext cx="5209454" cy="1631253"/>
          </a:xfrm>
          <a:prstGeom prst="rect">
            <a:avLst/>
          </a:prstGeom>
        </p:spPr>
        <p:txBody>
          <a:bodyPr vert="horz" lIns="0" tIns="0" rIns="0" bIns="0" rtlCol="0" anchor="t">
            <a:noAutofit/>
          </a:bodyPr>
          <a:lstStyle>
            <a:lvl1pPr>
              <a:lnSpc>
                <a:spcPct val="86000"/>
              </a:lnSpc>
              <a:defRPr sz="4000" baseline="0"/>
            </a:lvl1pPr>
          </a:lstStyle>
          <a:p>
            <a:r>
              <a:rPr lang="en-CA" dirty="0"/>
              <a:t>Book Title</a:t>
            </a:r>
            <a:endParaRPr lang="en-US" dirty="0"/>
          </a:p>
        </p:txBody>
      </p:sp>
      <p:sp>
        <p:nvSpPr>
          <p:cNvPr id="8" name="Text Placeholder 2"/>
          <p:cNvSpPr>
            <a:spLocks noGrp="1"/>
          </p:cNvSpPr>
          <p:nvPr>
            <p:ph idx="1" hasCustomPrompt="1"/>
          </p:nvPr>
        </p:nvSpPr>
        <p:spPr>
          <a:xfrm>
            <a:off x="694358" y="2534552"/>
            <a:ext cx="5209454" cy="249736"/>
          </a:xfrm>
          <a:prstGeom prst="rect">
            <a:avLst/>
          </a:prstGeom>
        </p:spPr>
        <p:txBody>
          <a:bodyPr vert="horz" lIns="0" tIns="0" rIns="0" bIns="0" rtlCol="0">
            <a:normAutofit/>
          </a:bodyPr>
          <a:lstStyle>
            <a:lvl1pPr marL="0" indent="0">
              <a:buNone/>
              <a:defRPr sz="1800"/>
            </a:lvl1pPr>
            <a:lvl2pPr marL="454025" indent="0">
              <a:buNone/>
              <a:defRPr/>
            </a:lvl2pPr>
            <a:lvl3pPr marL="893762" indent="0">
              <a:buNone/>
              <a:defRPr/>
            </a:lvl3pPr>
            <a:lvl4pPr marL="1347788" indent="0">
              <a:buNone/>
              <a:defRPr/>
            </a:lvl4pPr>
            <a:lvl5pPr marL="1795463" indent="0">
              <a:buNone/>
              <a:defRPr/>
            </a:lvl5pPr>
          </a:lstStyle>
          <a:p>
            <a:pPr lvl="0"/>
            <a:r>
              <a:rPr lang="en-CA" dirty="0"/>
              <a:t>Edited by</a:t>
            </a:r>
            <a:endParaRPr lang="en-US" dirty="0"/>
          </a:p>
        </p:txBody>
      </p:sp>
      <p:sp>
        <p:nvSpPr>
          <p:cNvPr id="12" name="Text Placeholder 2"/>
          <p:cNvSpPr>
            <a:spLocks noGrp="1"/>
          </p:cNvSpPr>
          <p:nvPr>
            <p:ph idx="10" hasCustomPrompt="1"/>
          </p:nvPr>
        </p:nvSpPr>
        <p:spPr>
          <a:xfrm>
            <a:off x="694358" y="2836211"/>
            <a:ext cx="5209454" cy="329332"/>
          </a:xfrm>
          <a:prstGeom prst="rect">
            <a:avLst/>
          </a:prstGeom>
        </p:spPr>
        <p:txBody>
          <a:bodyPr vert="horz" lIns="0" tIns="0" rIns="0" bIns="0" rtlCol="0">
            <a:noAutofit/>
          </a:bodyPr>
          <a:lstStyle>
            <a:lvl1pPr marL="0" indent="0">
              <a:buNone/>
              <a:defRPr sz="2600" b="0"/>
            </a:lvl1pPr>
            <a:lvl2pPr marL="454025" indent="0">
              <a:buNone/>
              <a:defRPr/>
            </a:lvl2pPr>
            <a:lvl3pPr marL="893762" indent="0">
              <a:buNone/>
              <a:defRPr/>
            </a:lvl3pPr>
            <a:lvl4pPr marL="1347788" indent="0">
              <a:buNone/>
              <a:defRPr/>
            </a:lvl4pPr>
            <a:lvl5pPr marL="1795463" indent="0">
              <a:buNone/>
              <a:defRPr/>
            </a:lvl5pPr>
          </a:lstStyle>
          <a:p>
            <a:pPr lvl="0"/>
            <a:r>
              <a:rPr lang="en-CA" dirty="0"/>
              <a:t>Author</a:t>
            </a:r>
            <a:endParaRPr lang="en-US" dirty="0"/>
          </a:p>
        </p:txBody>
      </p:sp>
      <p:sp>
        <p:nvSpPr>
          <p:cNvPr id="13" name="Text Placeholder 2"/>
          <p:cNvSpPr>
            <a:spLocks noGrp="1"/>
          </p:cNvSpPr>
          <p:nvPr>
            <p:ph idx="11" hasCustomPrompt="1"/>
          </p:nvPr>
        </p:nvSpPr>
        <p:spPr>
          <a:xfrm>
            <a:off x="694358" y="3241953"/>
            <a:ext cx="5209454" cy="177446"/>
          </a:xfrm>
          <a:prstGeom prst="rect">
            <a:avLst/>
          </a:prstGeom>
        </p:spPr>
        <p:txBody>
          <a:bodyPr vert="horz" lIns="0" tIns="0" rIns="0" bIns="0" rtlCol="0">
            <a:normAutofit/>
          </a:bodyPr>
          <a:lstStyle>
            <a:lvl1pPr marL="0" indent="0">
              <a:buNone/>
              <a:defRPr sz="1300" b="0" baseline="0"/>
            </a:lvl1pPr>
            <a:lvl2pPr marL="454025" indent="0">
              <a:buNone/>
              <a:defRPr/>
            </a:lvl2pPr>
            <a:lvl3pPr marL="893762" indent="0">
              <a:buNone/>
              <a:defRPr/>
            </a:lvl3pPr>
            <a:lvl4pPr marL="1347788" indent="0">
              <a:buNone/>
              <a:defRPr/>
            </a:lvl4pPr>
            <a:lvl5pPr marL="1795463" indent="0">
              <a:buNone/>
              <a:defRPr/>
            </a:lvl5pPr>
          </a:lstStyle>
          <a:p>
            <a:pPr lvl="0"/>
            <a:r>
              <a:rPr lang="en-CA" dirty="0"/>
              <a:t>Author’s Title</a:t>
            </a:r>
            <a:endParaRPr lang="en-US" dirty="0"/>
          </a:p>
        </p:txBody>
      </p:sp>
      <p:sp>
        <p:nvSpPr>
          <p:cNvPr id="4" name="Text Placeholder 3"/>
          <p:cNvSpPr>
            <a:spLocks noGrp="1"/>
          </p:cNvSpPr>
          <p:nvPr>
            <p:ph type="body" sz="quarter" idx="12" hasCustomPrompt="1"/>
          </p:nvPr>
        </p:nvSpPr>
        <p:spPr>
          <a:xfrm>
            <a:off x="694625" y="3524795"/>
            <a:ext cx="5209187" cy="213794"/>
          </a:xfrm>
          <a:prstGeom prst="rect">
            <a:avLst/>
          </a:prstGeom>
        </p:spPr>
        <p:txBody>
          <a:bodyPr vert="horz" lIns="0" bIns="0"/>
          <a:lstStyle>
            <a:lvl1pPr marL="0" indent="0">
              <a:buFontTx/>
              <a:buNone/>
              <a:defRPr sz="1200" cap="all" baseline="0">
                <a:solidFill>
                  <a:srgbClr val="0A3E28"/>
                </a:solidFill>
              </a:defRPr>
            </a:lvl1pPr>
            <a:lvl2pPr marL="454025" indent="0">
              <a:buFontTx/>
              <a:buNone/>
              <a:defRPr sz="1200" cap="all">
                <a:solidFill>
                  <a:srgbClr val="0A3E28"/>
                </a:solidFill>
              </a:defRPr>
            </a:lvl2pPr>
            <a:lvl3pPr marL="893762" indent="0">
              <a:buFontTx/>
              <a:buNone/>
              <a:defRPr sz="1200" cap="all">
                <a:solidFill>
                  <a:srgbClr val="0A3E28"/>
                </a:solidFill>
              </a:defRPr>
            </a:lvl3pPr>
            <a:lvl4pPr marL="1347788" indent="0">
              <a:buFontTx/>
              <a:buNone/>
              <a:defRPr sz="1200" cap="all">
                <a:solidFill>
                  <a:srgbClr val="0A3E28"/>
                </a:solidFill>
              </a:defRPr>
            </a:lvl4pPr>
            <a:lvl5pPr marL="1795463" indent="0">
              <a:buFontTx/>
              <a:buNone/>
              <a:defRPr sz="1200" cap="all">
                <a:solidFill>
                  <a:srgbClr val="0A3E28"/>
                </a:solidFill>
              </a:defRPr>
            </a:lvl5pPr>
          </a:lstStyle>
          <a:p>
            <a:pPr lvl="0"/>
            <a:r>
              <a:rPr lang="en-CA" dirty="0"/>
              <a:t>Creative commons license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Vertical Text Placeholder 2"/>
          <p:cNvSpPr>
            <a:spLocks noGrp="1"/>
          </p:cNvSpPr>
          <p:nvPr>
            <p:ph type="body" orient="vert" idx="1"/>
          </p:nvPr>
        </p:nvSpPr>
        <p:spPr>
          <a:xfrm>
            <a:off x="1411087" y="1143314"/>
            <a:ext cx="7132401" cy="2620193"/>
          </a:xfrm>
          <a:prstGeom prst="rect">
            <a:avLst/>
          </a:prstGeom>
        </p:spPr>
        <p:txBody>
          <a:bodyPr vert="eaVert"/>
          <a:lstStyle>
            <a:lvl1pPr>
              <a:defRPr sz="2000"/>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6"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9142"/>
            <a:ext cx="2057400" cy="3319163"/>
          </a:xfrm>
        </p:spPr>
        <p:txBody>
          <a:bodyPr vert="eaVert"/>
          <a:lstStyle/>
          <a:p>
            <a:r>
              <a:rPr lang="en-CA" dirty="0"/>
              <a:t>Click to edit Master title style</a:t>
            </a:r>
            <a:endParaRPr lang="en-US" dirty="0"/>
          </a:p>
        </p:txBody>
      </p:sp>
      <p:sp>
        <p:nvSpPr>
          <p:cNvPr id="3" name="Vertical Text Placeholder 2"/>
          <p:cNvSpPr>
            <a:spLocks noGrp="1"/>
          </p:cNvSpPr>
          <p:nvPr>
            <p:ph type="body" orient="vert" idx="1"/>
          </p:nvPr>
        </p:nvSpPr>
        <p:spPr>
          <a:xfrm>
            <a:off x="1404573" y="529142"/>
            <a:ext cx="5072427" cy="3319163"/>
          </a:xfrm>
          <a:prstGeom prst="rect">
            <a:avLst/>
          </a:prstGeom>
        </p:spPr>
        <p:txBody>
          <a:bodyPr vert="eaVert">
            <a:normAutofit/>
          </a:bodyPr>
          <a:lstStyle>
            <a:lvl1pPr>
              <a:defRPr sz="2000"/>
            </a:lvl1pPr>
            <a:lvl2pPr>
              <a:defRPr sz="2000"/>
            </a:lvl2pPr>
            <a:lvl3pPr>
              <a:defRPr sz="2000"/>
            </a:lvl3pPr>
            <a:lvl4pPr>
              <a:defRPr sz="2000"/>
            </a:lvl4pPr>
            <a:lvl5pPr>
              <a:defRPr sz="20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6"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Slide Number Placeholder 3"/>
          <p:cNvSpPr>
            <a:spLocks noGrp="1"/>
          </p:cNvSpPr>
          <p:nvPr>
            <p:ph type="sldNum" sz="quarter" idx="11"/>
          </p:nvPr>
        </p:nvSpPr>
        <p:spPr/>
        <p:txBody>
          <a:bodyPr/>
          <a:lstStyle/>
          <a:p>
            <a:fld id="{53708381-048D-D742-9678-285B0AD95280}" type="slidenum">
              <a:rPr lang="en-US" smtClean="0"/>
              <a:pPr/>
              <a:t>‹#›</a:t>
            </a:fld>
            <a:endParaRPr lang="en-US" dirty="0"/>
          </a:p>
        </p:txBody>
      </p:sp>
      <p:sp>
        <p:nvSpPr>
          <p:cNvPr id="5"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extLst>
      <p:ext uri="{BB962C8B-B14F-4D97-AF65-F5344CB8AC3E}">
        <p14:creationId xmlns:p14="http://schemas.microsoft.com/office/powerpoint/2010/main" val="352259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4357" y="1334309"/>
            <a:ext cx="7934154" cy="403436"/>
          </a:xfrm>
        </p:spPr>
        <p:txBody>
          <a:bodyPr>
            <a:noAutofit/>
          </a:bodyPr>
          <a:lstStyle>
            <a:lvl1pPr>
              <a:defRPr sz="3600">
                <a:solidFill>
                  <a:schemeClr val="bg1"/>
                </a:solidFill>
              </a:defRPr>
            </a:lvl1pPr>
          </a:lstStyle>
          <a:p>
            <a:r>
              <a:rPr lang="en-CA" dirty="0"/>
              <a:t>Presenters</a:t>
            </a:r>
            <a:endParaRPr lang="en-US" dirty="0"/>
          </a:p>
        </p:txBody>
      </p:sp>
      <p:sp>
        <p:nvSpPr>
          <p:cNvPr id="8" name="Text Placeholder 2"/>
          <p:cNvSpPr>
            <a:spLocks noGrp="1"/>
          </p:cNvSpPr>
          <p:nvPr>
            <p:ph idx="1" hasCustomPrompt="1"/>
          </p:nvPr>
        </p:nvSpPr>
        <p:spPr>
          <a:xfrm>
            <a:off x="694357" y="1005686"/>
            <a:ext cx="4855420" cy="249702"/>
          </a:xfrm>
          <a:prstGeom prst="rect">
            <a:avLst/>
          </a:prstGeom>
        </p:spPr>
        <p:txBody>
          <a:bodyPr vert="horz" lIns="0" tIns="0" rIns="0" bIns="0" rtlCol="0">
            <a:normAutofit/>
          </a:bodyPr>
          <a:lstStyle>
            <a:lvl1pPr marL="0" indent="0">
              <a:buNone/>
              <a:defRPr sz="1800">
                <a:solidFill>
                  <a:srgbClr val="F5BB34"/>
                </a:solidFill>
              </a:defRPr>
            </a:lvl1pPr>
            <a:lvl2pPr marL="454025" indent="0">
              <a:buNone/>
              <a:defRPr/>
            </a:lvl2pPr>
            <a:lvl3pPr marL="893762" indent="0">
              <a:buNone/>
              <a:defRPr/>
            </a:lvl3pPr>
            <a:lvl4pPr marL="1347788" indent="0">
              <a:buNone/>
              <a:defRPr/>
            </a:lvl4pPr>
            <a:lvl5pPr marL="1795463" indent="0">
              <a:buNone/>
              <a:defRPr/>
            </a:lvl5pPr>
          </a:lstStyle>
          <a:p>
            <a:pPr lvl="0"/>
            <a:r>
              <a:rPr lang="en-CA" dirty="0"/>
              <a:t>Presented by</a:t>
            </a:r>
            <a:endParaRPr lang="en-US" dirty="0"/>
          </a:p>
        </p:txBody>
      </p:sp>
      <p:sp>
        <p:nvSpPr>
          <p:cNvPr id="9" name="Text Placeholder 2"/>
          <p:cNvSpPr>
            <a:spLocks noGrp="1"/>
          </p:cNvSpPr>
          <p:nvPr>
            <p:ph idx="10" hasCustomPrompt="1"/>
          </p:nvPr>
        </p:nvSpPr>
        <p:spPr>
          <a:xfrm>
            <a:off x="694358" y="2934550"/>
            <a:ext cx="4855420" cy="398492"/>
          </a:xfrm>
          <a:prstGeom prst="rect">
            <a:avLst/>
          </a:prstGeom>
        </p:spPr>
        <p:txBody>
          <a:bodyPr vert="horz" lIns="0" tIns="0" rIns="0" bIns="0" rtlCol="0">
            <a:noAutofit/>
          </a:bodyPr>
          <a:lstStyle>
            <a:lvl1pPr marL="0" indent="0">
              <a:buNone/>
              <a:defRPr sz="3600" b="1" baseline="0">
                <a:solidFill>
                  <a:schemeClr val="bg1"/>
                </a:solidFill>
              </a:defRPr>
            </a:lvl1pPr>
            <a:lvl2pPr marL="454025" indent="0">
              <a:buNone/>
              <a:defRPr/>
            </a:lvl2pPr>
            <a:lvl3pPr marL="893762" indent="0">
              <a:buNone/>
              <a:defRPr/>
            </a:lvl3pPr>
            <a:lvl4pPr marL="1347788" indent="0">
              <a:buNone/>
              <a:defRPr/>
            </a:lvl4pPr>
            <a:lvl5pPr marL="1795463" indent="0">
              <a:buNone/>
              <a:defRPr/>
            </a:lvl5pPr>
          </a:lstStyle>
          <a:p>
            <a:pPr lvl="0"/>
            <a:r>
              <a:rPr lang="en-CA" dirty="0"/>
              <a:t>Thank you!</a:t>
            </a:r>
            <a:endParaRPr lang="en-US" dirty="0"/>
          </a:p>
        </p:txBody>
      </p:sp>
      <p:sp>
        <p:nvSpPr>
          <p:cNvPr id="11" name="Text Placeholder 3"/>
          <p:cNvSpPr>
            <a:spLocks noGrp="1"/>
          </p:cNvSpPr>
          <p:nvPr>
            <p:ph type="body" sz="quarter" idx="12" hasCustomPrompt="1"/>
          </p:nvPr>
        </p:nvSpPr>
        <p:spPr>
          <a:xfrm>
            <a:off x="694625" y="3524795"/>
            <a:ext cx="7933886" cy="214029"/>
          </a:xfrm>
          <a:prstGeom prst="rect">
            <a:avLst/>
          </a:prstGeom>
        </p:spPr>
        <p:txBody>
          <a:bodyPr vert="horz" lIns="0" bIns="0"/>
          <a:lstStyle>
            <a:lvl1pPr marL="0" indent="0">
              <a:buFontTx/>
              <a:buNone/>
              <a:defRPr sz="1200" cap="all" baseline="0">
                <a:solidFill>
                  <a:srgbClr val="F5BB34"/>
                </a:solidFill>
              </a:defRPr>
            </a:lvl1pPr>
            <a:lvl2pPr marL="454025" indent="0">
              <a:buFontTx/>
              <a:buNone/>
              <a:defRPr sz="1200" cap="all">
                <a:solidFill>
                  <a:srgbClr val="0A3E28"/>
                </a:solidFill>
              </a:defRPr>
            </a:lvl2pPr>
            <a:lvl3pPr marL="893762" indent="0">
              <a:buFontTx/>
              <a:buNone/>
              <a:defRPr sz="1200" cap="all">
                <a:solidFill>
                  <a:srgbClr val="0A3E28"/>
                </a:solidFill>
              </a:defRPr>
            </a:lvl3pPr>
            <a:lvl4pPr marL="1347788" indent="0">
              <a:buFontTx/>
              <a:buNone/>
              <a:defRPr sz="1200" cap="all">
                <a:solidFill>
                  <a:srgbClr val="0A3E28"/>
                </a:solidFill>
              </a:defRPr>
            </a:lvl4pPr>
            <a:lvl5pPr marL="1795463" indent="0">
              <a:buFontTx/>
              <a:buNone/>
              <a:defRPr sz="1200" cap="all">
                <a:solidFill>
                  <a:srgbClr val="0A3E28"/>
                </a:solidFill>
              </a:defRPr>
            </a:lvl5pPr>
          </a:lstStyle>
          <a:p>
            <a:pPr lvl="0"/>
            <a:r>
              <a:rPr lang="en-CA" dirty="0"/>
              <a:t>Creative commons license text</a:t>
            </a:r>
            <a:endParaRPr lang="en-US" dirty="0"/>
          </a:p>
        </p:txBody>
      </p:sp>
    </p:spTree>
    <p:extLst>
      <p:ext uri="{BB962C8B-B14F-4D97-AF65-F5344CB8AC3E}">
        <p14:creationId xmlns:p14="http://schemas.microsoft.com/office/powerpoint/2010/main" val="16499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411086" y="495686"/>
            <a:ext cx="7275714" cy="366760"/>
          </a:xfrm>
          <a:prstGeom prst="rect">
            <a:avLst/>
          </a:prstGeom>
        </p:spPr>
        <p:txBody>
          <a:bodyPr vert="horz" lIns="0" tIns="0" rIns="0" bIns="0" rtlCol="0" anchor="t">
            <a:normAutofit/>
          </a:bodyPr>
          <a:lstStyle/>
          <a:p>
            <a:r>
              <a:rPr lang="en-CA" dirty="0"/>
              <a:t>Click to edit Master title style</a:t>
            </a:r>
            <a:endParaRPr lang="en-US" dirty="0"/>
          </a:p>
        </p:txBody>
      </p:sp>
      <p:sp>
        <p:nvSpPr>
          <p:cNvPr id="8" name="Text Placeholder 2"/>
          <p:cNvSpPr>
            <a:spLocks noGrp="1"/>
          </p:cNvSpPr>
          <p:nvPr>
            <p:ph idx="1"/>
          </p:nvPr>
        </p:nvSpPr>
        <p:spPr>
          <a:xfrm>
            <a:off x="1411087" y="1042348"/>
            <a:ext cx="7132401" cy="2735664"/>
          </a:xfrm>
          <a:prstGeom prst="rect">
            <a:avLst/>
          </a:prstGeom>
        </p:spPr>
        <p:txBody>
          <a:bodyPr vert="horz" lIns="0" tIns="0" rIns="0" bIns="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
        <p:nvSpPr>
          <p:cNvPr id="2" name="Slide Number Placeholder 1"/>
          <p:cNvSpPr>
            <a:spLocks noGrp="1"/>
          </p:cNvSpPr>
          <p:nvPr>
            <p:ph type="sldNum" sz="quarter" idx="13"/>
          </p:nvPr>
        </p:nvSpPr>
        <p:spPr/>
        <p:txBody>
          <a:bodyPr/>
          <a:lstStyle/>
          <a:p>
            <a:fld id="{53708381-048D-D742-9678-285B0AD952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573" y="1534512"/>
            <a:ext cx="7090140" cy="1327666"/>
          </a:xfrm>
        </p:spPr>
        <p:txBody>
          <a:bodyPr anchor="t"/>
          <a:lstStyle>
            <a:lvl1pPr algn="l">
              <a:defRPr sz="4000" b="1" cap="all"/>
            </a:lvl1pPr>
          </a:lstStyle>
          <a:p>
            <a:r>
              <a:rPr lang="en-CA" dirty="0"/>
              <a:t>Section title</a:t>
            </a:r>
            <a:endParaRPr lang="en-US" dirty="0"/>
          </a:p>
        </p:txBody>
      </p:sp>
      <p:sp>
        <p:nvSpPr>
          <p:cNvPr id="3" name="Text Placeholder 2"/>
          <p:cNvSpPr>
            <a:spLocks noGrp="1"/>
          </p:cNvSpPr>
          <p:nvPr>
            <p:ph type="body" idx="1" hasCustomPrompt="1"/>
          </p:nvPr>
        </p:nvSpPr>
        <p:spPr>
          <a:xfrm>
            <a:off x="1404573" y="477160"/>
            <a:ext cx="7090140" cy="78316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Section Lead</a:t>
            </a:r>
          </a:p>
        </p:txBody>
      </p:sp>
      <p:sp>
        <p:nvSpPr>
          <p:cNvPr id="8" name="Text Placeholder 2"/>
          <p:cNvSpPr>
            <a:spLocks noGrp="1"/>
          </p:cNvSpPr>
          <p:nvPr>
            <p:ph idx="13" hasCustomPrompt="1"/>
          </p:nvPr>
        </p:nvSpPr>
        <p:spPr>
          <a:xfrm>
            <a:off x="1404573" y="3054017"/>
            <a:ext cx="4855420" cy="329332"/>
          </a:xfrm>
          <a:prstGeom prst="rect">
            <a:avLst/>
          </a:prstGeom>
        </p:spPr>
        <p:txBody>
          <a:bodyPr vert="horz" lIns="0" tIns="0" rIns="0" bIns="0" rtlCol="0">
            <a:noAutofit/>
          </a:bodyPr>
          <a:lstStyle>
            <a:lvl1pPr marL="0" indent="0">
              <a:buNone/>
              <a:defRPr sz="2600" b="0"/>
            </a:lvl1pPr>
            <a:lvl2pPr marL="454025" indent="0">
              <a:buNone/>
              <a:defRPr/>
            </a:lvl2pPr>
            <a:lvl3pPr marL="893762" indent="0">
              <a:buNone/>
              <a:defRPr/>
            </a:lvl3pPr>
            <a:lvl4pPr marL="1347788" indent="0">
              <a:buNone/>
              <a:defRPr/>
            </a:lvl4pPr>
            <a:lvl5pPr marL="1795463" indent="0">
              <a:buNone/>
              <a:defRPr/>
            </a:lvl5pPr>
          </a:lstStyle>
          <a:p>
            <a:pPr lvl="0"/>
            <a:r>
              <a:rPr lang="en-CA" dirty="0"/>
              <a:t>Section Subtitle</a:t>
            </a:r>
            <a:endParaRPr lang="en-US" dirty="0"/>
          </a:p>
        </p:txBody>
      </p:sp>
      <p:sp>
        <p:nvSpPr>
          <p:cNvPr id="9"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10"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sz="half" idx="1"/>
          </p:nvPr>
        </p:nvSpPr>
        <p:spPr>
          <a:xfrm>
            <a:off x="1404572" y="1200151"/>
            <a:ext cx="3418778" cy="2600051"/>
          </a:xfrm>
          <a:prstGeom prst="rect">
            <a:avLst/>
          </a:prstGeom>
        </p:spPr>
        <p:txBody>
          <a:bodyPr lIns="0" tIns="0" bIns="0">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5111981" y="1200151"/>
            <a:ext cx="3574819" cy="2600051"/>
          </a:xfrm>
          <a:prstGeom prst="rect">
            <a:avLst/>
          </a:prstGeom>
        </p:spPr>
        <p:txBody>
          <a:bodyPr lIns="0" tIns="0" bIns="0">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9"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1404572" y="1103509"/>
            <a:ext cx="3470090" cy="479822"/>
          </a:xfrm>
          <a:prstGeom prst="rect">
            <a:avLst/>
          </a:prstGeom>
        </p:spPr>
        <p:txBody>
          <a:bodyPr lIns="0" tIns="0" bIns="0" anchor="t" anchorCtr="0">
            <a:noAutofit/>
          </a:bodyPr>
          <a:lstStyle>
            <a:lvl1pPr marL="0" indent="0">
              <a:buNone/>
              <a:defRPr sz="2200" b="1">
                <a:solidFill>
                  <a:srgbClr val="0A3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1404572" y="1685860"/>
            <a:ext cx="3470090" cy="2050574"/>
          </a:xfrm>
          <a:prstGeom prst="rect">
            <a:avLst/>
          </a:prstGeom>
        </p:spPr>
        <p:txBody>
          <a:bodyPr lIns="0" tIns="0" bIns="0" anchor="t" anchorCtr="0">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5169707" y="1103509"/>
            <a:ext cx="3517092" cy="479822"/>
          </a:xfrm>
          <a:prstGeom prst="rect">
            <a:avLst/>
          </a:prstGeom>
        </p:spPr>
        <p:txBody>
          <a:bodyPr lIns="0" tIns="0" bIns="0" anchor="t" anchorCtr="0">
            <a:normAutofit/>
          </a:bodyPr>
          <a:lstStyle>
            <a:lvl1pPr marL="0" indent="0">
              <a:buNone/>
              <a:defRPr sz="2200" b="1">
                <a:solidFill>
                  <a:srgbClr val="0A3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5169708" y="1685860"/>
            <a:ext cx="3517093" cy="2050574"/>
          </a:xfrm>
          <a:prstGeom prst="rect">
            <a:avLst/>
          </a:prstGeom>
        </p:spPr>
        <p:txBody>
          <a:bodyPr lIns="0" tIns="0" bIns="0" anchor="t" anchorCtr="0">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9"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6"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5"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4"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087" y="607280"/>
            <a:ext cx="2392433" cy="447789"/>
          </a:xfrm>
        </p:spPr>
        <p:txBody>
          <a:bodyPr anchor="b"/>
          <a:lstStyle>
            <a:lvl1pPr algn="l">
              <a:defRPr sz="2000" b="1">
                <a:solidFill>
                  <a:srgbClr val="0A3E28"/>
                </a:solidFill>
              </a:defRPr>
            </a:lvl1pPr>
          </a:lstStyle>
          <a:p>
            <a:r>
              <a:rPr lang="en-CA" dirty="0"/>
              <a:t>Click to edit Master title style</a:t>
            </a:r>
            <a:endParaRPr lang="en-US" dirty="0"/>
          </a:p>
        </p:txBody>
      </p:sp>
      <p:sp>
        <p:nvSpPr>
          <p:cNvPr id="3" name="Content Placeholder 2"/>
          <p:cNvSpPr>
            <a:spLocks noGrp="1"/>
          </p:cNvSpPr>
          <p:nvPr>
            <p:ph idx="1"/>
          </p:nvPr>
        </p:nvSpPr>
        <p:spPr>
          <a:xfrm>
            <a:off x="4092151" y="607280"/>
            <a:ext cx="4444923" cy="3138761"/>
          </a:xfrm>
          <a:prstGeom prst="rect">
            <a:avLst/>
          </a:prstGeom>
        </p:spPr>
        <p:txBody>
          <a:bodyPr lIns="0" tIns="0" bIns="0">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1404573" y="1133236"/>
            <a:ext cx="2398946" cy="2612805"/>
          </a:xfrm>
          <a:prstGeom prst="rect">
            <a:avLst/>
          </a:prstGeom>
        </p:spPr>
        <p:txBody>
          <a:bodyPr lIns="0" t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7"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087" y="3288886"/>
            <a:ext cx="7132401" cy="209372"/>
          </a:xfrm>
        </p:spPr>
        <p:txBody>
          <a:bodyPr anchor="b">
            <a:normAutofit/>
          </a:bodyPr>
          <a:lstStyle>
            <a:lvl1pPr algn="l">
              <a:defRPr sz="1800" b="1"/>
            </a:lvl1pPr>
          </a:lstStyle>
          <a:p>
            <a:r>
              <a:rPr lang="en-CA" dirty="0"/>
              <a:t>Click to edit Master title style</a:t>
            </a:r>
            <a:endParaRPr lang="en-US" dirty="0"/>
          </a:p>
        </p:txBody>
      </p:sp>
      <p:sp>
        <p:nvSpPr>
          <p:cNvPr id="3" name="Picture Placeholder 2"/>
          <p:cNvSpPr>
            <a:spLocks noGrp="1"/>
          </p:cNvSpPr>
          <p:nvPr>
            <p:ph type="pic" idx="1"/>
          </p:nvPr>
        </p:nvSpPr>
        <p:spPr>
          <a:xfrm>
            <a:off x="1404573" y="437232"/>
            <a:ext cx="7138914" cy="2733921"/>
          </a:xfrm>
          <a:prstGeom prst="rect">
            <a:avLst/>
          </a:prstGeom>
        </p:spPr>
        <p:txBody>
          <a:bodyPr l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Drag picture to placeholder or click icon to add</a:t>
            </a:r>
            <a:endParaRPr lang="en-US" dirty="0"/>
          </a:p>
        </p:txBody>
      </p:sp>
      <p:sp>
        <p:nvSpPr>
          <p:cNvPr id="4" name="Text Placeholder 3"/>
          <p:cNvSpPr>
            <a:spLocks noGrp="1"/>
          </p:cNvSpPr>
          <p:nvPr>
            <p:ph type="body" sz="half" idx="2"/>
          </p:nvPr>
        </p:nvSpPr>
        <p:spPr>
          <a:xfrm>
            <a:off x="1411087" y="3550388"/>
            <a:ext cx="7132401" cy="193200"/>
          </a:xfrm>
          <a:prstGeom prst="rect">
            <a:avLst/>
          </a:prstGeom>
        </p:spPr>
        <p:txBody>
          <a:bodyPr l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9" name="Slide Number Placeholder 6"/>
          <p:cNvSpPr txBox="1">
            <a:spLocks/>
          </p:cNvSpPr>
          <p:nvPr userDrawn="1"/>
        </p:nvSpPr>
        <p:spPr>
          <a:xfrm>
            <a:off x="6310924" y="4236288"/>
            <a:ext cx="752605" cy="273844"/>
          </a:xfrm>
          <a:prstGeom prst="rect">
            <a:avLst/>
          </a:prstGeom>
        </p:spPr>
        <p:txBody>
          <a:bodyPr vert="horz" lIns="0" tIns="45720" rIns="0" bIns="0" rtlCol="0" anchor="ctr"/>
          <a:lstStyle>
            <a:defPPr>
              <a:defRPr lang="en-US"/>
            </a:defPPr>
            <a:lvl1pPr marL="0" algn="r" defTabSz="457200" rtl="0" eaLnBrk="1" latinLnBrk="0" hangingPunct="1">
              <a:defRPr sz="16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708381-048D-D742-9678-285B0AD95280}" type="slidenum">
              <a:rPr lang="en-US" smtClean="0"/>
              <a:pPr/>
              <a:t>‹#›</a:t>
            </a:fld>
            <a:endParaRPr lang="en-US" dirty="0"/>
          </a:p>
        </p:txBody>
      </p:sp>
      <p:sp>
        <p:nvSpPr>
          <p:cNvPr id="7" name="Text Placeholder 6"/>
          <p:cNvSpPr>
            <a:spLocks noGrp="1"/>
          </p:cNvSpPr>
          <p:nvPr>
            <p:ph type="body" idx="12"/>
          </p:nvPr>
        </p:nvSpPr>
        <p:spPr>
          <a:xfrm>
            <a:off x="1404572" y="4763483"/>
            <a:ext cx="5472966" cy="133200"/>
          </a:xfrm>
          <a:prstGeom prst="rect">
            <a:avLst/>
          </a:prstGeom>
        </p:spPr>
        <p:txBody>
          <a:bodyPr vert="horz" lIns="0" tIns="0" rIns="0" bIns="0"/>
          <a:lstStyle>
            <a:lvl1pPr marL="0" indent="0">
              <a:spcBef>
                <a:spcPts val="0"/>
              </a:spcBef>
              <a:buFontTx/>
              <a:buNone/>
              <a:defRPr sz="1000">
                <a:solidFill>
                  <a:srgbClr val="0A3E28"/>
                </a:solidFill>
              </a:defRPr>
            </a:lvl1pPr>
            <a:lvl2pPr marL="454025" indent="0">
              <a:spcBef>
                <a:spcPts val="0"/>
              </a:spcBef>
              <a:buFontTx/>
              <a:buNone/>
              <a:defRPr sz="1200">
                <a:solidFill>
                  <a:srgbClr val="0A3E28"/>
                </a:solidFill>
              </a:defRPr>
            </a:lvl2pPr>
            <a:lvl3pPr marL="893762" indent="0">
              <a:spcBef>
                <a:spcPts val="0"/>
              </a:spcBef>
              <a:buFontTx/>
              <a:buNone/>
              <a:defRPr sz="1200">
                <a:solidFill>
                  <a:srgbClr val="0A3E28"/>
                </a:solidFill>
              </a:defRPr>
            </a:lvl3pPr>
            <a:lvl4pPr marL="1347788" indent="0">
              <a:spcBef>
                <a:spcPts val="0"/>
              </a:spcBef>
              <a:buFontTx/>
              <a:buNone/>
              <a:defRPr sz="1200">
                <a:solidFill>
                  <a:srgbClr val="0A3E28"/>
                </a:solidFill>
              </a:defRPr>
            </a:lvl4pPr>
            <a:lvl5pPr marL="1795463" indent="0">
              <a:spcBef>
                <a:spcPts val="0"/>
              </a:spcBef>
              <a:buFontTx/>
              <a:buNone/>
              <a:defRPr sz="1200">
                <a:solidFill>
                  <a:srgbClr val="0A3E28"/>
                </a:solidFill>
              </a:defRPr>
            </a:lvl5pPr>
          </a:lstStyle>
          <a:p>
            <a:pPr lvl="0"/>
            <a:r>
              <a:rPr lang="en-CA"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1087" y="495686"/>
            <a:ext cx="7132401" cy="366760"/>
          </a:xfrm>
          <a:prstGeom prst="rect">
            <a:avLst/>
          </a:prstGeom>
        </p:spPr>
        <p:txBody>
          <a:bodyPr vert="horz" lIns="0" tIns="0" rIns="0" bIns="0" rtlCol="0" anchor="t">
            <a:normAutofit/>
          </a:bodyPr>
          <a:lstStyle/>
          <a:p>
            <a:r>
              <a:rPr lang="en-CA" dirty="0"/>
              <a:t>Click to edit Master title style</a:t>
            </a:r>
            <a:endParaRPr lang="en-US" dirty="0"/>
          </a:p>
        </p:txBody>
      </p:sp>
      <p:sp>
        <p:nvSpPr>
          <p:cNvPr id="7" name="Slide Number Placeholder 6"/>
          <p:cNvSpPr>
            <a:spLocks noGrp="1"/>
          </p:cNvSpPr>
          <p:nvPr>
            <p:ph type="sldNum" sz="quarter" idx="4"/>
          </p:nvPr>
        </p:nvSpPr>
        <p:spPr>
          <a:xfrm>
            <a:off x="6496914" y="4236288"/>
            <a:ext cx="566615" cy="273844"/>
          </a:xfrm>
          <a:prstGeom prst="rect">
            <a:avLst/>
          </a:prstGeom>
        </p:spPr>
        <p:txBody>
          <a:bodyPr vert="horz" lIns="0" tIns="45720" rIns="0" bIns="0" rtlCol="0" anchor="ctr"/>
          <a:lstStyle>
            <a:lvl1pPr algn="r">
              <a:defRPr sz="1600" b="1">
                <a:solidFill>
                  <a:schemeClr val="tx1">
                    <a:tint val="75000"/>
                  </a:schemeClr>
                </a:solidFill>
                <a:latin typeface="Arial"/>
                <a:cs typeface="Arial"/>
              </a:defRPr>
            </a:lvl1pPr>
          </a:lstStyle>
          <a:p>
            <a:fld id="{53708381-048D-D742-9678-285B0AD95280}" type="slidenum">
              <a:rPr lang="en-US" smtClean="0"/>
              <a:pPr/>
              <a:t>‹#›</a:t>
            </a:fld>
            <a:endParaRPr lang="en-US" dirty="0"/>
          </a:p>
        </p:txBody>
      </p:sp>
      <p:sp>
        <p:nvSpPr>
          <p:cNvPr id="8" name="TextBox 7"/>
          <p:cNvSpPr txBox="1"/>
          <p:nvPr userDrawn="1"/>
        </p:nvSpPr>
        <p:spPr>
          <a:xfrm>
            <a:off x="1411087" y="1175198"/>
            <a:ext cx="7132401" cy="438582"/>
          </a:xfrm>
          <a:prstGeom prst="rect">
            <a:avLst/>
          </a:prstGeom>
          <a:noFill/>
        </p:spPr>
        <p:txBody>
          <a:bodyPr wrap="square" lIns="0" bIns="0" rtlCol="0">
            <a:spAutoFit/>
          </a:bodyPr>
          <a:lstStyle/>
          <a:p>
            <a:pPr>
              <a:lnSpc>
                <a:spcPct val="150000"/>
              </a:lnSpc>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Lst>
  <p:hf hdr="0" ftr="0" dt="0"/>
  <p:txStyles>
    <p:titleStyle>
      <a:lvl1pPr algn="l" defTabSz="457200" rtl="0" eaLnBrk="1" latinLnBrk="0" hangingPunct="1">
        <a:spcBef>
          <a:spcPct val="0"/>
        </a:spcBef>
        <a:buNone/>
        <a:defRPr sz="3200" b="1" i="0" kern="1200">
          <a:solidFill>
            <a:srgbClr val="1A0704"/>
          </a:solidFill>
          <a:latin typeface="Arial"/>
          <a:ea typeface="+mj-ea"/>
          <a:cs typeface="Century Gothic"/>
        </a:defRPr>
      </a:lvl1pPr>
    </p:titleStyle>
    <p:bodyStyle>
      <a:lvl1pPr marL="266700" indent="-266700" algn="l" defTabSz="457200" rtl="0" eaLnBrk="1" latinLnBrk="0" hangingPunct="1">
        <a:spcBef>
          <a:spcPct val="20000"/>
        </a:spcBef>
        <a:buClr>
          <a:schemeClr val="accent2"/>
        </a:buClr>
        <a:buFont typeface="Arial"/>
        <a:buChar char="•"/>
        <a:defRPr sz="2200" b="0" i="0" kern="1200">
          <a:solidFill>
            <a:srgbClr val="1A0704"/>
          </a:solidFill>
          <a:latin typeface="Arial"/>
          <a:ea typeface="+mn-ea"/>
          <a:cs typeface="Century Gothic"/>
        </a:defRPr>
      </a:lvl1pPr>
      <a:lvl2pPr marL="720725" indent="-266700" algn="l" defTabSz="457200" rtl="0" eaLnBrk="1" latinLnBrk="0" hangingPunct="1">
        <a:spcBef>
          <a:spcPct val="20000"/>
        </a:spcBef>
        <a:buClr>
          <a:schemeClr val="accent2"/>
        </a:buClr>
        <a:buFont typeface="Arial"/>
        <a:buChar char="•"/>
        <a:defRPr sz="2200" b="0" i="0" kern="1200">
          <a:solidFill>
            <a:srgbClr val="1A0704"/>
          </a:solidFill>
          <a:latin typeface="Arial"/>
          <a:ea typeface="+mn-ea"/>
          <a:cs typeface="Century Gothic"/>
        </a:defRPr>
      </a:lvl2pPr>
      <a:lvl3pPr marL="1168400" indent="-274638" algn="l" defTabSz="457200" rtl="0" eaLnBrk="1" latinLnBrk="0" hangingPunct="1">
        <a:spcBef>
          <a:spcPct val="20000"/>
        </a:spcBef>
        <a:buClr>
          <a:schemeClr val="accent2"/>
        </a:buClr>
        <a:buFont typeface="Arial"/>
        <a:buChar char="•"/>
        <a:defRPr sz="2200" b="0" i="0" kern="1200">
          <a:solidFill>
            <a:srgbClr val="1A0704"/>
          </a:solidFill>
          <a:latin typeface="Arial"/>
          <a:ea typeface="+mn-ea"/>
          <a:cs typeface="Century Gothic"/>
        </a:defRPr>
      </a:lvl3pPr>
      <a:lvl4pPr marL="1614488" indent="-266700" algn="l" defTabSz="457200" rtl="0" eaLnBrk="1" latinLnBrk="0" hangingPunct="1">
        <a:spcBef>
          <a:spcPct val="20000"/>
        </a:spcBef>
        <a:buClr>
          <a:schemeClr val="accent2"/>
        </a:buClr>
        <a:buFont typeface="Arial"/>
        <a:buChar char="•"/>
        <a:defRPr sz="2200" b="0" i="0" kern="1200">
          <a:solidFill>
            <a:srgbClr val="1A0704"/>
          </a:solidFill>
          <a:latin typeface="Arial"/>
          <a:ea typeface="+mn-ea"/>
          <a:cs typeface="Century Gothic"/>
        </a:defRPr>
      </a:lvl4pPr>
      <a:lvl5pPr marL="2062163" indent="-266700" algn="l" defTabSz="457200" rtl="0" eaLnBrk="1" latinLnBrk="0" hangingPunct="1">
        <a:spcBef>
          <a:spcPct val="20000"/>
        </a:spcBef>
        <a:buClr>
          <a:schemeClr val="accent2"/>
        </a:buClr>
        <a:buFont typeface="Arial"/>
        <a:buChar char="•"/>
        <a:defRPr sz="2200" b="0" i="0" kern="1200">
          <a:solidFill>
            <a:srgbClr val="1A0704"/>
          </a:solidFill>
          <a:latin typeface="Arial"/>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rna.org/wp-content/uploads/2017/12/DualRoleClarity2015_06.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na-aiic.ca/~/media/cna/page-content/pdf-en/framework-for-the-pracice-of-registered-nurses-in-canad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hyperlink" Target="http://jvdwdesigns.com/" TargetMode="External"/><Relationship Id="rId1" Type="http://schemas.openxmlformats.org/officeDocument/2006/relationships/slideLayout" Target="../slideLayouts/slideLayout2.xml"/><Relationship Id="rId5" Type="http://schemas.openxmlformats.org/officeDocument/2006/relationships/hyperlink" Target="mailto:open.textbooks@uregina.ca" TargetMode="External"/><Relationship Id="rId4" Type="http://schemas.openxmlformats.org/officeDocument/2006/relationships/hyperlink" Target="http://www.uregina.ca/open-access/open-textbook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massnurses.org/labor-action/labor-education-resources/union-rights-and-benefits/p/openItem/12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s://www.crnm.mb.ca/uploads/ck/files/Three%20Pillars%20of%20Registered%20Nursing.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na-aiic.ca/membership/benefits-of-cna-membership" TargetMode="External"/><Relationship Id="rId2" Type="http://schemas.openxmlformats.org/officeDocument/2006/relationships/hyperlink" Target="https://www.cna-aiic.ca/en/about-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ursesunions.ca/campaig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nps.ca/index.php?m=15&amp;page=3" TargetMode="External"/><Relationship Id="rId2" Type="http://schemas.openxmlformats.org/officeDocument/2006/relationships/hyperlink" Target="https://www.cnps.ca/index.php?m=10&amp;page=2" TargetMode="External"/><Relationship Id="rId1" Type="http://schemas.openxmlformats.org/officeDocument/2006/relationships/slideLayout" Target="../slideLayouts/slideLayout2.xml"/><Relationship Id="rId5" Type="http://schemas.openxmlformats.org/officeDocument/2006/relationships/hyperlink" Target="https://www.cnps.ca/index.php?m=39&amp;page=34" TargetMode="External"/><Relationship Id="rId4" Type="http://schemas.openxmlformats.org/officeDocument/2006/relationships/hyperlink" Target="https://www.cnps.ca/index.php?m=38&amp;page=2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http://indigenousnurses.ca/abou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rna.org/wp-content/uploads/2017/12/DualRoleClarity2015_06.pdf" TargetMode="External"/><Relationship Id="rId2" Type="http://schemas.openxmlformats.org/officeDocument/2006/relationships/hyperlink" Target="https://www.srna.org/wp-content/uploads/2018/01/Profession-Led-Regulation-201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rna.org/about-us/how-we-operate/strategic-plan/" TargetMode="External"/><Relationship Id="rId2" Type="http://schemas.openxmlformats.org/officeDocument/2006/relationships/hyperlink" Target="https://www.srna.org/about-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57" y="753247"/>
            <a:ext cx="5915762" cy="1631253"/>
          </a:xfrm>
        </p:spPr>
        <p:txBody>
          <a:bodyPr/>
          <a:lstStyle/>
          <a:p>
            <a:r>
              <a:rPr lang="en-US" sz="3600" dirty="0"/>
              <a:t>Regulation, the Law, </a:t>
            </a:r>
            <a:r>
              <a:rPr lang="en-US" sz="3600" dirty="0" err="1"/>
              <a:t>Labour</a:t>
            </a:r>
            <a:r>
              <a:rPr lang="en-US" sz="3600" dirty="0"/>
              <a:t> Relations, and Negotiations</a:t>
            </a:r>
          </a:p>
        </p:txBody>
      </p:sp>
      <p:sp>
        <p:nvSpPr>
          <p:cNvPr id="4" name="Content Placeholder 3"/>
          <p:cNvSpPr>
            <a:spLocks noGrp="1"/>
          </p:cNvSpPr>
          <p:nvPr>
            <p:ph idx="10"/>
          </p:nvPr>
        </p:nvSpPr>
        <p:spPr>
          <a:xfrm>
            <a:off x="694357" y="2359504"/>
            <a:ext cx="5596273" cy="329332"/>
          </a:xfrm>
        </p:spPr>
        <p:txBody>
          <a:bodyPr/>
          <a:lstStyle/>
          <a:p>
            <a:r>
              <a:rPr lang="en-US" sz="1600" dirty="0"/>
              <a:t>Beverly </a:t>
            </a:r>
            <a:r>
              <a:rPr lang="en-US" sz="1600" dirty="0" err="1"/>
              <a:t>Balaski</a:t>
            </a:r>
            <a:endParaRPr lang="en-CA" sz="1600" dirty="0"/>
          </a:p>
        </p:txBody>
      </p:sp>
      <p:sp>
        <p:nvSpPr>
          <p:cNvPr id="7" name="Text Placeholder 6"/>
          <p:cNvSpPr>
            <a:spLocks noGrp="1"/>
          </p:cNvSpPr>
          <p:nvPr>
            <p:ph type="body" sz="quarter" idx="12"/>
          </p:nvPr>
        </p:nvSpPr>
        <p:spPr/>
        <p:txBody>
          <a:bodyPr/>
          <a:lstStyle/>
          <a:p>
            <a:r>
              <a:rPr lang="en-US" dirty="0"/>
              <a:t>Creative commons attribution 4.0 international license</a:t>
            </a:r>
          </a:p>
        </p:txBody>
      </p:sp>
      <p:sp>
        <p:nvSpPr>
          <p:cNvPr id="9" name="Text Placeholder 2"/>
          <p:cNvSpPr txBox="1">
            <a:spLocks/>
          </p:cNvSpPr>
          <p:nvPr/>
        </p:nvSpPr>
        <p:spPr>
          <a:xfrm>
            <a:off x="694624" y="4276852"/>
            <a:ext cx="4770395" cy="187605"/>
          </a:xfrm>
          <a:prstGeom prst="rect">
            <a:avLst/>
          </a:prstGeom>
        </p:spPr>
        <p:txBody>
          <a:bodyPr vert="horz" lIns="0" tIns="0" rIns="0" bIns="0" rtlCol="0">
            <a:noAutofit/>
          </a:bodyPr>
          <a:lstStyle>
            <a:lvl1pPr marL="0" indent="0" algn="l" defTabSz="457200" rtl="0" eaLnBrk="1" latinLnBrk="0" hangingPunct="1">
              <a:spcBef>
                <a:spcPct val="20000"/>
              </a:spcBef>
              <a:buClr>
                <a:schemeClr val="accent2"/>
              </a:buClr>
              <a:buFont typeface="Arial"/>
              <a:buNone/>
              <a:defRPr sz="2200" b="1" i="0" kern="1200" cap="all">
                <a:solidFill>
                  <a:srgbClr val="0A3E28"/>
                </a:solidFill>
                <a:latin typeface="Arial"/>
                <a:ea typeface="+mn-ea"/>
                <a:cs typeface="Century Gothic"/>
              </a:defRPr>
            </a:lvl1pPr>
            <a:lvl2pPr marL="454025"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2pPr>
            <a:lvl3pPr marL="893762"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3pPr>
            <a:lvl4pPr marL="1347788"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4pPr>
            <a:lvl5pPr marL="1795463"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June 2018</a:t>
            </a:r>
            <a:endParaRPr lang="en-US" dirty="0"/>
          </a:p>
        </p:txBody>
      </p:sp>
      <p:sp>
        <p:nvSpPr>
          <p:cNvPr id="6" name="Content Placeholder 4">
            <a:extLst>
              <a:ext uri="{FF2B5EF4-FFF2-40B4-BE49-F238E27FC236}">
                <a16:creationId xmlns:a16="http://schemas.microsoft.com/office/drawing/2014/main" xmlns="" id="{4B5C927C-EA55-4C50-B365-5C7A9D8DDF0F}"/>
              </a:ext>
            </a:extLst>
          </p:cNvPr>
          <p:cNvSpPr>
            <a:spLocks noGrp="1"/>
          </p:cNvSpPr>
          <p:nvPr/>
        </p:nvSpPr>
        <p:spPr>
          <a:xfrm>
            <a:off x="694357" y="2673320"/>
            <a:ext cx="5209454" cy="177446"/>
          </a:xfrm>
          <a:prstGeom prst="rect">
            <a:avLst/>
          </a:prstGeom>
        </p:spPr>
        <p:txBody>
          <a:bodyPr vert="horz" lIns="0" tIns="0" rIns="0" bIns="0" rtlCol="0">
            <a:normAutofit fontScale="92500" lnSpcReduction="10000"/>
          </a:bodyPr>
          <a:lstStyle>
            <a:lvl1pPr marL="0" indent="0" algn="l" defTabSz="457200" rtl="0" eaLnBrk="1" latinLnBrk="0" hangingPunct="1">
              <a:spcBef>
                <a:spcPct val="20000"/>
              </a:spcBef>
              <a:buClr>
                <a:schemeClr val="accent2"/>
              </a:buClr>
              <a:buFont typeface="Arial"/>
              <a:buNone/>
              <a:defRPr sz="1300" b="0" i="0" kern="1200" baseline="0">
                <a:solidFill>
                  <a:srgbClr val="1A0704"/>
                </a:solidFill>
                <a:latin typeface="Arial"/>
                <a:ea typeface="+mn-ea"/>
                <a:cs typeface="Century Gothic"/>
              </a:defRPr>
            </a:lvl1pPr>
            <a:lvl2pPr marL="454025"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2pPr>
            <a:lvl3pPr marL="893762"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3pPr>
            <a:lvl4pPr marL="1347788"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4pPr>
            <a:lvl5pPr marL="1795463"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Author’s Title</a:t>
            </a:r>
          </a:p>
        </p:txBody>
      </p:sp>
    </p:spTree>
    <p:extLst>
      <p:ext uri="{BB962C8B-B14F-4D97-AF65-F5344CB8AC3E}">
        <p14:creationId xmlns:p14="http://schemas.microsoft.com/office/powerpoint/2010/main" val="3540703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15.2.2 </a:t>
            </a:r>
            <a:r>
              <a:rPr lang="en-US" dirty="0" smtClean="0">
                <a:solidFill>
                  <a:srgbClr val="92D050"/>
                </a:solidFill>
              </a:rPr>
              <a:t>(Cont’d</a:t>
            </a:r>
            <a:r>
              <a:rPr lang="en-US" dirty="0">
                <a:solidFill>
                  <a:srgbClr val="92D050"/>
                </a:solidFill>
              </a:rPr>
              <a:t>)</a:t>
            </a:r>
            <a:endParaRPr lang="en-US" dirty="0">
              <a:solidFill>
                <a:srgbClr val="92D050"/>
              </a:solidFill>
            </a:endParaRPr>
          </a:p>
        </p:txBody>
      </p:sp>
      <p:sp>
        <p:nvSpPr>
          <p:cNvPr id="3" name="Content Placeholder 2"/>
          <p:cNvSpPr>
            <a:spLocks noGrp="1"/>
          </p:cNvSpPr>
          <p:nvPr>
            <p:ph idx="1"/>
          </p:nvPr>
        </p:nvSpPr>
        <p:spPr>
          <a:xfrm>
            <a:off x="1404572" y="1366463"/>
            <a:ext cx="7132401" cy="2415548"/>
          </a:xfrm>
        </p:spPr>
        <p:txBody>
          <a:bodyPr>
            <a:normAutofit/>
          </a:bodyPr>
          <a:lstStyle/>
          <a:p>
            <a:pPr>
              <a:lnSpc>
                <a:spcPct val="100000"/>
              </a:lnSpc>
              <a:spcAft>
                <a:spcPts val="1200"/>
              </a:spcAft>
            </a:pPr>
            <a:r>
              <a:rPr lang="en-US" sz="1800" dirty="0">
                <a:latin typeface="+mj-lt"/>
                <a:cs typeface="Times New Roman" panose="02020603050405020304" pitchFamily="18" charset="0"/>
              </a:rPr>
              <a:t>The SRNA has two main roles. Read “</a:t>
            </a:r>
            <a:r>
              <a:rPr lang="en-US" sz="1800" dirty="0">
                <a:latin typeface="+mj-lt"/>
                <a:cs typeface="Times New Roman" panose="02020603050405020304" pitchFamily="18" charset="0"/>
                <a:hlinkClick r:id="rId2"/>
              </a:rPr>
              <a:t>Our Role in the Public Interest</a:t>
            </a:r>
            <a:r>
              <a:rPr lang="en-US" sz="1800" dirty="0">
                <a:latin typeface="+mj-lt"/>
                <a:cs typeface="Times New Roman" panose="02020603050405020304" pitchFamily="18" charset="0"/>
              </a:rPr>
              <a:t>” to learn more about the regulation and association roles, then answer the following questions:</a:t>
            </a:r>
          </a:p>
          <a:p>
            <a:pPr lvl="1">
              <a:lnSpc>
                <a:spcPct val="100000"/>
              </a:lnSpc>
              <a:spcAft>
                <a:spcPts val="1200"/>
              </a:spcAft>
            </a:pPr>
            <a:r>
              <a:rPr lang="en-US" sz="1800" dirty="0">
                <a:latin typeface="+mj-lt"/>
                <a:cs typeface="Times New Roman" panose="02020603050405020304" pitchFamily="18" charset="0"/>
              </a:rPr>
              <a:t>What are their regulatory initiatives?</a:t>
            </a:r>
          </a:p>
          <a:p>
            <a:pPr lvl="1">
              <a:lnSpc>
                <a:spcPct val="100000"/>
              </a:lnSpc>
              <a:spcAft>
                <a:spcPts val="1200"/>
              </a:spcAft>
            </a:pPr>
            <a:r>
              <a:rPr lang="en-US" sz="1800" dirty="0">
                <a:latin typeface="+mj-lt"/>
                <a:cs typeface="Times New Roman" panose="02020603050405020304" pitchFamily="18" charset="0"/>
              </a:rPr>
              <a:t>What are their association initiatives?</a:t>
            </a:r>
          </a:p>
          <a:p>
            <a:pPr lvl="1">
              <a:lnSpc>
                <a:spcPct val="100000"/>
              </a:lnSpc>
              <a:spcAft>
                <a:spcPts val="1200"/>
              </a:spcAft>
            </a:pPr>
            <a:r>
              <a:rPr lang="en-US" sz="1800" dirty="0">
                <a:latin typeface="+mj-lt"/>
                <a:cs typeface="Times New Roman" panose="02020603050405020304" pitchFamily="18" charset="0"/>
              </a:rPr>
              <a:t>What are the deliverables for public and member engagement?</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10</a:t>
            </a:fld>
            <a:endParaRPr lang="en-US" dirty="0"/>
          </a:p>
        </p:txBody>
      </p:sp>
    </p:spTree>
    <p:extLst>
      <p:ext uri="{BB962C8B-B14F-4D97-AF65-F5344CB8AC3E}">
        <p14:creationId xmlns:p14="http://schemas.microsoft.com/office/powerpoint/2010/main" val="12903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375166"/>
            <a:ext cx="7275714" cy="366760"/>
          </a:xfrm>
        </p:spPr>
        <p:txBody>
          <a:bodyPr>
            <a:normAutofit fontScale="90000"/>
          </a:bodyPr>
          <a:lstStyle/>
          <a:p>
            <a:r>
              <a:rPr lang="en-US" dirty="0"/>
              <a:t>Separation of  Regulatory Roles </a:t>
            </a:r>
            <a:r>
              <a:rPr lang="en-US" dirty="0" smtClean="0"/>
              <a:t>(College</a:t>
            </a:r>
            <a:r>
              <a:rPr lang="en-US" dirty="0"/>
              <a:t>) from Advocacy Roles </a:t>
            </a:r>
            <a:r>
              <a:rPr lang="en-US" dirty="0" smtClean="0"/>
              <a:t>(Association</a:t>
            </a:r>
            <a:r>
              <a:rPr lang="en-US" dirty="0"/>
              <a:t>)</a:t>
            </a:r>
          </a:p>
        </p:txBody>
      </p:sp>
      <p:sp>
        <p:nvSpPr>
          <p:cNvPr id="3" name="Content Placeholder 2"/>
          <p:cNvSpPr>
            <a:spLocks noGrp="1"/>
          </p:cNvSpPr>
          <p:nvPr>
            <p:ph idx="1"/>
          </p:nvPr>
        </p:nvSpPr>
        <p:spPr>
          <a:xfrm>
            <a:off x="1404572" y="1352775"/>
            <a:ext cx="7132401" cy="2735664"/>
          </a:xfrm>
        </p:spPr>
        <p:txBody>
          <a:bodyPr>
            <a:normAutofit lnSpcReduction="10000"/>
          </a:bodyPr>
          <a:lstStyle/>
          <a:p>
            <a:pPr>
              <a:buFont typeface="Arial" panose="020B0604020202020204" pitchFamily="34" charset="0"/>
              <a:buChar char="•"/>
            </a:pPr>
            <a:r>
              <a:rPr lang="en-US" sz="1600" dirty="0"/>
              <a:t>With the loss of that united voice in some provinces, three questions have emerged (Duncan et al., 2012):</a:t>
            </a:r>
          </a:p>
          <a:p>
            <a:pPr lvl="1">
              <a:buFont typeface="Arial" panose="020B0604020202020204" pitchFamily="34" charset="0"/>
              <a:buChar char="•"/>
            </a:pPr>
            <a:r>
              <a:rPr lang="en-US" sz="1600" dirty="0"/>
              <a:t>How will RNs utilize their leadership to have the courageous conversations that will inform key decisions on the future of their profession?</a:t>
            </a:r>
          </a:p>
          <a:p>
            <a:pPr lvl="1">
              <a:buFont typeface="Arial" panose="020B0604020202020204" pitchFamily="34" charset="0"/>
              <a:buChar char="•"/>
            </a:pPr>
            <a:r>
              <a:rPr lang="en-US" sz="1600" dirty="0"/>
              <a:t>How will RNs develop and continue to contribute to the organizational structures that best serve the profession’s current and future mandates?</a:t>
            </a:r>
          </a:p>
          <a:p>
            <a:pPr lvl="1">
              <a:buFont typeface="Arial" panose="020B0604020202020204" pitchFamily="34" charset="0"/>
              <a:buChar char="•"/>
            </a:pPr>
            <a:r>
              <a:rPr lang="en-US" sz="1600" dirty="0"/>
              <a:t>How will RNs know if current and future organizational transitions are contributing to the advancement of the profession, in the public interest?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11</a:t>
            </a:fld>
            <a:endParaRPr lang="en-US" dirty="0"/>
          </a:p>
        </p:txBody>
      </p:sp>
    </p:spTree>
    <p:extLst>
      <p:ext uri="{BB962C8B-B14F-4D97-AF65-F5344CB8AC3E}">
        <p14:creationId xmlns:p14="http://schemas.microsoft.com/office/powerpoint/2010/main" val="92013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Nursing as a Profession</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dirty="0"/>
              <a:t>A profession is more than an occupation; it is a career with specialized knowledge and functioning.</a:t>
            </a:r>
          </a:p>
          <a:p>
            <a:pPr>
              <a:buFont typeface="Arial" panose="020B0604020202020204" pitchFamily="34" charset="0"/>
              <a:buChar char="•"/>
            </a:pPr>
            <a:r>
              <a:rPr lang="en-US" sz="1600" dirty="0"/>
              <a:t>It is through the knowledge and service of a profession that the public has come to trust that members of a profession will be competent and ethical.</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12</a:t>
            </a:fld>
            <a:endParaRPr lang="en-US" dirty="0"/>
          </a:p>
        </p:txBody>
      </p:sp>
    </p:spTree>
    <p:extLst>
      <p:ext uri="{BB962C8B-B14F-4D97-AF65-F5344CB8AC3E}">
        <p14:creationId xmlns:p14="http://schemas.microsoft.com/office/powerpoint/2010/main" val="70549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15.2.3</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Read more about the Canadian Nurses Association’s position on self-regulation in “</a:t>
            </a:r>
            <a:r>
              <a:rPr lang="en-US" sz="1800" dirty="0">
                <a:latin typeface="+mj-lt"/>
                <a:cs typeface="Times New Roman" panose="02020603050405020304" pitchFamily="18" charset="0"/>
                <a:hlinkClick r:id="rId2"/>
              </a:rPr>
              <a:t>Framework for the Practice of Registered Nurses in </a:t>
            </a:r>
            <a:r>
              <a:rPr lang="en-US" sz="1800" dirty="0" smtClean="0">
                <a:latin typeface="+mj-lt"/>
                <a:cs typeface="Times New Roman" panose="02020603050405020304" pitchFamily="18" charset="0"/>
                <a:hlinkClick r:id="rId2"/>
              </a:rPr>
              <a:t>Canada</a:t>
            </a:r>
            <a:r>
              <a:rPr lang="en-US" sz="1800" dirty="0" smtClean="0">
                <a:latin typeface="+mj-lt"/>
                <a:cs typeface="Times New Roman" panose="02020603050405020304" pitchFamily="18" charset="0"/>
              </a:rPr>
              <a:t>,” then </a:t>
            </a:r>
            <a:r>
              <a:rPr lang="en-US" sz="1800" dirty="0">
                <a:latin typeface="+mj-lt"/>
                <a:cs typeface="Times New Roman" panose="02020603050405020304" pitchFamily="18" charset="0"/>
              </a:rPr>
              <a:t>answer the following questions:</a:t>
            </a:r>
          </a:p>
          <a:p>
            <a:pPr lvl="1">
              <a:lnSpc>
                <a:spcPct val="100000"/>
              </a:lnSpc>
              <a:spcAft>
                <a:spcPts val="1200"/>
              </a:spcAft>
            </a:pPr>
            <a:r>
              <a:rPr lang="en-US" sz="1800" dirty="0">
                <a:latin typeface="+mj-lt"/>
                <a:cs typeface="Times New Roman" panose="02020603050405020304" pitchFamily="18" charset="0"/>
              </a:rPr>
              <a:t>How do </a:t>
            </a:r>
            <a:r>
              <a:rPr lang="en-US" sz="1800" dirty="0" smtClean="0">
                <a:latin typeface="+mj-lt"/>
                <a:cs typeface="Times New Roman" panose="02020603050405020304" pitchFamily="18" charset="0"/>
              </a:rPr>
              <a:t>practicing </a:t>
            </a:r>
            <a:r>
              <a:rPr lang="en-US" sz="1800" dirty="0">
                <a:latin typeface="+mj-lt"/>
                <a:cs typeface="Times New Roman" panose="02020603050405020304" pitchFamily="18" charset="0"/>
              </a:rPr>
              <a:t>nurses participate in self-regulation?</a:t>
            </a:r>
          </a:p>
          <a:p>
            <a:pPr lvl="1">
              <a:lnSpc>
                <a:spcPct val="100000"/>
              </a:lnSpc>
              <a:spcAft>
                <a:spcPts val="1200"/>
              </a:spcAft>
            </a:pPr>
            <a:r>
              <a:rPr lang="en-US" sz="1800" dirty="0">
                <a:latin typeface="+mj-lt"/>
                <a:cs typeface="Times New Roman" panose="02020603050405020304" pitchFamily="18" charset="0"/>
              </a:rPr>
              <a:t>Describe one way in which nurses in Canada are regulated.</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13</a:t>
            </a:fld>
            <a:endParaRPr lang="en-US" dirty="0"/>
          </a:p>
        </p:txBody>
      </p:sp>
    </p:spTree>
    <p:extLst>
      <p:ext uri="{BB962C8B-B14F-4D97-AF65-F5344CB8AC3E}">
        <p14:creationId xmlns:p14="http://schemas.microsoft.com/office/powerpoint/2010/main" val="102541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98" y="490244"/>
            <a:ext cx="7275714" cy="366760"/>
          </a:xfrm>
        </p:spPr>
        <p:txBody>
          <a:bodyPr>
            <a:normAutofit fontScale="90000"/>
          </a:bodyPr>
          <a:lstStyle/>
          <a:p>
            <a:r>
              <a:rPr lang="en-US" dirty="0"/>
              <a:t>Professional Self-Regulation</a:t>
            </a:r>
          </a:p>
        </p:txBody>
      </p:sp>
      <p:sp>
        <p:nvSpPr>
          <p:cNvPr id="3" name="Content Placeholder 2"/>
          <p:cNvSpPr>
            <a:spLocks noGrp="1"/>
          </p:cNvSpPr>
          <p:nvPr>
            <p:ph idx="1"/>
          </p:nvPr>
        </p:nvSpPr>
        <p:spPr>
          <a:xfrm>
            <a:off x="503198" y="1108886"/>
            <a:ext cx="7132401" cy="2735664"/>
          </a:xfrm>
        </p:spPr>
        <p:txBody>
          <a:bodyPr>
            <a:normAutofit/>
          </a:bodyPr>
          <a:lstStyle/>
          <a:p>
            <a:pPr>
              <a:buFont typeface="Arial" panose="020B0604020202020204" pitchFamily="34" charset="0"/>
              <a:buChar char="•"/>
            </a:pPr>
            <a:r>
              <a:rPr lang="en-US" sz="1400" dirty="0"/>
              <a:t>Figure 15.2.2 “Professional Self-regulation” by </a:t>
            </a:r>
            <a:br>
              <a:rPr lang="en-US" sz="1400" dirty="0"/>
            </a:br>
            <a:r>
              <a:rPr lang="en-US" sz="1400" dirty="0"/>
              <a:t>Beverly </a:t>
            </a:r>
            <a:r>
              <a:rPr lang="en-US" sz="1400" dirty="0" err="1"/>
              <a:t>Balaski</a:t>
            </a:r>
            <a:r>
              <a:rPr lang="en-US" sz="1400" dirty="0"/>
              <a:t>, designed by JVDW Designs is </a:t>
            </a:r>
            <a:br>
              <a:rPr lang="en-US" sz="1400" dirty="0"/>
            </a:br>
            <a:r>
              <a:rPr lang="en-US" sz="1400" dirty="0"/>
              <a:t>licensed under a CC BY 4.0 International License.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14</a:t>
            </a:fld>
            <a:endParaRPr lang="en-US" dirty="0"/>
          </a:p>
        </p:txBody>
      </p:sp>
      <p:pic>
        <p:nvPicPr>
          <p:cNvPr id="6" name="Picture 2" descr="professional self-regulation, legislation, delegation, responsibilities">
            <a:extLst>
              <a:ext uri="{FF2B5EF4-FFF2-40B4-BE49-F238E27FC236}">
                <a16:creationId xmlns:a16="http://schemas.microsoft.com/office/drawing/2014/main" xmlns="" id="{6DDA0308-AEFA-4AAD-8B04-AF0373888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879" y="442784"/>
            <a:ext cx="3258720" cy="34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7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Unionization of Registered Nurses </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err="1"/>
              <a:t>Labour</a:t>
            </a:r>
            <a:r>
              <a:rPr lang="en-US" sz="1600" b="1" dirty="0"/>
              <a:t> </a:t>
            </a:r>
            <a:r>
              <a:rPr lang="en-US" sz="1600" b="1" dirty="0" smtClean="0"/>
              <a:t>unions</a:t>
            </a:r>
            <a:r>
              <a:rPr lang="en-US" sz="1600" dirty="0"/>
              <a:t>: organizations that represent workers in their negotiations with </a:t>
            </a:r>
            <a:r>
              <a:rPr lang="en-US" sz="1600" dirty="0" smtClean="0"/>
              <a:t>employers.</a:t>
            </a:r>
            <a:endParaRPr lang="en-US" sz="1600" dirty="0"/>
          </a:p>
          <a:p>
            <a:pPr lvl="1">
              <a:buFont typeface="Arial" panose="020B0604020202020204" pitchFamily="34" charset="0"/>
              <a:buChar char="•"/>
            </a:pPr>
            <a:r>
              <a:rPr lang="en-US" sz="1600" dirty="0"/>
              <a:t>The primary purpose of a union is to engage in collective bargaining with the employer to determine issues related to wages, terms and conditions of work, and worker security, and to support workers during conflict. </a:t>
            </a:r>
          </a:p>
          <a:p>
            <a:pPr lvl="1">
              <a:buFont typeface="Arial" panose="020B0604020202020204" pitchFamily="34" charset="0"/>
              <a:buChar char="•"/>
            </a:pPr>
            <a:r>
              <a:rPr lang="en-US" sz="1600" b="1" dirty="0"/>
              <a:t>Collective </a:t>
            </a:r>
            <a:r>
              <a:rPr lang="en-US" sz="1600" b="1" dirty="0" smtClean="0"/>
              <a:t>bargaining</a:t>
            </a:r>
            <a:r>
              <a:rPr lang="en-US" sz="1600" dirty="0"/>
              <a:t>: </a:t>
            </a:r>
            <a:r>
              <a:rPr lang="en-US" sz="1600" dirty="0" smtClean="0"/>
              <a:t>a </a:t>
            </a:r>
            <a:r>
              <a:rPr lang="en-US" sz="1600" dirty="0"/>
              <a:t>process whereby members of a profession, supported by their union, meet with representatives </a:t>
            </a:r>
            <a:r>
              <a:rPr lang="en-US" sz="1600" dirty="0" smtClean="0"/>
              <a:t>of </a:t>
            </a:r>
            <a:r>
              <a:rPr lang="en-US" sz="1600" dirty="0" smtClean="0"/>
              <a:t>the </a:t>
            </a:r>
            <a:r>
              <a:rPr lang="en-US" sz="1600" dirty="0"/>
              <a:t>employer and discuss and negotiate agreements on key issues and concerns</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15</a:t>
            </a:fld>
            <a:endParaRPr lang="en-US" dirty="0"/>
          </a:p>
        </p:txBody>
      </p:sp>
    </p:spTree>
    <p:extLst>
      <p:ext uri="{BB962C8B-B14F-4D97-AF65-F5344CB8AC3E}">
        <p14:creationId xmlns:p14="http://schemas.microsoft.com/office/powerpoint/2010/main" val="56743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Unionization</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dirty="0"/>
              <a:t>Role of </a:t>
            </a:r>
            <a:r>
              <a:rPr lang="en-US" sz="1600" dirty="0" smtClean="0"/>
              <a:t>unions</a:t>
            </a:r>
            <a:endParaRPr lang="en-US" sz="1600" dirty="0"/>
          </a:p>
          <a:p>
            <a:pPr lvl="1">
              <a:buFont typeface="Arial" panose="020B0604020202020204" pitchFamily="34" charset="0"/>
              <a:buChar char="•"/>
            </a:pPr>
            <a:r>
              <a:rPr lang="en-US" sz="1600" dirty="0"/>
              <a:t>Lobby and work with governments to improve </a:t>
            </a:r>
            <a:r>
              <a:rPr lang="en-US" sz="1600" dirty="0" err="1"/>
              <a:t>labour</a:t>
            </a:r>
            <a:r>
              <a:rPr lang="en-US" sz="1600" dirty="0"/>
              <a:t> and occupational health and safety legislation</a:t>
            </a:r>
          </a:p>
          <a:p>
            <a:pPr lvl="1">
              <a:buFont typeface="Arial" panose="020B0604020202020204" pitchFamily="34" charset="0"/>
              <a:buChar char="•"/>
            </a:pPr>
            <a:r>
              <a:rPr lang="en-US" sz="1600" dirty="0"/>
              <a:t>Assist in ensuring standards are upheld</a:t>
            </a:r>
          </a:p>
          <a:p>
            <a:pPr lvl="1">
              <a:buFont typeface="Arial" panose="020B0604020202020204" pitchFamily="34" charset="0"/>
              <a:buChar char="•"/>
            </a:pPr>
            <a:r>
              <a:rPr lang="en-US" sz="1600" dirty="0"/>
              <a:t>Unions help to level the playing field by assisting employees through processes negotiated between the workers and the employer</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16</a:t>
            </a:fld>
            <a:endParaRPr lang="en-US" dirty="0"/>
          </a:p>
        </p:txBody>
      </p:sp>
    </p:spTree>
    <p:extLst>
      <p:ext uri="{BB962C8B-B14F-4D97-AF65-F5344CB8AC3E}">
        <p14:creationId xmlns:p14="http://schemas.microsoft.com/office/powerpoint/2010/main" val="422693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Unions</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a:t>In-scope</a:t>
            </a:r>
            <a:r>
              <a:rPr lang="en-US" sz="1600" dirty="0"/>
              <a:t>: </a:t>
            </a:r>
            <a:endParaRPr lang="en-US" sz="1600" dirty="0" smtClean="0"/>
          </a:p>
          <a:p>
            <a:pPr lvl="1">
              <a:buFont typeface="Arial" panose="020B0604020202020204" pitchFamily="34" charset="0"/>
              <a:buChar char="•"/>
            </a:pPr>
            <a:r>
              <a:rPr lang="en-US" sz="1600" dirty="0"/>
              <a:t>P</a:t>
            </a:r>
            <a:r>
              <a:rPr lang="en-US" sz="1600" dirty="0" smtClean="0"/>
              <a:t>ositions </a:t>
            </a:r>
            <a:r>
              <a:rPr lang="en-US" sz="1600" dirty="0"/>
              <a:t>that are unionized</a:t>
            </a:r>
          </a:p>
          <a:p>
            <a:pPr>
              <a:buFont typeface="Arial" panose="020B0604020202020204" pitchFamily="34" charset="0"/>
              <a:buChar char="•"/>
            </a:pPr>
            <a:r>
              <a:rPr lang="en-US" sz="1600" b="1" dirty="0"/>
              <a:t>Out-of-scope</a:t>
            </a:r>
            <a:r>
              <a:rPr lang="en-US" sz="1600" dirty="0"/>
              <a:t>:</a:t>
            </a:r>
          </a:p>
          <a:p>
            <a:pPr lvl="1">
              <a:buFont typeface="Arial" panose="020B0604020202020204" pitchFamily="34" charset="0"/>
              <a:buChar char="•"/>
            </a:pPr>
            <a:r>
              <a:rPr lang="en-US" sz="1600" dirty="0"/>
              <a:t>Traditionally positions that are responsible for hiring, firing, and disciplining workers are classified as out-of-scope</a:t>
            </a:r>
          </a:p>
          <a:p>
            <a:pPr lvl="1">
              <a:buFont typeface="Arial" panose="020B0604020202020204" pitchFamily="34" charset="0"/>
              <a:buChar char="•"/>
            </a:pPr>
            <a:r>
              <a:rPr lang="en-US" sz="1600" dirty="0"/>
              <a:t>Are not unionized</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17</a:t>
            </a:fld>
            <a:endParaRPr lang="en-US" dirty="0"/>
          </a:p>
        </p:txBody>
      </p:sp>
    </p:spTree>
    <p:extLst>
      <p:ext uri="{BB962C8B-B14F-4D97-AF65-F5344CB8AC3E}">
        <p14:creationId xmlns:p14="http://schemas.microsoft.com/office/powerpoint/2010/main" val="31241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Collective Bargaining Agreement </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dirty="0"/>
              <a:t>The collective bargaining agreement (CBA) essentially contains the “rules” that direct the workplace.</a:t>
            </a:r>
          </a:p>
          <a:p>
            <a:pPr>
              <a:buFont typeface="Arial" panose="020B0604020202020204" pitchFamily="34" charset="0"/>
              <a:buChar char="•"/>
            </a:pPr>
            <a:r>
              <a:rPr lang="en-US" sz="1600" dirty="0"/>
              <a:t>Concerns around workload, staffing, and the inability to uphold professional standards as developed by the professional regulatory body were not directly identified in the CBA.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18</a:t>
            </a:fld>
            <a:endParaRPr lang="en-US" dirty="0"/>
          </a:p>
        </p:txBody>
      </p:sp>
    </p:spTree>
    <p:extLst>
      <p:ext uri="{BB962C8B-B14F-4D97-AF65-F5344CB8AC3E}">
        <p14:creationId xmlns:p14="http://schemas.microsoft.com/office/powerpoint/2010/main" val="415213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Benefits of Unions </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dirty="0"/>
              <a:t>Nursing unions have significant impact on members, patients, and society as a whole.</a:t>
            </a:r>
          </a:p>
          <a:p>
            <a:pPr>
              <a:buFont typeface="Arial" panose="020B0604020202020204" pitchFamily="34" charset="0"/>
              <a:buChar char="•"/>
            </a:pPr>
            <a:r>
              <a:rPr lang="en-US" sz="1600" dirty="0"/>
              <a:t>Research has shown that the higher the number of unionized employees in a workplace, the better the overall health of workers and the lower the poverty rates, for both union and non-unionized workers (</a:t>
            </a:r>
            <a:r>
              <a:rPr lang="en-US" sz="1600" dirty="0" err="1"/>
              <a:t>Mishel</a:t>
            </a:r>
            <a:r>
              <a:rPr lang="en-US" sz="1600" dirty="0"/>
              <a:t>, 2012; Raphael, 2006). </a:t>
            </a:r>
          </a:p>
          <a:p>
            <a:pPr>
              <a:buFont typeface="Arial" panose="020B0604020202020204" pitchFamily="34" charset="0"/>
              <a:buChar char="•"/>
            </a:pPr>
            <a:r>
              <a:rPr lang="en-US" sz="1600" dirty="0"/>
              <a:t>Nursing unions ensure safe practice environments; this translates into better care for patients (</a:t>
            </a:r>
            <a:r>
              <a:rPr lang="en-US" sz="1600" dirty="0" err="1"/>
              <a:t>Twarog</a:t>
            </a:r>
            <a:r>
              <a:rPr lang="en-US" sz="1600" dirty="0"/>
              <a:t>, 2005).</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19</a:t>
            </a:fld>
            <a:endParaRPr lang="en-US" dirty="0"/>
          </a:p>
        </p:txBody>
      </p:sp>
    </p:spTree>
    <p:extLst>
      <p:ext uri="{BB962C8B-B14F-4D97-AF65-F5344CB8AC3E}">
        <p14:creationId xmlns:p14="http://schemas.microsoft.com/office/powerpoint/2010/main" val="428832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License</a:t>
            </a:r>
          </a:p>
        </p:txBody>
      </p:sp>
      <p:sp>
        <p:nvSpPr>
          <p:cNvPr id="3" name="Content Placeholder 2"/>
          <p:cNvSpPr>
            <a:spLocks noGrp="1"/>
          </p:cNvSpPr>
          <p:nvPr>
            <p:ph idx="1"/>
          </p:nvPr>
        </p:nvSpPr>
        <p:spPr/>
        <p:txBody>
          <a:bodyPr>
            <a:normAutofit fontScale="55000" lnSpcReduction="20000"/>
          </a:bodyPr>
          <a:lstStyle/>
          <a:p>
            <a:pPr marL="0" lvl="0" indent="0">
              <a:lnSpc>
                <a:spcPct val="150000"/>
              </a:lnSpc>
              <a:spcBef>
                <a:spcPts val="0"/>
              </a:spcBef>
              <a:buNone/>
            </a:pPr>
            <a:r>
              <a:rPr lang="en-CA" dirty="0">
                <a:solidFill>
                  <a:schemeClr val="tx1"/>
                </a:solidFill>
              </a:rPr>
              <a:t>The PowerPoint slide deck created by Joan Wagner, and designed by </a:t>
            </a:r>
            <a:r>
              <a:rPr lang="en-CA" dirty="0">
                <a:solidFill>
                  <a:schemeClr val="tx1"/>
                </a:solidFill>
                <a:hlinkClick r:id="rId2"/>
              </a:rPr>
              <a:t>JVDW Designs</a:t>
            </a:r>
            <a:r>
              <a:rPr lang="en-CA" dirty="0">
                <a:solidFill>
                  <a:schemeClr val="tx1"/>
                </a:solidFill>
              </a:rPr>
              <a:t>, for the open textbook </a:t>
            </a:r>
            <a:r>
              <a:rPr lang="en-CA" i="1" dirty="0">
                <a:solidFill>
                  <a:schemeClr val="tx1"/>
                </a:solidFill>
              </a:rPr>
              <a:t>Leadership and Influencing Change in Nursing</a:t>
            </a:r>
            <a:r>
              <a:rPr lang="en-CA" dirty="0">
                <a:solidFill>
                  <a:schemeClr val="tx1"/>
                </a:solidFill>
              </a:rPr>
              <a:t> is licensed </a:t>
            </a:r>
            <a:r>
              <a:rPr lang="en-CA" dirty="0"/>
              <a:t>under a </a:t>
            </a:r>
            <a:r>
              <a:rPr lang="en-CA" dirty="0">
                <a:hlinkClick r:id="rId3"/>
              </a:rPr>
              <a:t>Creative Commons Attribution 4.0 International License</a:t>
            </a:r>
            <a:r>
              <a:rPr lang="en-CA" dirty="0"/>
              <a:t>, except where otherwise noted. T</a:t>
            </a:r>
            <a:r>
              <a:rPr lang="en-CA" dirty="0">
                <a:solidFill>
                  <a:schemeClr val="tx1"/>
                </a:solidFill>
              </a:rPr>
              <a:t>he University of Regina logo is a registered trademark. </a:t>
            </a:r>
            <a:endParaRPr lang="en-CA" dirty="0"/>
          </a:p>
          <a:p>
            <a:pPr marL="0" lvl="0" indent="0">
              <a:lnSpc>
                <a:spcPct val="150000"/>
              </a:lnSpc>
              <a:spcBef>
                <a:spcPts val="0"/>
              </a:spcBef>
              <a:buNone/>
            </a:pPr>
            <a:endParaRPr lang="en-CA" sz="1500" dirty="0">
              <a:solidFill>
                <a:schemeClr val="tx1"/>
              </a:solidFill>
            </a:endParaRPr>
          </a:p>
          <a:p>
            <a:pPr marL="0" indent="0">
              <a:lnSpc>
                <a:spcPct val="150000"/>
              </a:lnSpc>
              <a:spcBef>
                <a:spcPts val="0"/>
              </a:spcBef>
              <a:buNone/>
            </a:pPr>
            <a:r>
              <a:rPr lang="en-CA" dirty="0"/>
              <a:t>Under the terms of the </a:t>
            </a:r>
            <a:r>
              <a:rPr lang="en-CA" dirty="0">
                <a:hlinkClick r:id="rId3"/>
              </a:rPr>
              <a:t>Creative Commons Attribution 4.0 International License</a:t>
            </a:r>
            <a:r>
              <a:rPr lang="en-CA" dirty="0"/>
              <a:t>, you are free to retain, reuse, copy, redistribute, and revise this PowerPoint – in whole or in part – as long as you provide attribution to Joan Wagner. Download the PowerPoint slide deck for </a:t>
            </a:r>
            <a:r>
              <a:rPr lang="en-CA" i="1" dirty="0"/>
              <a:t>Leadership and Influencing Change in Nursing </a:t>
            </a:r>
            <a:r>
              <a:rPr lang="en-CA" dirty="0"/>
              <a:t>by Joan Wagner for free at </a:t>
            </a:r>
            <a:r>
              <a:rPr lang="en-CA" dirty="0">
                <a:hlinkClick r:id="rId4"/>
              </a:rPr>
              <a:t>www.uregina.ca/open-access/open-textbooks</a:t>
            </a:r>
            <a:r>
              <a:rPr lang="en-CA" dirty="0"/>
              <a:t>. </a:t>
            </a:r>
          </a:p>
          <a:p>
            <a:pPr marL="0" indent="0">
              <a:lnSpc>
                <a:spcPct val="150000"/>
              </a:lnSpc>
              <a:spcBef>
                <a:spcPts val="0"/>
              </a:spcBef>
              <a:buNone/>
            </a:pPr>
            <a:endParaRPr lang="en-CA" sz="1500" dirty="0"/>
          </a:p>
          <a:p>
            <a:pPr marL="0" indent="0">
              <a:lnSpc>
                <a:spcPct val="150000"/>
              </a:lnSpc>
              <a:spcBef>
                <a:spcPts val="0"/>
              </a:spcBef>
              <a:buNone/>
            </a:pPr>
            <a:r>
              <a:rPr lang="en-CA" dirty="0"/>
              <a:t>For questions about University of Regina’s Open Textbook Publishing Program, contact: </a:t>
            </a:r>
            <a:r>
              <a:rPr lang="en-CA" dirty="0">
                <a:hlinkClick r:id="rId5"/>
              </a:rPr>
              <a:t>open.textbooks@uregina.ca</a:t>
            </a:r>
            <a:r>
              <a:rPr lang="en-CA" dirty="0"/>
              <a:t>. </a:t>
            </a:r>
          </a:p>
          <a:p>
            <a:pPr marL="0" lvl="0" indent="0">
              <a:lnSpc>
                <a:spcPct val="150000"/>
              </a:lnSpc>
              <a:spcBef>
                <a:spcPts val="0"/>
              </a:spcBef>
              <a:buNone/>
            </a:pPr>
            <a:endParaRPr lang="en-CA" dirty="0">
              <a:solidFill>
                <a:schemeClr val="tx1"/>
              </a:solidFill>
            </a:endParaRPr>
          </a:p>
          <a:p>
            <a:pPr marL="0" indent="0">
              <a:lnSpc>
                <a:spcPct val="150000"/>
              </a:lnSpc>
              <a:spcBef>
                <a:spcPts val="0"/>
              </a:spcBef>
              <a:buNone/>
            </a:pPr>
            <a:endParaRPr lang="ro-RO" sz="1800" dirty="0"/>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a:t>
            </a:fld>
            <a:endParaRPr lang="en-US" dirty="0"/>
          </a:p>
        </p:txBody>
      </p:sp>
    </p:spTree>
    <p:extLst>
      <p:ext uri="{BB962C8B-B14F-4D97-AF65-F5344CB8AC3E}">
        <p14:creationId xmlns:p14="http://schemas.microsoft.com/office/powerpoint/2010/main" val="221258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15.3.1</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For more information, see the comparison chart of union and non-union benefits hosted on the Massachusetts Nurses Association’s </a:t>
            </a:r>
            <a:r>
              <a:rPr lang="en-US" sz="1800" dirty="0" smtClean="0">
                <a:latin typeface="+mj-lt"/>
                <a:cs typeface="Times New Roman" panose="02020603050405020304" pitchFamily="18" charset="0"/>
              </a:rPr>
              <a:t>webpage under “</a:t>
            </a:r>
            <a:r>
              <a:rPr lang="en-US" sz="1800" dirty="0" smtClean="0">
                <a:latin typeface="+mj-lt"/>
                <a:cs typeface="Times New Roman" panose="02020603050405020304" pitchFamily="18" charset="0"/>
                <a:hlinkClick r:id="rId2"/>
              </a:rPr>
              <a:t>Union </a:t>
            </a:r>
            <a:r>
              <a:rPr lang="en-US" sz="1800" dirty="0">
                <a:latin typeface="+mj-lt"/>
                <a:cs typeface="Times New Roman" panose="02020603050405020304" pitchFamily="18" charset="0"/>
                <a:hlinkClick r:id="rId2"/>
              </a:rPr>
              <a:t>Rights and Benefits</a:t>
            </a:r>
            <a:r>
              <a:rPr lang="en-US" sz="1800" dirty="0" smtClean="0">
                <a:latin typeface="+mj-lt"/>
                <a:cs typeface="Times New Roman" panose="02020603050405020304" pitchFamily="18" charset="0"/>
              </a:rPr>
              <a:t>,” </a:t>
            </a:r>
            <a:r>
              <a:rPr lang="en-US" sz="1800" dirty="0">
                <a:latin typeface="+mj-lt"/>
                <a:cs typeface="Times New Roman" panose="02020603050405020304" pitchFamily="18" charset="0"/>
              </a:rPr>
              <a:t>then answer the following question:</a:t>
            </a:r>
          </a:p>
          <a:p>
            <a:pPr lvl="1">
              <a:lnSpc>
                <a:spcPct val="100000"/>
              </a:lnSpc>
              <a:spcAft>
                <a:spcPts val="1200"/>
              </a:spcAft>
            </a:pPr>
            <a:r>
              <a:rPr lang="en-US" sz="1800" dirty="0">
                <a:latin typeface="+mj-lt"/>
                <a:cs typeface="Times New Roman" panose="02020603050405020304" pitchFamily="18" charset="0"/>
              </a:rPr>
              <a:t>Would you prefer to work in an organization where the nurses are unionized or non-unionized? Explain your answer.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20</a:t>
            </a:fld>
            <a:endParaRPr lang="en-US" dirty="0"/>
          </a:p>
        </p:txBody>
      </p:sp>
    </p:spTree>
    <p:extLst>
      <p:ext uri="{BB962C8B-B14F-4D97-AF65-F5344CB8AC3E}">
        <p14:creationId xmlns:p14="http://schemas.microsoft.com/office/powerpoint/2010/main" val="328474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327539"/>
            <a:ext cx="7275714" cy="366760"/>
          </a:xfrm>
        </p:spPr>
        <p:txBody>
          <a:bodyPr>
            <a:normAutofit fontScale="90000"/>
          </a:bodyPr>
          <a:lstStyle/>
          <a:p>
            <a:r>
              <a:rPr lang="en-US" dirty="0"/>
              <a:t>Similarities and Differences Between Professional Self-regulation and Unionization</a:t>
            </a:r>
          </a:p>
        </p:txBody>
      </p:sp>
      <p:sp>
        <p:nvSpPr>
          <p:cNvPr id="3" name="Content Placeholder 2"/>
          <p:cNvSpPr>
            <a:spLocks noGrp="1"/>
          </p:cNvSpPr>
          <p:nvPr>
            <p:ph idx="1"/>
          </p:nvPr>
        </p:nvSpPr>
        <p:spPr>
          <a:xfrm>
            <a:off x="1404572" y="1723162"/>
            <a:ext cx="7132401" cy="2735664"/>
          </a:xfrm>
        </p:spPr>
        <p:txBody>
          <a:bodyPr>
            <a:normAutofit/>
          </a:bodyPr>
          <a:lstStyle/>
          <a:p>
            <a:pPr>
              <a:buFont typeface="Arial" panose="020B0604020202020204" pitchFamily="34" charset="0"/>
              <a:buChar char="•"/>
            </a:pPr>
            <a:r>
              <a:rPr lang="en-US" sz="1600" dirty="0"/>
              <a:t>For the </a:t>
            </a:r>
            <a:r>
              <a:rPr lang="en-US" sz="1600" b="1" dirty="0"/>
              <a:t>regulatory body</a:t>
            </a:r>
            <a:r>
              <a:rPr lang="en-US" sz="1600" dirty="0"/>
              <a:t>, protection of the public is not possible if their members are faced with unsafe and unsupportive work environments that do not use research and best practice guidelines as the foundation of care provided. </a:t>
            </a:r>
          </a:p>
          <a:p>
            <a:pPr>
              <a:buFont typeface="Arial" panose="020B0604020202020204" pitchFamily="34" charset="0"/>
              <a:buChar char="•"/>
            </a:pPr>
            <a:r>
              <a:rPr lang="en-US" sz="1600" dirty="0"/>
              <a:t>For the </a:t>
            </a:r>
            <a:r>
              <a:rPr lang="en-US" sz="1600" b="1" dirty="0"/>
              <a:t>union</a:t>
            </a:r>
            <a:r>
              <a:rPr lang="en-US" sz="1600" dirty="0"/>
              <a:t>, CBAs alone cannot resolve issues of professional practice. Unions also vigorously promote the use of best practice research as this not only establishes quality workplaces for members, but also ensures a safe environment in which patients are provided care.</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21</a:t>
            </a:fld>
            <a:endParaRPr lang="en-US" dirty="0"/>
          </a:p>
        </p:txBody>
      </p:sp>
    </p:spTree>
    <p:extLst>
      <p:ext uri="{BB962C8B-B14F-4D97-AF65-F5344CB8AC3E}">
        <p14:creationId xmlns:p14="http://schemas.microsoft.com/office/powerpoint/2010/main" val="289209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15.4.1</a:t>
            </a:r>
          </a:p>
        </p:txBody>
      </p:sp>
      <p:sp>
        <p:nvSpPr>
          <p:cNvPr id="3" name="Content Placeholder 2"/>
          <p:cNvSpPr>
            <a:spLocks noGrp="1"/>
          </p:cNvSpPr>
          <p:nvPr>
            <p:ph idx="1"/>
          </p:nvPr>
        </p:nvSpPr>
        <p:spPr>
          <a:xfrm>
            <a:off x="1404572" y="1046347"/>
            <a:ext cx="7132401" cy="2735664"/>
          </a:xfrm>
        </p:spPr>
        <p:txBody>
          <a:bodyPr>
            <a:normAutofit lnSpcReduction="10000"/>
          </a:bodyPr>
          <a:lstStyle/>
          <a:p>
            <a:pPr>
              <a:lnSpc>
                <a:spcPct val="100000"/>
              </a:lnSpc>
              <a:spcAft>
                <a:spcPts val="1200"/>
              </a:spcAft>
            </a:pPr>
            <a:r>
              <a:rPr lang="en-US" sz="1800" dirty="0">
                <a:latin typeface="+mj-lt"/>
                <a:cs typeface="Times New Roman" panose="02020603050405020304" pitchFamily="18" charset="0"/>
              </a:rPr>
              <a:t>For more information follow the link to the comparison chart of the “</a:t>
            </a:r>
            <a:r>
              <a:rPr lang="en-US" sz="1800" dirty="0">
                <a:latin typeface="+mj-lt"/>
                <a:cs typeface="Times New Roman" panose="02020603050405020304" pitchFamily="18" charset="0"/>
                <a:hlinkClick r:id="rId2"/>
              </a:rPr>
              <a:t>Three Pillars of Registered Nursing</a:t>
            </a:r>
            <a:r>
              <a:rPr lang="en-US" sz="1800" dirty="0">
                <a:latin typeface="+mj-lt"/>
                <a:cs typeface="Times New Roman" panose="02020603050405020304" pitchFamily="18" charset="0"/>
              </a:rPr>
              <a:t>” supports: Regulatory Body, Professional Association and </a:t>
            </a:r>
            <a:r>
              <a:rPr lang="en-US" sz="1800" dirty="0" smtClean="0">
                <a:latin typeface="+mj-lt"/>
                <a:cs typeface="Times New Roman" panose="02020603050405020304" pitchFamily="18" charset="0"/>
              </a:rPr>
              <a:t>Union, published </a:t>
            </a:r>
            <a:r>
              <a:rPr lang="en-US" sz="1800" dirty="0">
                <a:latin typeface="+mj-lt"/>
                <a:cs typeface="Times New Roman" panose="02020603050405020304" pitchFamily="18" charset="0"/>
              </a:rPr>
              <a:t>by the College of Registered Nurses of Manitoba. Nurse Link, Winter 2017, (p. 10</a:t>
            </a:r>
            <a:r>
              <a:rPr lang="en-US" sz="1800" dirty="0" smtClean="0">
                <a:latin typeface="+mj-lt"/>
                <a:cs typeface="Times New Roman" panose="02020603050405020304" pitchFamily="18" charset="0"/>
              </a:rPr>
              <a:t>).</a:t>
            </a:r>
            <a:endParaRPr lang="en-US" sz="1800" dirty="0">
              <a:latin typeface="+mj-lt"/>
              <a:cs typeface="Times New Roman" panose="02020603050405020304" pitchFamily="18" charset="0"/>
            </a:endParaRPr>
          </a:p>
          <a:p>
            <a:pPr>
              <a:lnSpc>
                <a:spcPct val="100000"/>
              </a:lnSpc>
              <a:spcAft>
                <a:spcPts val="1200"/>
              </a:spcAft>
            </a:pPr>
            <a:r>
              <a:rPr lang="en-US" sz="1800" dirty="0">
                <a:latin typeface="+mj-lt"/>
                <a:cs typeface="Times New Roman" panose="02020603050405020304" pitchFamily="18" charset="0"/>
              </a:rPr>
              <a:t>Answer the following questions:</a:t>
            </a:r>
          </a:p>
          <a:p>
            <a:pPr lvl="1">
              <a:lnSpc>
                <a:spcPct val="100000"/>
              </a:lnSpc>
              <a:spcAft>
                <a:spcPts val="1200"/>
              </a:spcAft>
            </a:pPr>
            <a:r>
              <a:rPr lang="en-US" sz="1800" dirty="0">
                <a:latin typeface="+mj-lt"/>
                <a:cs typeface="Times New Roman" panose="02020603050405020304" pitchFamily="18" charset="0"/>
              </a:rPr>
              <a:t>Describe the difference in mandates for each group.</a:t>
            </a:r>
          </a:p>
          <a:p>
            <a:pPr lvl="1">
              <a:lnSpc>
                <a:spcPct val="100000"/>
              </a:lnSpc>
              <a:spcAft>
                <a:spcPts val="1200"/>
              </a:spcAft>
            </a:pPr>
            <a:r>
              <a:rPr lang="en-US" sz="1800" dirty="0">
                <a:latin typeface="+mj-lt"/>
                <a:cs typeface="Times New Roman" panose="02020603050405020304" pitchFamily="18" charset="0"/>
              </a:rPr>
              <a:t>Which group would you approach for information on nursing standards?</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22</a:t>
            </a:fld>
            <a:endParaRPr lang="en-US" dirty="0"/>
          </a:p>
        </p:txBody>
      </p:sp>
    </p:spTree>
    <p:extLst>
      <p:ext uri="{BB962C8B-B14F-4D97-AF65-F5344CB8AC3E}">
        <p14:creationId xmlns:p14="http://schemas.microsoft.com/office/powerpoint/2010/main" val="327387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Other Organizations </a:t>
            </a:r>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a:t>Canadian Nurses Association</a:t>
            </a:r>
            <a:r>
              <a:rPr lang="en-US" sz="1600" dirty="0"/>
              <a:t>: the national professional voice for registered </a:t>
            </a:r>
            <a:r>
              <a:rPr lang="en-US" sz="1600" dirty="0" smtClean="0"/>
              <a:t>nurses.</a:t>
            </a:r>
            <a:endParaRPr lang="en-US" sz="1600" dirty="0"/>
          </a:p>
          <a:p>
            <a:pPr lvl="1">
              <a:buFont typeface="Arial" panose="020B0604020202020204" pitchFamily="34" charset="0"/>
              <a:buChar char="•"/>
            </a:pPr>
            <a:r>
              <a:rPr lang="en-US" sz="1600" dirty="0"/>
              <a:t>Achieves positive health outcomes in the public interest</a:t>
            </a:r>
          </a:p>
          <a:p>
            <a:pPr lvl="1">
              <a:buFont typeface="Arial" panose="020B0604020202020204" pitchFamily="34" charset="0"/>
              <a:buChar char="•"/>
            </a:pPr>
            <a:r>
              <a:rPr lang="en-US" sz="1600" dirty="0"/>
              <a:t>Promotes profession-led regulation in the public interest</a:t>
            </a:r>
          </a:p>
          <a:p>
            <a:pPr lvl="1">
              <a:buFont typeface="Arial" panose="020B0604020202020204" pitchFamily="34" charset="0"/>
              <a:buChar char="•"/>
            </a:pPr>
            <a:r>
              <a:rPr lang="en-US" sz="1600" dirty="0"/>
              <a:t>Acts in the public interest for Canadian RNs, providing national and international leadership in nursing and health</a:t>
            </a:r>
          </a:p>
          <a:p>
            <a:pPr lvl="1">
              <a:buFont typeface="Arial" panose="020B0604020202020204" pitchFamily="34" charset="0"/>
              <a:buChar char="•"/>
            </a:pPr>
            <a:r>
              <a:rPr lang="en-US" sz="1600" dirty="0"/>
              <a:t>Advocates in the public interest for a publicly funded, not-for-profit health system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23</a:t>
            </a:fld>
            <a:endParaRPr lang="en-US" dirty="0"/>
          </a:p>
        </p:txBody>
      </p:sp>
    </p:spTree>
    <p:extLst>
      <p:ext uri="{BB962C8B-B14F-4D97-AF65-F5344CB8AC3E}">
        <p14:creationId xmlns:p14="http://schemas.microsoft.com/office/powerpoint/2010/main" val="125084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Other </a:t>
            </a:r>
            <a:r>
              <a:rPr lang="en-US" dirty="0" smtClean="0"/>
              <a:t>Organizations (Cont’d) </a:t>
            </a:r>
            <a:endParaRPr lang="en-US" dirty="0"/>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a:t>Canadian Federation of Nurses Unions</a:t>
            </a:r>
            <a:r>
              <a:rPr lang="en-US" sz="1600" dirty="0"/>
              <a:t>: another organization representing nurses, has the mandate to protect nurses and speak on behalf of the profession. </a:t>
            </a:r>
          </a:p>
          <a:p>
            <a:pPr lvl="1">
              <a:buFont typeface="Arial" panose="020B0604020202020204" pitchFamily="34" charset="0"/>
              <a:buChar char="•"/>
            </a:pPr>
            <a:r>
              <a:rPr lang="en-US" sz="1600" dirty="0"/>
              <a:t>Advances patient care</a:t>
            </a:r>
          </a:p>
          <a:p>
            <a:pPr lvl="1">
              <a:buFont typeface="Arial" panose="020B0604020202020204" pitchFamily="34" charset="0"/>
              <a:buChar char="•"/>
            </a:pPr>
            <a:r>
              <a:rPr lang="en-US" sz="1600" dirty="0"/>
              <a:t>Improves working conditions</a:t>
            </a:r>
          </a:p>
          <a:p>
            <a:pPr lvl="1">
              <a:buFont typeface="Arial" panose="020B0604020202020204" pitchFamily="34" charset="0"/>
              <a:buChar char="•"/>
            </a:pPr>
            <a:r>
              <a:rPr lang="en-US" sz="1600" dirty="0"/>
              <a:t>Advocates for strong publicly funded health care systems</a:t>
            </a:r>
          </a:p>
          <a:p>
            <a:pPr lvl="1">
              <a:buFont typeface="Arial" panose="020B0604020202020204" pitchFamily="34" charset="0"/>
              <a:buChar char="•"/>
            </a:pPr>
            <a:r>
              <a:rPr lang="en-US" sz="1600" dirty="0"/>
              <a:t>Engages in the development, utilization, and dissemination of evidence to inform policy decisions</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24</a:t>
            </a:fld>
            <a:endParaRPr lang="en-US" dirty="0"/>
          </a:p>
        </p:txBody>
      </p:sp>
    </p:spTree>
    <p:extLst>
      <p:ext uri="{BB962C8B-B14F-4D97-AF65-F5344CB8AC3E}">
        <p14:creationId xmlns:p14="http://schemas.microsoft.com/office/powerpoint/2010/main" val="209328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Other </a:t>
            </a:r>
            <a:r>
              <a:rPr lang="en-US" dirty="0" smtClean="0"/>
              <a:t>Organizations (Cont’d) </a:t>
            </a:r>
            <a:endParaRPr lang="en-US" dirty="0"/>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a:t>Canadian Nurses Protective </a:t>
            </a:r>
            <a:r>
              <a:rPr lang="en-US" sz="1600" b="1" dirty="0" smtClean="0"/>
              <a:t>Society</a:t>
            </a:r>
            <a:r>
              <a:rPr lang="en-US" sz="1600" dirty="0" smtClean="0"/>
              <a:t>:</a:t>
            </a:r>
            <a:endParaRPr lang="en-US" sz="1600" b="1" dirty="0"/>
          </a:p>
          <a:p>
            <a:pPr lvl="1">
              <a:buFont typeface="Arial" panose="020B0604020202020204" pitchFamily="34" charset="0"/>
              <a:buChar char="•"/>
            </a:pPr>
            <a:r>
              <a:rPr lang="en-US" sz="1600" dirty="0"/>
              <a:t>Offers legal advice </a:t>
            </a:r>
          </a:p>
          <a:p>
            <a:pPr lvl="1">
              <a:buFont typeface="Arial" panose="020B0604020202020204" pitchFamily="34" charset="0"/>
              <a:buChar char="•"/>
            </a:pPr>
            <a:r>
              <a:rPr lang="en-US" sz="1600" dirty="0"/>
              <a:t>Risk </a:t>
            </a:r>
            <a:r>
              <a:rPr lang="en-US" sz="1600" dirty="0" smtClean="0"/>
              <a:t>management </a:t>
            </a:r>
            <a:r>
              <a:rPr lang="en-US" sz="1600" dirty="0"/>
              <a:t>services</a:t>
            </a:r>
          </a:p>
          <a:p>
            <a:pPr lvl="1">
              <a:buFont typeface="Arial" panose="020B0604020202020204" pitchFamily="34" charset="0"/>
              <a:buChar char="•"/>
            </a:pPr>
            <a:r>
              <a:rPr lang="en-US" sz="1600" dirty="0"/>
              <a:t>Legal assistance</a:t>
            </a:r>
          </a:p>
          <a:p>
            <a:pPr lvl="1">
              <a:buFont typeface="Arial" panose="020B0604020202020204" pitchFamily="34" charset="0"/>
              <a:buChar char="•"/>
            </a:pPr>
            <a:r>
              <a:rPr lang="en-US" sz="1600" dirty="0"/>
              <a:t>Liability protection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25</a:t>
            </a:fld>
            <a:endParaRPr lang="en-US" dirty="0"/>
          </a:p>
        </p:txBody>
      </p:sp>
    </p:spTree>
    <p:extLst>
      <p:ext uri="{BB962C8B-B14F-4D97-AF65-F5344CB8AC3E}">
        <p14:creationId xmlns:p14="http://schemas.microsoft.com/office/powerpoint/2010/main" val="26235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1164"/>
            <a:ext cx="7275714" cy="366760"/>
          </a:xfrm>
        </p:spPr>
        <p:txBody>
          <a:bodyPr>
            <a:normAutofit fontScale="90000"/>
          </a:bodyPr>
          <a:lstStyle/>
          <a:p>
            <a:r>
              <a:rPr lang="en-US" dirty="0"/>
              <a:t>Other </a:t>
            </a:r>
            <a:r>
              <a:rPr lang="en-US" dirty="0" smtClean="0"/>
              <a:t>Organizations (Cont’d) </a:t>
            </a:r>
            <a:endParaRPr lang="en-US" dirty="0"/>
          </a:p>
        </p:txBody>
      </p:sp>
      <p:sp>
        <p:nvSpPr>
          <p:cNvPr id="3" name="Content Placeholder 2"/>
          <p:cNvSpPr>
            <a:spLocks noGrp="1"/>
          </p:cNvSpPr>
          <p:nvPr>
            <p:ph idx="1"/>
          </p:nvPr>
        </p:nvSpPr>
        <p:spPr>
          <a:xfrm>
            <a:off x="1404572" y="1121275"/>
            <a:ext cx="7132401" cy="2735664"/>
          </a:xfrm>
        </p:spPr>
        <p:txBody>
          <a:bodyPr>
            <a:normAutofit/>
          </a:bodyPr>
          <a:lstStyle/>
          <a:p>
            <a:pPr>
              <a:buFont typeface="Arial" panose="020B0604020202020204" pitchFamily="34" charset="0"/>
              <a:buChar char="•"/>
            </a:pPr>
            <a:r>
              <a:rPr lang="en-US" sz="1600" b="1" dirty="0"/>
              <a:t>Canadian Indigenous Nurses Association</a:t>
            </a:r>
            <a:r>
              <a:rPr lang="en-US" sz="1600" dirty="0"/>
              <a:t>: non-profit organization dedicated to improving the health of Indigenous people in Canada.  </a:t>
            </a:r>
          </a:p>
          <a:p>
            <a:pPr lvl="1">
              <a:buFont typeface="Arial" panose="020B0604020202020204" pitchFamily="34" charset="0"/>
              <a:buChar char="•"/>
            </a:pPr>
            <a:r>
              <a:rPr lang="en-US" sz="1600" dirty="0"/>
              <a:t>Engagement, recruitment, and retention of Indigenous nurses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26</a:t>
            </a:fld>
            <a:endParaRPr lang="en-US" dirty="0"/>
          </a:p>
        </p:txBody>
      </p:sp>
    </p:spTree>
    <p:extLst>
      <p:ext uri="{BB962C8B-B14F-4D97-AF65-F5344CB8AC3E}">
        <p14:creationId xmlns:p14="http://schemas.microsoft.com/office/powerpoint/2010/main" val="52241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15.5.1</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Read more about the CNA on the </a:t>
            </a:r>
            <a:r>
              <a:rPr lang="en-US" sz="1800" dirty="0">
                <a:latin typeface="+mj-lt"/>
                <a:cs typeface="Times New Roman" panose="02020603050405020304" pitchFamily="18" charset="0"/>
                <a:hlinkClick r:id="rId2"/>
              </a:rPr>
              <a:t>About Us</a:t>
            </a:r>
            <a:r>
              <a:rPr lang="en-US" sz="1800" dirty="0">
                <a:latin typeface="+mj-lt"/>
                <a:cs typeface="Times New Roman" panose="02020603050405020304" pitchFamily="18" charset="0"/>
              </a:rPr>
              <a:t> and </a:t>
            </a:r>
            <a:r>
              <a:rPr lang="en-US" sz="1800" dirty="0">
                <a:latin typeface="+mj-lt"/>
                <a:cs typeface="Times New Roman" panose="02020603050405020304" pitchFamily="18" charset="0"/>
                <a:hlinkClick r:id="rId3"/>
              </a:rPr>
              <a:t>Member Benefits</a:t>
            </a:r>
            <a:r>
              <a:rPr lang="en-US" sz="1800" dirty="0">
                <a:latin typeface="+mj-lt"/>
                <a:cs typeface="Times New Roman" panose="02020603050405020304" pitchFamily="18" charset="0"/>
              </a:rPr>
              <a:t> sections of its website, then answer the following questions:</a:t>
            </a:r>
          </a:p>
          <a:p>
            <a:pPr lvl="1">
              <a:lnSpc>
                <a:spcPct val="100000"/>
              </a:lnSpc>
              <a:spcAft>
                <a:spcPts val="1200"/>
              </a:spcAft>
            </a:pPr>
            <a:r>
              <a:rPr lang="en-US" sz="1800" dirty="0">
                <a:latin typeface="+mj-lt"/>
                <a:cs typeface="Times New Roman" panose="02020603050405020304" pitchFamily="18" charset="0"/>
              </a:rPr>
              <a:t>What are the CNA’s objectives and goals?</a:t>
            </a:r>
          </a:p>
          <a:p>
            <a:pPr lvl="1">
              <a:lnSpc>
                <a:spcPct val="100000"/>
              </a:lnSpc>
              <a:spcAft>
                <a:spcPts val="1200"/>
              </a:spcAft>
            </a:pPr>
            <a:r>
              <a:rPr lang="en-US" sz="1800" dirty="0">
                <a:latin typeface="+mj-lt"/>
                <a:cs typeface="Times New Roman" panose="02020603050405020304" pitchFamily="18" charset="0"/>
              </a:rPr>
              <a:t>What are the benefits of being a </a:t>
            </a:r>
            <a:r>
              <a:rPr lang="en-US" sz="1800" dirty="0" smtClean="0">
                <a:latin typeface="+mj-lt"/>
                <a:cs typeface="Times New Roman" panose="02020603050405020304" pitchFamily="18" charset="0"/>
              </a:rPr>
              <a:t>CNA member?</a:t>
            </a:r>
            <a:endParaRPr lang="en-US" sz="1800" dirty="0">
              <a:latin typeface="+mj-lt"/>
              <a:cs typeface="Times New Roman" panose="02020603050405020304" pitchFamily="18" charset="0"/>
            </a:endParaRP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27</a:t>
            </a:fld>
            <a:endParaRPr lang="en-US" dirty="0"/>
          </a:p>
        </p:txBody>
      </p:sp>
    </p:spTree>
    <p:extLst>
      <p:ext uri="{BB962C8B-B14F-4D97-AF65-F5344CB8AC3E}">
        <p14:creationId xmlns:p14="http://schemas.microsoft.com/office/powerpoint/2010/main" val="292844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15.5.2</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Read more about the CFNU’s </a:t>
            </a:r>
            <a:r>
              <a:rPr lang="en-US" sz="1800" dirty="0">
                <a:latin typeface="+mj-lt"/>
                <a:cs typeface="Times New Roman" panose="02020603050405020304" pitchFamily="18" charset="0"/>
                <a:hlinkClick r:id="rId2"/>
              </a:rPr>
              <a:t>advocacy</a:t>
            </a:r>
            <a:r>
              <a:rPr lang="en-US" sz="1800" dirty="0">
                <a:latin typeface="+mj-lt"/>
                <a:cs typeface="Times New Roman" panose="02020603050405020304" pitchFamily="18" charset="0"/>
              </a:rPr>
              <a:t> on </a:t>
            </a:r>
            <a:r>
              <a:rPr lang="en-US" sz="1800" dirty="0" smtClean="0">
                <a:latin typeface="+mj-lt"/>
                <a:cs typeface="Times New Roman" panose="02020603050405020304" pitchFamily="18" charset="0"/>
              </a:rPr>
              <a:t>its</a:t>
            </a:r>
            <a:r>
              <a:rPr lang="en-US" sz="1800" dirty="0" smtClean="0">
                <a:latin typeface="+mj-lt"/>
                <a:cs typeface="Times New Roman" panose="02020603050405020304" pitchFamily="18" charset="0"/>
              </a:rPr>
              <a:t> </a:t>
            </a:r>
            <a:r>
              <a:rPr lang="en-US" sz="1800" dirty="0">
                <a:latin typeface="+mj-lt"/>
                <a:cs typeface="Times New Roman" panose="02020603050405020304" pitchFamily="18" charset="0"/>
              </a:rPr>
              <a:t>website, then answer the following question:</a:t>
            </a:r>
          </a:p>
          <a:p>
            <a:pPr lvl="1">
              <a:lnSpc>
                <a:spcPct val="100000"/>
              </a:lnSpc>
              <a:spcAft>
                <a:spcPts val="1200"/>
              </a:spcAft>
            </a:pPr>
            <a:r>
              <a:rPr lang="en-US" sz="1800" dirty="0">
                <a:latin typeface="+mj-lt"/>
                <a:cs typeface="Times New Roman" panose="02020603050405020304" pitchFamily="18" charset="0"/>
              </a:rPr>
              <a:t>What are the political action initiatives of CFNU?</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28</a:t>
            </a:fld>
            <a:endParaRPr lang="en-US" dirty="0"/>
          </a:p>
        </p:txBody>
      </p:sp>
    </p:spTree>
    <p:extLst>
      <p:ext uri="{BB962C8B-B14F-4D97-AF65-F5344CB8AC3E}">
        <p14:creationId xmlns:p14="http://schemas.microsoft.com/office/powerpoint/2010/main" val="26863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15.5.3</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Learn more about the CNPS’s </a:t>
            </a:r>
            <a:r>
              <a:rPr lang="en-US" sz="1800" dirty="0">
                <a:latin typeface="+mj-lt"/>
                <a:cs typeface="Times New Roman" panose="02020603050405020304" pitchFamily="18" charset="0"/>
                <a:hlinkClick r:id="rId2"/>
              </a:rPr>
              <a:t>mandate</a:t>
            </a:r>
            <a:r>
              <a:rPr lang="en-US" sz="1800" dirty="0">
                <a:latin typeface="+mj-lt"/>
                <a:cs typeface="Times New Roman" panose="02020603050405020304" pitchFamily="18" charset="0"/>
              </a:rPr>
              <a:t>, </a:t>
            </a:r>
            <a:r>
              <a:rPr lang="en-US" sz="1800" dirty="0">
                <a:latin typeface="+mj-lt"/>
                <a:cs typeface="Times New Roman" panose="02020603050405020304" pitchFamily="18" charset="0"/>
                <a:hlinkClick r:id="rId3"/>
              </a:rPr>
              <a:t>services</a:t>
            </a:r>
            <a:r>
              <a:rPr lang="en-US" sz="1800" dirty="0">
                <a:latin typeface="+mj-lt"/>
                <a:cs typeface="Times New Roman" panose="02020603050405020304" pitchFamily="18" charset="0"/>
              </a:rPr>
              <a:t>, and </a:t>
            </a:r>
            <a:r>
              <a:rPr lang="en-US" sz="1800" dirty="0">
                <a:latin typeface="+mj-lt"/>
                <a:cs typeface="Times New Roman" panose="02020603050405020304" pitchFamily="18" charset="0"/>
                <a:hlinkClick r:id="rId4"/>
              </a:rPr>
              <a:t>publications</a:t>
            </a:r>
            <a:r>
              <a:rPr lang="en-US" sz="1800" dirty="0">
                <a:latin typeface="+mj-lt"/>
                <a:cs typeface="Times New Roman" panose="02020603050405020304" pitchFamily="18" charset="0"/>
              </a:rPr>
              <a:t>. For more information, see the </a:t>
            </a:r>
            <a:r>
              <a:rPr lang="en-US" sz="1800" dirty="0">
                <a:latin typeface="+mj-lt"/>
                <a:cs typeface="Times New Roman" panose="02020603050405020304" pitchFamily="18" charset="0"/>
                <a:hlinkClick r:id="rId5"/>
              </a:rPr>
              <a:t>CNPS </a:t>
            </a:r>
            <a:r>
              <a:rPr lang="en-US" sz="1800" dirty="0" err="1">
                <a:latin typeface="+mj-lt"/>
                <a:cs typeface="Times New Roman" panose="02020603050405020304" pitchFamily="18" charset="0"/>
                <a:hlinkClick r:id="rId5"/>
              </a:rPr>
              <a:t>infoLAWS</a:t>
            </a:r>
            <a:r>
              <a:rPr lang="en-US" sz="1800" dirty="0">
                <a:latin typeface="+mj-lt"/>
                <a:cs typeface="Times New Roman" panose="02020603050405020304" pitchFamily="18" charset="0"/>
                <a:hlinkClick r:id="rId5"/>
              </a:rPr>
              <a:t> bulletins</a:t>
            </a:r>
            <a:r>
              <a:rPr lang="en-US" sz="1800" dirty="0">
                <a:latin typeface="+mj-lt"/>
                <a:cs typeface="Times New Roman" panose="02020603050405020304" pitchFamily="18" charset="0"/>
              </a:rPr>
              <a:t>.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29</a:t>
            </a:fld>
            <a:endParaRPr lang="en-US" dirty="0"/>
          </a:p>
        </p:txBody>
      </p:sp>
    </p:spTree>
    <p:extLst>
      <p:ext uri="{BB962C8B-B14F-4D97-AF65-F5344CB8AC3E}">
        <p14:creationId xmlns:p14="http://schemas.microsoft.com/office/powerpoint/2010/main" val="278344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a:t>
            </a:r>
          </a:p>
        </p:txBody>
      </p:sp>
      <p:sp>
        <p:nvSpPr>
          <p:cNvPr id="3" name="Content Placeholder 2"/>
          <p:cNvSpPr>
            <a:spLocks noGrp="1"/>
          </p:cNvSpPr>
          <p:nvPr>
            <p:ph idx="1"/>
          </p:nvPr>
        </p:nvSpPr>
        <p:spPr>
          <a:xfrm>
            <a:off x="1411087" y="1169193"/>
            <a:ext cx="7132401" cy="2735664"/>
          </a:xfrm>
        </p:spPr>
        <p:txBody>
          <a:bodyPr>
            <a:normAutofit lnSpcReduction="10000"/>
          </a:bodyPr>
          <a:lstStyle/>
          <a:p>
            <a:pPr>
              <a:buFont typeface="Arial" panose="020B0604020202020204" pitchFamily="34" charset="0"/>
              <a:buChar char="•"/>
            </a:pPr>
            <a:r>
              <a:rPr lang="en-US" sz="1600" dirty="0"/>
              <a:t>Identify the mandates of the provincial professional regulatory body, the union representing registered nurses, and the four national organizations (CNA, CFNU, CNPS, and CINA).</a:t>
            </a:r>
          </a:p>
          <a:p>
            <a:pPr>
              <a:buFont typeface="Arial" panose="020B0604020202020204" pitchFamily="34" charset="0"/>
              <a:buChar char="•"/>
            </a:pPr>
            <a:r>
              <a:rPr lang="en-US" sz="1600" dirty="0"/>
              <a:t>Compare and contrast each organization’s mission and approach to supporting Registered Nurses (RNs) and the delivery of quality nursing care.</a:t>
            </a:r>
          </a:p>
          <a:p>
            <a:pPr>
              <a:buFont typeface="Arial" panose="020B0604020202020204" pitchFamily="34" charset="0"/>
              <a:buChar char="•"/>
            </a:pPr>
            <a:r>
              <a:rPr lang="en-US" sz="1600" dirty="0"/>
              <a:t>Generate conclusions as to the current relevance of each organization.</a:t>
            </a:r>
          </a:p>
          <a:p>
            <a:pPr>
              <a:buFont typeface="Arial" panose="020B0604020202020204" pitchFamily="34" charset="0"/>
              <a:buChar char="•"/>
            </a:pPr>
            <a:r>
              <a:rPr lang="en-US" sz="1600" dirty="0"/>
              <a:t>Appraise how trends in health care are impacting the viability of these organizations. </a:t>
            </a:r>
          </a:p>
          <a:p>
            <a:pPr>
              <a:buFont typeface="Arial" panose="020B0604020202020204" pitchFamily="34" charset="0"/>
              <a:buChar char="•"/>
            </a:pPr>
            <a:r>
              <a:rPr lang="en-US" sz="1600" dirty="0"/>
              <a:t>Compare and contrast how these organizations are maintaining their current missions and roles or evolving to encompass new missions and roles.</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3</a:t>
            </a:fld>
            <a:endParaRPr lang="en-US" dirty="0"/>
          </a:p>
        </p:txBody>
      </p:sp>
    </p:spTree>
    <p:extLst>
      <p:ext uri="{BB962C8B-B14F-4D97-AF65-F5344CB8AC3E}">
        <p14:creationId xmlns:p14="http://schemas.microsoft.com/office/powerpoint/2010/main" val="35786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15.5.4</a:t>
            </a:r>
          </a:p>
        </p:txBody>
      </p:sp>
      <p:sp>
        <p:nvSpPr>
          <p:cNvPr id="3" name="Content Placeholder 2"/>
          <p:cNvSpPr>
            <a:spLocks noGrp="1"/>
          </p:cNvSpPr>
          <p:nvPr>
            <p:ph idx="1"/>
          </p:nvPr>
        </p:nvSpPr>
        <p:spPr>
          <a:xfrm>
            <a:off x="1404572" y="1046347"/>
            <a:ext cx="7132401" cy="2735664"/>
          </a:xfrm>
        </p:spPr>
        <p:txBody>
          <a:bodyPr>
            <a:normAutofit/>
          </a:bodyPr>
          <a:lstStyle/>
          <a:p>
            <a:pPr>
              <a:lnSpc>
                <a:spcPct val="100000"/>
              </a:lnSpc>
              <a:spcAft>
                <a:spcPts val="1200"/>
              </a:spcAft>
            </a:pPr>
            <a:r>
              <a:rPr lang="en-US" sz="1800" dirty="0">
                <a:latin typeface="+mj-lt"/>
                <a:cs typeface="Times New Roman" panose="02020603050405020304" pitchFamily="18" charset="0"/>
              </a:rPr>
              <a:t>Read about the formation of the </a:t>
            </a:r>
            <a:r>
              <a:rPr lang="en-US" sz="1800" dirty="0" err="1" smtClean="0">
                <a:latin typeface="+mj-lt"/>
                <a:cs typeface="Times New Roman" panose="02020603050405020304" pitchFamily="18" charset="0"/>
                <a:hlinkClick r:id="rId2"/>
              </a:rPr>
              <a:t>CINA</a:t>
            </a:r>
            <a:r>
              <a:rPr lang="en-US" sz="1800" dirty="0" smtClean="0">
                <a:latin typeface="+mj-lt"/>
                <a:cs typeface="Times New Roman" panose="02020603050405020304" pitchFamily="18" charset="0"/>
              </a:rPr>
              <a:t>, then answer </a:t>
            </a:r>
            <a:r>
              <a:rPr lang="en-US" sz="1800" dirty="0">
                <a:latin typeface="+mj-lt"/>
                <a:cs typeface="Times New Roman" panose="02020603050405020304" pitchFamily="18" charset="0"/>
              </a:rPr>
              <a:t>the following question:</a:t>
            </a:r>
          </a:p>
          <a:p>
            <a:pPr lvl="1">
              <a:lnSpc>
                <a:spcPct val="100000"/>
              </a:lnSpc>
              <a:spcAft>
                <a:spcPts val="1200"/>
              </a:spcAft>
            </a:pPr>
            <a:r>
              <a:rPr lang="en-US" sz="1800" dirty="0">
                <a:latin typeface="+mj-lt"/>
                <a:cs typeface="Times New Roman" panose="02020603050405020304" pitchFamily="18" charset="0"/>
              </a:rPr>
              <a:t>What were the visionary goals of Jocelyn </a:t>
            </a:r>
            <a:r>
              <a:rPr lang="en-US" sz="1800" dirty="0" err="1">
                <a:latin typeface="+mj-lt"/>
                <a:cs typeface="Times New Roman" panose="02020603050405020304" pitchFamily="18" charset="0"/>
              </a:rPr>
              <a:t>Bruyere</a:t>
            </a:r>
            <a:r>
              <a:rPr lang="en-US" sz="1800" dirty="0">
                <a:latin typeface="+mj-lt"/>
                <a:cs typeface="Times New Roman" panose="02020603050405020304" pitchFamily="18" charset="0"/>
              </a:rPr>
              <a:t> and Jean Goodwill, two of the organization’s founders?</a:t>
            </a:r>
          </a:p>
          <a:p>
            <a:pPr>
              <a:lnSpc>
                <a:spcPct val="100000"/>
              </a:lnSpc>
              <a:spcAft>
                <a:spcPts val="1200"/>
              </a:spcAft>
            </a:pPr>
            <a:r>
              <a:rPr lang="en-US" sz="1800" dirty="0">
                <a:latin typeface="+mj-lt"/>
                <a:cs typeface="Times New Roman" panose="02020603050405020304" pitchFamily="18" charset="0"/>
              </a:rPr>
              <a:t>Read more about CINA projects, then </a:t>
            </a:r>
            <a:r>
              <a:rPr lang="en-US" sz="1800" dirty="0" smtClean="0">
                <a:latin typeface="+mj-lt"/>
                <a:cs typeface="Times New Roman" panose="02020603050405020304" pitchFamily="18" charset="0"/>
              </a:rPr>
              <a:t>complete</a:t>
            </a:r>
            <a:r>
              <a:rPr lang="en-US" sz="1800" dirty="0" smtClean="0">
                <a:latin typeface="+mj-lt"/>
                <a:cs typeface="Times New Roman" panose="02020603050405020304" pitchFamily="18" charset="0"/>
              </a:rPr>
              <a:t> </a:t>
            </a:r>
            <a:r>
              <a:rPr lang="en-US" sz="1800" dirty="0">
                <a:latin typeface="+mj-lt"/>
                <a:cs typeface="Times New Roman" panose="02020603050405020304" pitchFamily="18" charset="0"/>
              </a:rPr>
              <a:t>the following </a:t>
            </a:r>
            <a:r>
              <a:rPr lang="en-US" sz="1800" dirty="0" smtClean="0">
                <a:latin typeface="+mj-lt"/>
                <a:cs typeface="Times New Roman" panose="02020603050405020304" pitchFamily="18" charset="0"/>
              </a:rPr>
              <a:t>exercise</a:t>
            </a:r>
            <a:r>
              <a:rPr lang="en-US" sz="1800" dirty="0" smtClean="0">
                <a:latin typeface="+mj-lt"/>
                <a:cs typeface="Times New Roman" panose="02020603050405020304" pitchFamily="18" charset="0"/>
              </a:rPr>
              <a:t>:</a:t>
            </a:r>
            <a:endParaRPr lang="en-US" sz="1800" dirty="0">
              <a:latin typeface="+mj-lt"/>
              <a:cs typeface="Times New Roman" panose="02020603050405020304" pitchFamily="18" charset="0"/>
            </a:endParaRPr>
          </a:p>
          <a:p>
            <a:pPr lvl="1">
              <a:lnSpc>
                <a:spcPct val="100000"/>
              </a:lnSpc>
              <a:spcAft>
                <a:spcPts val="1200"/>
              </a:spcAft>
            </a:pPr>
            <a:r>
              <a:rPr lang="en-US" sz="1800" dirty="0">
                <a:latin typeface="+mj-lt"/>
                <a:cs typeface="Times New Roman" panose="02020603050405020304" pitchFamily="18" charset="0"/>
              </a:rPr>
              <a:t>Describe some specific </a:t>
            </a:r>
            <a:r>
              <a:rPr lang="en-US" sz="1800" dirty="0" err="1">
                <a:latin typeface="+mj-lt"/>
                <a:cs typeface="Times New Roman" panose="02020603050405020304" pitchFamily="18" charset="0"/>
              </a:rPr>
              <a:t>CINA</a:t>
            </a:r>
            <a:r>
              <a:rPr lang="en-US" sz="1800" dirty="0">
                <a:latin typeface="+mj-lt"/>
                <a:cs typeface="Times New Roman" panose="02020603050405020304" pitchFamily="18" charset="0"/>
              </a:rPr>
              <a:t> </a:t>
            </a:r>
            <a:r>
              <a:rPr lang="en-US" sz="1800" dirty="0" smtClean="0">
                <a:latin typeface="+mj-lt"/>
                <a:cs typeface="Times New Roman" panose="02020603050405020304" pitchFamily="18" charset="0"/>
              </a:rPr>
              <a:t>projects</a:t>
            </a:r>
            <a:r>
              <a:rPr lang="en-US" sz="1800" dirty="0">
                <a:latin typeface="+mj-lt"/>
                <a:cs typeface="Times New Roman" panose="02020603050405020304" pitchFamily="18" charset="0"/>
              </a:rPr>
              <a:t>.</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30</a:t>
            </a:fld>
            <a:endParaRPr lang="en-US" dirty="0"/>
          </a:p>
        </p:txBody>
      </p:sp>
    </p:spTree>
    <p:extLst>
      <p:ext uri="{BB962C8B-B14F-4D97-AF65-F5344CB8AC3E}">
        <p14:creationId xmlns:p14="http://schemas.microsoft.com/office/powerpoint/2010/main" val="238109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Exercises for Review</a:t>
            </a:r>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800" b="1" dirty="0" smtClean="0">
                <a:latin typeface="+mj-lt"/>
                <a:cs typeface="Times New Roman" panose="02020603050405020304" pitchFamily="18" charset="0"/>
              </a:rPr>
              <a:t>Union-focused </a:t>
            </a:r>
            <a:r>
              <a:rPr lang="en-US" sz="1800" b="1" dirty="0">
                <a:latin typeface="+mj-lt"/>
                <a:cs typeface="Times New Roman" panose="02020603050405020304" pitchFamily="18" charset="0"/>
              </a:rPr>
              <a:t>q</a:t>
            </a:r>
            <a:r>
              <a:rPr lang="en-US" sz="1800" b="1" dirty="0" smtClean="0">
                <a:latin typeface="+mj-lt"/>
                <a:cs typeface="Times New Roman" panose="02020603050405020304" pitchFamily="18" charset="0"/>
              </a:rPr>
              <a:t>uestions</a:t>
            </a:r>
            <a:endParaRPr lang="en-US" sz="1800" b="1" dirty="0">
              <a:latin typeface="+mj-lt"/>
              <a:cs typeface="Times New Roman" panose="02020603050405020304" pitchFamily="18" charset="0"/>
            </a:endParaRPr>
          </a:p>
          <a:p>
            <a:pPr>
              <a:lnSpc>
                <a:spcPct val="100000"/>
              </a:lnSpc>
              <a:spcBef>
                <a:spcPts val="0"/>
              </a:spcBef>
              <a:spcAft>
                <a:spcPts val="1200"/>
              </a:spcAft>
            </a:pPr>
            <a:r>
              <a:rPr lang="en-US" sz="1800" b="1" dirty="0" smtClean="0">
                <a:latin typeface="+mj-lt"/>
                <a:cs typeface="Times New Roman" panose="02020603050405020304" pitchFamily="18" charset="0"/>
              </a:rPr>
              <a:t>Regulatory-focused </a:t>
            </a:r>
            <a:r>
              <a:rPr lang="en-US" sz="1800" b="1" dirty="0">
                <a:latin typeface="+mj-lt"/>
                <a:cs typeface="Times New Roman" panose="02020603050405020304" pitchFamily="18" charset="0"/>
              </a:rPr>
              <a:t>q</a:t>
            </a:r>
            <a:r>
              <a:rPr lang="en-US" sz="1800" b="1" dirty="0" smtClean="0">
                <a:latin typeface="+mj-lt"/>
                <a:cs typeface="Times New Roman" panose="02020603050405020304" pitchFamily="18" charset="0"/>
              </a:rPr>
              <a:t>uestions</a:t>
            </a:r>
            <a:endParaRPr lang="en-US" sz="1800" b="1" dirty="0">
              <a:latin typeface="+mj-lt"/>
              <a:cs typeface="Times New Roman" panose="02020603050405020304" pitchFamily="18" charset="0"/>
            </a:endParaRPr>
          </a:p>
          <a:p>
            <a:pPr>
              <a:lnSpc>
                <a:spcPct val="100000"/>
              </a:lnSpc>
              <a:spcBef>
                <a:spcPts val="0"/>
              </a:spcBef>
              <a:spcAft>
                <a:spcPts val="1200"/>
              </a:spcAft>
            </a:pPr>
            <a:r>
              <a:rPr lang="en-US" sz="1800" dirty="0">
                <a:latin typeface="+mj-lt"/>
                <a:cs typeface="Times New Roman" panose="02020603050405020304" pitchFamily="18" charset="0"/>
              </a:rPr>
              <a:t>Please refer to the textbook and review </a:t>
            </a:r>
            <a:r>
              <a:rPr lang="en-US" sz="1800" dirty="0" smtClean="0">
                <a:latin typeface="+mj-lt"/>
                <a:cs typeface="Times New Roman" panose="02020603050405020304" pitchFamily="18" charset="0"/>
              </a:rPr>
              <a:t>the exercise </a:t>
            </a:r>
            <a:r>
              <a:rPr lang="en-US" sz="1800" dirty="0">
                <a:latin typeface="+mj-lt"/>
                <a:cs typeface="Times New Roman" panose="02020603050405020304" pitchFamily="18" charset="0"/>
              </a:rPr>
              <a:t>q</a:t>
            </a:r>
            <a:r>
              <a:rPr lang="en-US" sz="1800" dirty="0" smtClean="0">
                <a:latin typeface="+mj-lt"/>
                <a:cs typeface="Times New Roman" panose="02020603050405020304" pitchFamily="18" charset="0"/>
              </a:rPr>
              <a:t>uestions </a:t>
            </a:r>
            <a:r>
              <a:rPr lang="en-US" sz="1800" dirty="0">
                <a:latin typeface="+mj-lt"/>
                <a:cs typeface="Times New Roman" panose="02020603050405020304" pitchFamily="18" charset="0"/>
              </a:rPr>
              <a:t>for Chapter 15. </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31</a:t>
            </a:fld>
            <a:endParaRPr lang="en-US" dirty="0"/>
          </a:p>
        </p:txBody>
      </p:sp>
    </p:spTree>
    <p:extLst>
      <p:ext uri="{BB962C8B-B14F-4D97-AF65-F5344CB8AC3E}">
        <p14:creationId xmlns:p14="http://schemas.microsoft.com/office/powerpoint/2010/main" val="3108523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p:txBody>
          <a:bodyPr>
            <a:normAutofit/>
          </a:bodyPr>
          <a:lstStyle/>
          <a:p>
            <a:pPr marL="432000" indent="-457200">
              <a:buNone/>
            </a:pPr>
            <a:r>
              <a:rPr lang="en-US" sz="1200" dirty="0"/>
              <a:t>Canadian Nurses Association. (2007). Understanding self-regulation</a:t>
            </a:r>
            <a:r>
              <a:rPr lang="en-US" sz="1200" i="1" dirty="0"/>
              <a:t>. Nursing </a:t>
            </a:r>
            <a:r>
              <a:rPr lang="en-US" sz="1200" i="1" dirty="0"/>
              <a:t>N</a:t>
            </a:r>
            <a:r>
              <a:rPr lang="en-US" sz="1200" i="1" dirty="0" smtClean="0"/>
              <a:t>ow</a:t>
            </a:r>
            <a:r>
              <a:rPr lang="en-US" sz="1200" i="1" dirty="0"/>
              <a:t>: Issues and </a:t>
            </a:r>
            <a:r>
              <a:rPr lang="en-US" sz="1200" i="1" dirty="0" smtClean="0"/>
              <a:t>Trends </a:t>
            </a:r>
            <a:r>
              <a:rPr lang="en-US" sz="1200" i="1" dirty="0"/>
              <a:t>in Canadian </a:t>
            </a:r>
            <a:r>
              <a:rPr lang="en-US" sz="1200" i="1" dirty="0"/>
              <a:t>N</a:t>
            </a:r>
            <a:r>
              <a:rPr lang="en-US" sz="1200" i="1" dirty="0" smtClean="0"/>
              <a:t>ursing</a:t>
            </a:r>
            <a:r>
              <a:rPr lang="en-US" sz="1200" i="1" dirty="0"/>
              <a:t>, 21</a:t>
            </a:r>
            <a:r>
              <a:rPr lang="en-US" sz="1200" dirty="0"/>
              <a:t>, 1–5.</a:t>
            </a:r>
          </a:p>
          <a:p>
            <a:pPr marL="432000" indent="-457200">
              <a:buNone/>
            </a:pPr>
            <a:r>
              <a:rPr lang="en-US" sz="1200" dirty="0"/>
              <a:t>Duncan, S., Thorne, S., &amp; Rodney, P. (2012). </a:t>
            </a:r>
            <a:r>
              <a:rPr lang="en-US" sz="1200" i="1" dirty="0"/>
              <a:t>Understanding the implications of the changing regulatory environment in nursing: Insights from the B.C. experience. </a:t>
            </a:r>
            <a:r>
              <a:rPr lang="en-US" sz="1200" dirty="0"/>
              <a:t>Vancouver: Association of Registered Nurses of British Columbia.</a:t>
            </a:r>
          </a:p>
          <a:p>
            <a:pPr marL="432000" indent="-457200">
              <a:buNone/>
            </a:pPr>
            <a:r>
              <a:rPr lang="en-US" sz="1200" dirty="0" err="1"/>
              <a:t>Mishel</a:t>
            </a:r>
            <a:r>
              <a:rPr lang="en-US" sz="1200" dirty="0"/>
              <a:t>, L. (2012). Unions, inequality, and faltering middle-class wages. </a:t>
            </a:r>
            <a:r>
              <a:rPr lang="en-US" sz="1200" i="1" dirty="0"/>
              <a:t>Economic Policy Institute Issue Brief, 342</a:t>
            </a:r>
            <a:r>
              <a:rPr lang="en-US" sz="1200" dirty="0"/>
              <a:t>, 1–12. Retrieved from http://www.epi.org/files/2012/ib342-unions-inequality-middle-class-wages.pdf</a:t>
            </a:r>
          </a:p>
          <a:p>
            <a:pPr marL="432000" indent="-457200">
              <a:buNone/>
            </a:pPr>
            <a:r>
              <a:rPr lang="en-US" sz="1200" dirty="0" err="1"/>
              <a:t>Twarog</a:t>
            </a:r>
            <a:r>
              <a:rPr lang="en-US" sz="1200" dirty="0"/>
              <a:t>, J. (2005 May). The benefits of union membership: Numerous and measurable. </a:t>
            </a:r>
            <a:r>
              <a:rPr lang="en-US" sz="1200" i="1" dirty="0"/>
              <a:t>Massachusetts Nurses Association Newsletter</a:t>
            </a:r>
            <a:r>
              <a:rPr lang="en-US" sz="1200" dirty="0"/>
              <a:t>. Retrieved from http://www.massnurses.org/labor-action/labor-education-resources/union-rights-and-benefits/p/openItem/1214</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32</a:t>
            </a:fld>
            <a:endParaRPr lang="en-US" dirty="0"/>
          </a:p>
        </p:txBody>
      </p:sp>
    </p:spTree>
    <p:extLst>
      <p:ext uri="{BB962C8B-B14F-4D97-AF65-F5344CB8AC3E}">
        <p14:creationId xmlns:p14="http://schemas.microsoft.com/office/powerpoint/2010/main" val="148397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715139" y="1005686"/>
            <a:ext cx="4855420" cy="249702"/>
          </a:xfrm>
        </p:spPr>
        <p:txBody>
          <a:bodyPr>
            <a:normAutofit lnSpcReduction="10000"/>
          </a:bodyPr>
          <a:lstStyle/>
          <a:p>
            <a:r>
              <a:rPr lang="en-US" dirty="0"/>
              <a:t>Presented by</a:t>
            </a:r>
          </a:p>
        </p:txBody>
      </p:sp>
      <p:sp>
        <p:nvSpPr>
          <p:cNvPr id="4" name="Content Placeholder 3"/>
          <p:cNvSpPr>
            <a:spLocks noGrp="1"/>
          </p:cNvSpPr>
          <p:nvPr>
            <p:ph idx="10"/>
          </p:nvPr>
        </p:nvSpPr>
        <p:spPr>
          <a:xfrm>
            <a:off x="694358" y="2737121"/>
            <a:ext cx="4855420" cy="398492"/>
          </a:xfrm>
        </p:spPr>
        <p:txBody>
          <a:bodyPr/>
          <a:lstStyle/>
          <a:p>
            <a:r>
              <a:rPr lang="en-US" dirty="0"/>
              <a:t>Thank you!</a:t>
            </a:r>
          </a:p>
        </p:txBody>
      </p:sp>
      <p:sp>
        <p:nvSpPr>
          <p:cNvPr id="5" name="Text Placeholder 3"/>
          <p:cNvSpPr>
            <a:spLocks noGrp="1"/>
          </p:cNvSpPr>
          <p:nvPr>
            <p:ph type="body" sz="quarter" idx="12"/>
          </p:nvPr>
        </p:nvSpPr>
        <p:spPr>
          <a:xfrm>
            <a:off x="1994499" y="3388764"/>
            <a:ext cx="3938712" cy="419265"/>
          </a:xfrm>
          <a:prstGeom prst="rect">
            <a:avLst/>
          </a:prstGeom>
        </p:spPr>
        <p:txBody>
          <a:bodyPr vert="horz" lIns="0" bIns="0"/>
          <a:lstStyle>
            <a:lvl1pPr marL="0" indent="0">
              <a:buFontTx/>
              <a:buNone/>
              <a:defRPr sz="1200" cap="all" baseline="0">
                <a:solidFill>
                  <a:srgbClr val="0A3E28"/>
                </a:solidFill>
              </a:defRPr>
            </a:lvl1pPr>
            <a:lvl2pPr marL="454025" indent="0">
              <a:buFontTx/>
              <a:buNone/>
              <a:defRPr sz="1200" cap="all">
                <a:solidFill>
                  <a:srgbClr val="0A3E28"/>
                </a:solidFill>
              </a:defRPr>
            </a:lvl2pPr>
            <a:lvl3pPr marL="893762" indent="0">
              <a:buFontTx/>
              <a:buNone/>
              <a:defRPr sz="1200" cap="all">
                <a:solidFill>
                  <a:srgbClr val="0A3E28"/>
                </a:solidFill>
              </a:defRPr>
            </a:lvl3pPr>
            <a:lvl4pPr marL="1347788" indent="0">
              <a:buFontTx/>
              <a:buNone/>
              <a:defRPr sz="1200" cap="all">
                <a:solidFill>
                  <a:srgbClr val="0A3E28"/>
                </a:solidFill>
              </a:defRPr>
            </a:lvl4pPr>
            <a:lvl5pPr marL="1795463" indent="0">
              <a:buFontTx/>
              <a:buNone/>
              <a:defRPr sz="1200" cap="all">
                <a:solidFill>
                  <a:srgbClr val="0A3E28"/>
                </a:solidFill>
              </a:defRPr>
            </a:lvl5pPr>
          </a:lstStyle>
          <a:p>
            <a:pPr lvl="0"/>
            <a:r>
              <a:rPr lang="en-CA" dirty="0">
                <a:solidFill>
                  <a:srgbClr val="F5BB34"/>
                </a:solidFill>
              </a:rPr>
              <a:t>Creative commons attribution 4.0 International license</a:t>
            </a:r>
            <a:endParaRPr lang="en-US" dirty="0">
              <a:solidFill>
                <a:srgbClr val="F5BB34"/>
              </a:solidFill>
            </a:endParaRPr>
          </a:p>
        </p:txBody>
      </p:sp>
      <p:sp>
        <p:nvSpPr>
          <p:cNvPr id="7" name="Text Placeholder 2"/>
          <p:cNvSpPr txBox="1">
            <a:spLocks/>
          </p:cNvSpPr>
          <p:nvPr/>
        </p:nvSpPr>
        <p:spPr>
          <a:xfrm>
            <a:off x="694624" y="4276852"/>
            <a:ext cx="4770395" cy="187605"/>
          </a:xfrm>
          <a:prstGeom prst="rect">
            <a:avLst/>
          </a:prstGeom>
        </p:spPr>
        <p:txBody>
          <a:bodyPr vert="horz" lIns="0" tIns="0" rIns="0" bIns="0" rtlCol="0">
            <a:noAutofit/>
          </a:bodyPr>
          <a:lstStyle>
            <a:lvl1pPr marL="0" indent="0" algn="l" defTabSz="457200" rtl="0" eaLnBrk="1" latinLnBrk="0" hangingPunct="1">
              <a:spcBef>
                <a:spcPct val="20000"/>
              </a:spcBef>
              <a:buClr>
                <a:schemeClr val="accent2"/>
              </a:buClr>
              <a:buFont typeface="Arial"/>
              <a:buNone/>
              <a:defRPr sz="2200" b="1" i="0" kern="1200" cap="all">
                <a:solidFill>
                  <a:srgbClr val="0A3E28"/>
                </a:solidFill>
                <a:latin typeface="Arial"/>
                <a:ea typeface="+mn-ea"/>
                <a:cs typeface="Century Gothic"/>
              </a:defRPr>
            </a:lvl1pPr>
            <a:lvl2pPr marL="454025"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2pPr>
            <a:lvl3pPr marL="893762"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3pPr>
            <a:lvl4pPr marL="1347788"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4pPr>
            <a:lvl5pPr marL="1795463" indent="0" algn="l" defTabSz="457200" rtl="0" eaLnBrk="1" latinLnBrk="0" hangingPunct="1">
              <a:spcBef>
                <a:spcPct val="20000"/>
              </a:spcBef>
              <a:buClr>
                <a:schemeClr val="accent2"/>
              </a:buClr>
              <a:buFont typeface="Arial"/>
              <a:buNone/>
              <a:defRPr sz="2200" b="0" i="0" kern="1200">
                <a:solidFill>
                  <a:srgbClr val="1A0704"/>
                </a:solidFill>
                <a:latin typeface="Arial"/>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June 2018</a:t>
            </a:r>
            <a:endParaRPr lang="en-US" dirty="0"/>
          </a:p>
        </p:txBody>
      </p:sp>
      <p:pic>
        <p:nvPicPr>
          <p:cNvPr id="1026" name="Picture 2" descr="C:\Users\Elsa\Desktop\WORK\Open Textbook Program\Contracts Permissions Citations Attribution\CC Attribution Buttons\by.png"/>
          <p:cNvPicPr>
            <a:picLocks noChangeAspect="1" noChangeArrowheads="1"/>
          </p:cNvPicPr>
          <p:nvPr/>
        </p:nvPicPr>
        <p:blipFill>
          <a:blip r:embed="rId2"/>
          <a:srcRect/>
          <a:stretch>
            <a:fillRect/>
          </a:stretch>
        </p:blipFill>
        <p:spPr bwMode="auto">
          <a:xfrm>
            <a:off x="694624" y="3398598"/>
            <a:ext cx="1227137" cy="430213"/>
          </a:xfrm>
          <a:prstGeom prst="rect">
            <a:avLst/>
          </a:prstGeom>
          <a:noFill/>
        </p:spPr>
      </p:pic>
    </p:spTree>
    <p:extLst>
      <p:ext uri="{BB962C8B-B14F-4D97-AF65-F5344CB8AC3E}">
        <p14:creationId xmlns:p14="http://schemas.microsoft.com/office/powerpoint/2010/main" val="3510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7267"/>
            <a:ext cx="7275714" cy="366760"/>
          </a:xfrm>
        </p:spPr>
        <p:txBody>
          <a:bodyPr>
            <a:normAutofit fontScale="90000"/>
          </a:bodyPr>
          <a:lstStyle/>
          <a:p>
            <a:r>
              <a:rPr lang="en-US" dirty="0"/>
              <a:t>Entry into the Profession of Registered Nursing</a:t>
            </a:r>
          </a:p>
        </p:txBody>
      </p:sp>
      <p:sp>
        <p:nvSpPr>
          <p:cNvPr id="3" name="Content Placeholder 2"/>
          <p:cNvSpPr>
            <a:spLocks noGrp="1"/>
          </p:cNvSpPr>
          <p:nvPr>
            <p:ph idx="1"/>
          </p:nvPr>
        </p:nvSpPr>
        <p:spPr>
          <a:xfrm>
            <a:off x="1404572" y="1544128"/>
            <a:ext cx="7132401" cy="2735664"/>
          </a:xfrm>
        </p:spPr>
        <p:txBody>
          <a:bodyPr>
            <a:normAutofit/>
          </a:bodyPr>
          <a:lstStyle/>
          <a:p>
            <a:pPr>
              <a:buFont typeface="Arial" panose="020B0604020202020204" pitchFamily="34" charset="0"/>
              <a:buChar char="•"/>
            </a:pPr>
            <a:r>
              <a:rPr lang="en-US" sz="1800" dirty="0"/>
              <a:t>To practice as an RN, nurses:  </a:t>
            </a:r>
          </a:p>
          <a:p>
            <a:pPr lvl="1">
              <a:buFont typeface="Arial" panose="020B0604020202020204" pitchFamily="34" charset="0"/>
              <a:buChar char="•"/>
            </a:pPr>
            <a:r>
              <a:rPr lang="en-US" sz="1800" dirty="0"/>
              <a:t>complete a program of study, and </a:t>
            </a:r>
          </a:p>
          <a:p>
            <a:pPr lvl="1">
              <a:buFont typeface="Arial" panose="020B0604020202020204" pitchFamily="34" charset="0"/>
              <a:buChar char="•"/>
            </a:pPr>
            <a:r>
              <a:rPr lang="en-US" sz="1800" dirty="0"/>
              <a:t>write and pass a national </a:t>
            </a:r>
            <a:r>
              <a:rPr lang="en-US" sz="1800" dirty="0" smtClean="0"/>
              <a:t>exam.</a:t>
            </a:r>
            <a:endParaRPr lang="en-US" sz="1800" dirty="0"/>
          </a:p>
          <a:p>
            <a:pPr>
              <a:buFont typeface="Arial" panose="020B0604020202020204" pitchFamily="34" charset="0"/>
              <a:buChar char="•"/>
            </a:pPr>
            <a:r>
              <a:rPr lang="en-US" sz="1800" dirty="0"/>
              <a:t>The license </a:t>
            </a:r>
            <a:r>
              <a:rPr lang="en-US" sz="1800" dirty="0" smtClean="0"/>
              <a:t>is issued </a:t>
            </a:r>
            <a:r>
              <a:rPr lang="en-US" sz="1800" dirty="0"/>
              <a:t>by the regulatory body located in province where the nurse is </a:t>
            </a:r>
            <a:r>
              <a:rPr lang="en-US" sz="1800" dirty="0" smtClean="0"/>
              <a:t>working.</a:t>
            </a:r>
            <a:endParaRPr lang="en-US" sz="1800" dirty="0"/>
          </a:p>
          <a:p>
            <a:pPr lvl="1">
              <a:buFont typeface="Arial" panose="020B0604020202020204" pitchFamily="34" charset="0"/>
              <a:buChar char="•"/>
            </a:pPr>
            <a:endParaRPr lang="en-US" sz="1800" dirty="0"/>
          </a:p>
          <a:p>
            <a:pPr marL="0" indent="0">
              <a:buNone/>
            </a:pPr>
            <a:endParaRPr lang="en-US" dirty="0"/>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4</a:t>
            </a:fld>
            <a:endParaRPr lang="en-US" dirty="0"/>
          </a:p>
        </p:txBody>
      </p:sp>
    </p:spTree>
    <p:extLst>
      <p:ext uri="{BB962C8B-B14F-4D97-AF65-F5344CB8AC3E}">
        <p14:creationId xmlns:p14="http://schemas.microsoft.com/office/powerpoint/2010/main" val="337619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7267"/>
            <a:ext cx="7275714" cy="366760"/>
          </a:xfrm>
        </p:spPr>
        <p:txBody>
          <a:bodyPr>
            <a:normAutofit fontScale="90000"/>
          </a:bodyPr>
          <a:lstStyle/>
          <a:p>
            <a:r>
              <a:rPr lang="en-US" dirty="0"/>
              <a:t>Regulation</a:t>
            </a:r>
          </a:p>
        </p:txBody>
      </p:sp>
      <p:sp>
        <p:nvSpPr>
          <p:cNvPr id="3" name="Content Placeholder 2"/>
          <p:cNvSpPr>
            <a:spLocks noGrp="1"/>
          </p:cNvSpPr>
          <p:nvPr>
            <p:ph idx="1"/>
          </p:nvPr>
        </p:nvSpPr>
        <p:spPr>
          <a:xfrm>
            <a:off x="1404572" y="1127378"/>
            <a:ext cx="7132401" cy="2735664"/>
          </a:xfrm>
        </p:spPr>
        <p:txBody>
          <a:bodyPr>
            <a:normAutofit/>
          </a:bodyPr>
          <a:lstStyle/>
          <a:p>
            <a:pPr>
              <a:buFont typeface="Arial" panose="020B0604020202020204" pitchFamily="34" charset="0"/>
              <a:buChar char="•"/>
            </a:pPr>
            <a:r>
              <a:rPr lang="en-US" sz="1800" dirty="0"/>
              <a:t>Professional </a:t>
            </a:r>
            <a:r>
              <a:rPr lang="en-US" sz="1800" dirty="0" smtClean="0"/>
              <a:t>Self-Regulation: </a:t>
            </a:r>
            <a:endParaRPr lang="en-US" sz="1800" dirty="0"/>
          </a:p>
          <a:p>
            <a:pPr lvl="1">
              <a:buFont typeface="Arial" panose="020B0604020202020204" pitchFamily="34" charset="0"/>
              <a:buChar char="•"/>
            </a:pPr>
            <a:r>
              <a:rPr lang="en-US" sz="1800" dirty="0"/>
              <a:t>Self-regulation: the profession regulates itself through creation of a regulatory body, rather than being managed by government (CNA, 2007</a:t>
            </a:r>
            <a:r>
              <a:rPr lang="en-US" sz="1800" dirty="0" smtClean="0"/>
              <a:t>).</a:t>
            </a:r>
            <a:endParaRPr lang="en-US" sz="1800" dirty="0"/>
          </a:p>
          <a:p>
            <a:pPr lvl="1">
              <a:buFont typeface="Arial" panose="020B0604020202020204" pitchFamily="34" charset="0"/>
              <a:buChar char="•"/>
            </a:pPr>
            <a:r>
              <a:rPr lang="en-US" sz="1800" dirty="0"/>
              <a:t>The main responsibility of any professional self-regulatory body is to ensure protection of the public. </a:t>
            </a:r>
          </a:p>
          <a:p>
            <a:pPr lvl="1">
              <a:buFont typeface="Arial" panose="020B0604020202020204" pitchFamily="34" charset="0"/>
              <a:buChar char="•"/>
            </a:pPr>
            <a:r>
              <a:rPr lang="en-US" sz="1800" dirty="0"/>
              <a:t>Regulatory bodies achieve this mandate by ensuring that RNs are safe, competent, and ethical practitioners.</a:t>
            </a:r>
          </a:p>
          <a:p>
            <a:pPr lvl="1">
              <a:buFont typeface="Arial" panose="020B0604020202020204" pitchFamily="34" charset="0"/>
              <a:buChar char="•"/>
            </a:pPr>
            <a:r>
              <a:rPr lang="en-US" sz="1800" dirty="0"/>
              <a:t>In Canada, registered nursing is a self-regulated profession.</a:t>
            </a:r>
          </a:p>
          <a:p>
            <a:pPr lvl="1">
              <a:buFont typeface="Arial" panose="020B0604020202020204" pitchFamily="34" charset="0"/>
              <a:buChar char="•"/>
            </a:pPr>
            <a:endParaRPr lang="en-US" sz="1800" dirty="0"/>
          </a:p>
          <a:p>
            <a:pPr marL="0" indent="0">
              <a:buNone/>
            </a:pPr>
            <a:endParaRPr lang="en-US" dirty="0"/>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5</a:t>
            </a:fld>
            <a:endParaRPr lang="en-US" dirty="0"/>
          </a:p>
        </p:txBody>
      </p:sp>
    </p:spTree>
    <p:extLst>
      <p:ext uri="{BB962C8B-B14F-4D97-AF65-F5344CB8AC3E}">
        <p14:creationId xmlns:p14="http://schemas.microsoft.com/office/powerpoint/2010/main" val="325442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507267"/>
            <a:ext cx="7275714" cy="366760"/>
          </a:xfrm>
        </p:spPr>
        <p:txBody>
          <a:bodyPr>
            <a:normAutofit fontScale="90000"/>
          </a:bodyPr>
          <a:lstStyle/>
          <a:p>
            <a:r>
              <a:rPr lang="en-US" dirty="0" smtClean="0"/>
              <a:t>Regulation (Cont’d)</a:t>
            </a:r>
            <a:endParaRPr lang="en-US" dirty="0"/>
          </a:p>
        </p:txBody>
      </p:sp>
      <p:sp>
        <p:nvSpPr>
          <p:cNvPr id="3" name="Content Placeholder 2"/>
          <p:cNvSpPr>
            <a:spLocks noGrp="1"/>
          </p:cNvSpPr>
          <p:nvPr>
            <p:ph idx="1"/>
          </p:nvPr>
        </p:nvSpPr>
        <p:spPr>
          <a:xfrm>
            <a:off x="1404572" y="1127378"/>
            <a:ext cx="7132401" cy="2735664"/>
          </a:xfrm>
        </p:spPr>
        <p:txBody>
          <a:bodyPr>
            <a:normAutofit/>
          </a:bodyPr>
          <a:lstStyle/>
          <a:p>
            <a:pPr>
              <a:buFont typeface="Arial" panose="020B0604020202020204" pitchFamily="34" charset="0"/>
              <a:buChar char="•"/>
            </a:pPr>
            <a:r>
              <a:rPr lang="en-US" sz="1800" dirty="0"/>
              <a:t>Standards recognize the unique and defined body of knowledge possessed by its </a:t>
            </a:r>
            <a:r>
              <a:rPr lang="en-US" sz="1800" dirty="0" smtClean="0"/>
              <a:t>members.</a:t>
            </a:r>
            <a:endParaRPr lang="en-US" sz="1800" dirty="0"/>
          </a:p>
          <a:p>
            <a:pPr>
              <a:buFont typeface="Arial" panose="020B0604020202020204" pitchFamily="34" charset="0"/>
              <a:buChar char="•"/>
            </a:pPr>
            <a:r>
              <a:rPr lang="en-US" sz="1800" dirty="0"/>
              <a:t>Main Functions of a </a:t>
            </a:r>
            <a:r>
              <a:rPr lang="en-US" sz="1800" dirty="0"/>
              <a:t>r</a:t>
            </a:r>
            <a:r>
              <a:rPr lang="en-US" sz="1800" dirty="0" smtClean="0"/>
              <a:t>egulatory body </a:t>
            </a:r>
            <a:r>
              <a:rPr lang="en-US" sz="1800" dirty="0"/>
              <a:t>(Randall, 2000):</a:t>
            </a:r>
          </a:p>
          <a:p>
            <a:pPr lvl="1">
              <a:buFont typeface="Arial" panose="020B0604020202020204" pitchFamily="34" charset="0"/>
              <a:buChar char="•"/>
            </a:pPr>
            <a:r>
              <a:rPr lang="en-US" sz="1800" dirty="0"/>
              <a:t>setting requirements for individuals to enter the profession; </a:t>
            </a:r>
          </a:p>
          <a:p>
            <a:pPr lvl="1">
              <a:buFont typeface="Arial" panose="020B0604020202020204" pitchFamily="34" charset="0"/>
              <a:buChar char="•"/>
            </a:pPr>
            <a:r>
              <a:rPr lang="en-US" sz="1800" dirty="0"/>
              <a:t>setting requirements for the </a:t>
            </a:r>
            <a:r>
              <a:rPr lang="en-US" sz="1800" dirty="0" smtClean="0"/>
              <a:t>practice </a:t>
            </a:r>
            <a:r>
              <a:rPr lang="en-US" sz="1800" dirty="0"/>
              <a:t>of the profession; </a:t>
            </a:r>
          </a:p>
          <a:p>
            <a:pPr lvl="1">
              <a:buFont typeface="Arial" panose="020B0604020202020204" pitchFamily="34" charset="0"/>
              <a:buChar char="•"/>
            </a:pPr>
            <a:r>
              <a:rPr lang="en-US" sz="1800" dirty="0"/>
              <a:t>setting up an investigation and disciplinary process; and </a:t>
            </a:r>
          </a:p>
          <a:p>
            <a:pPr lvl="1">
              <a:buFont typeface="Arial" panose="020B0604020202020204" pitchFamily="34" charset="0"/>
              <a:buChar char="•"/>
            </a:pPr>
            <a:r>
              <a:rPr lang="en-US" sz="1800" dirty="0"/>
              <a:t>setting up a process to evaluate the continuing competence of </a:t>
            </a:r>
            <a:r>
              <a:rPr lang="en-US" sz="1800" dirty="0" smtClean="0"/>
              <a:t>members.</a:t>
            </a:r>
            <a:endParaRPr lang="en-US" sz="1800" dirty="0"/>
          </a:p>
          <a:p>
            <a:pPr lvl="1">
              <a:buFont typeface="Arial" panose="020B0604020202020204" pitchFamily="34" charset="0"/>
              <a:buChar char="•"/>
            </a:pPr>
            <a:endParaRPr lang="en-US" sz="1800" dirty="0"/>
          </a:p>
          <a:p>
            <a:pPr marL="0" indent="0">
              <a:buNone/>
            </a:pPr>
            <a:endParaRPr lang="en-US" dirty="0"/>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6</a:t>
            </a:fld>
            <a:endParaRPr lang="en-US" dirty="0"/>
          </a:p>
        </p:txBody>
      </p:sp>
    </p:spTree>
    <p:extLst>
      <p:ext uri="{BB962C8B-B14F-4D97-AF65-F5344CB8AC3E}">
        <p14:creationId xmlns:p14="http://schemas.microsoft.com/office/powerpoint/2010/main" val="16751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15.2.1</a:t>
            </a:r>
          </a:p>
        </p:txBody>
      </p:sp>
      <p:sp>
        <p:nvSpPr>
          <p:cNvPr id="3" name="Content Placeholder 2"/>
          <p:cNvSpPr>
            <a:spLocks noGrp="1"/>
          </p:cNvSpPr>
          <p:nvPr>
            <p:ph idx="1"/>
          </p:nvPr>
        </p:nvSpPr>
        <p:spPr>
          <a:xfrm>
            <a:off x="1404572" y="1046347"/>
            <a:ext cx="7132401" cy="2735664"/>
          </a:xfrm>
        </p:spPr>
        <p:txBody>
          <a:bodyPr>
            <a:normAutofit fontScale="85000" lnSpcReduction="10000"/>
          </a:bodyPr>
          <a:lstStyle/>
          <a:p>
            <a:pPr>
              <a:lnSpc>
                <a:spcPct val="100000"/>
              </a:lnSpc>
              <a:spcAft>
                <a:spcPts val="1200"/>
              </a:spcAft>
            </a:pPr>
            <a:r>
              <a:rPr lang="en-US" sz="2000" dirty="0">
                <a:latin typeface="+mj-lt"/>
                <a:cs typeface="Times New Roman" panose="02020603050405020304" pitchFamily="18" charset="0"/>
              </a:rPr>
              <a:t>View the links below to learn more about self-regulation and the necessary components of licensure, then answer the questions that follow.</a:t>
            </a:r>
          </a:p>
          <a:p>
            <a:pPr>
              <a:lnSpc>
                <a:spcPct val="100000"/>
              </a:lnSpc>
              <a:spcAft>
                <a:spcPts val="1200"/>
              </a:spcAft>
            </a:pPr>
            <a:r>
              <a:rPr lang="en-US" sz="2000" dirty="0" smtClean="0">
                <a:latin typeface="+mj-lt"/>
                <a:cs typeface="Times New Roman" panose="02020603050405020304" pitchFamily="18" charset="0"/>
              </a:rPr>
              <a:t>SRNA’s “</a:t>
            </a:r>
            <a:r>
              <a:rPr lang="en-US" sz="2000" dirty="0" smtClean="0">
                <a:latin typeface="+mj-lt"/>
                <a:cs typeface="Times New Roman" panose="02020603050405020304" pitchFamily="18" charset="0"/>
                <a:hlinkClick r:id="rId2"/>
              </a:rPr>
              <a:t>Position </a:t>
            </a:r>
            <a:r>
              <a:rPr lang="en-US" sz="2000" dirty="0">
                <a:latin typeface="+mj-lt"/>
                <a:cs typeface="Times New Roman" panose="02020603050405020304" pitchFamily="18" charset="0"/>
                <a:hlinkClick r:id="rId2"/>
              </a:rPr>
              <a:t>Statement on Profession-Led </a:t>
            </a:r>
            <a:r>
              <a:rPr lang="en-US" sz="2000" dirty="0" smtClean="0">
                <a:latin typeface="+mj-lt"/>
                <a:cs typeface="Times New Roman" panose="02020603050405020304" pitchFamily="18" charset="0"/>
                <a:hlinkClick r:id="rId2"/>
              </a:rPr>
              <a:t>Regulation</a:t>
            </a:r>
            <a:r>
              <a:rPr lang="en-US" sz="2000" dirty="0" smtClean="0">
                <a:latin typeface="+mj-lt"/>
                <a:cs typeface="Times New Roman" panose="02020603050405020304" pitchFamily="18" charset="0"/>
              </a:rPr>
              <a:t>”</a:t>
            </a:r>
            <a:endParaRPr lang="en-US" sz="2000" dirty="0">
              <a:latin typeface="+mj-lt"/>
              <a:cs typeface="Times New Roman" panose="02020603050405020304" pitchFamily="18" charset="0"/>
            </a:endParaRPr>
          </a:p>
          <a:p>
            <a:pPr>
              <a:lnSpc>
                <a:spcPct val="100000"/>
              </a:lnSpc>
              <a:spcAft>
                <a:spcPts val="1200"/>
              </a:spcAft>
            </a:pPr>
            <a:r>
              <a:rPr lang="en-US" sz="2000" dirty="0">
                <a:latin typeface="+mj-lt"/>
                <a:cs typeface="Times New Roman" panose="02020603050405020304" pitchFamily="18" charset="0"/>
              </a:rPr>
              <a:t>SRNA’s document “</a:t>
            </a:r>
            <a:r>
              <a:rPr lang="en-US" sz="2000" dirty="0">
                <a:latin typeface="+mj-lt"/>
                <a:cs typeface="Times New Roman" panose="02020603050405020304" pitchFamily="18" charset="0"/>
                <a:hlinkClick r:id="rId3"/>
              </a:rPr>
              <a:t>Our Role in the Public Interest</a:t>
            </a:r>
            <a:r>
              <a:rPr lang="en-US" sz="2000" dirty="0">
                <a:latin typeface="+mj-lt"/>
                <a:cs typeface="Times New Roman" panose="02020603050405020304" pitchFamily="18" charset="0"/>
              </a:rPr>
              <a:t>” </a:t>
            </a:r>
          </a:p>
          <a:p>
            <a:pPr lvl="1">
              <a:lnSpc>
                <a:spcPct val="100000"/>
              </a:lnSpc>
              <a:spcAft>
                <a:spcPts val="1200"/>
              </a:spcAft>
            </a:pPr>
            <a:r>
              <a:rPr lang="en-US" sz="2000" dirty="0">
                <a:latin typeface="+mj-lt"/>
                <a:cs typeface="Times New Roman" panose="02020603050405020304" pitchFamily="18" charset="0"/>
              </a:rPr>
              <a:t>Why is self-regulation so important for the profession of nursing?</a:t>
            </a:r>
          </a:p>
          <a:p>
            <a:pPr lvl="1">
              <a:lnSpc>
                <a:spcPct val="100000"/>
              </a:lnSpc>
              <a:spcAft>
                <a:spcPts val="1200"/>
              </a:spcAft>
            </a:pPr>
            <a:r>
              <a:rPr lang="en-US" sz="2000" dirty="0">
                <a:latin typeface="+mj-lt"/>
                <a:cs typeface="Times New Roman" panose="02020603050405020304" pitchFamily="18" charset="0"/>
              </a:rPr>
              <a:t>Who do you think would regulate the nursing profession if nurses did not regulate it?</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7</a:t>
            </a:fld>
            <a:endParaRPr lang="en-US" dirty="0"/>
          </a:p>
        </p:txBody>
      </p:sp>
    </p:spTree>
    <p:extLst>
      <p:ext uri="{BB962C8B-B14F-4D97-AF65-F5344CB8AC3E}">
        <p14:creationId xmlns:p14="http://schemas.microsoft.com/office/powerpoint/2010/main" val="385571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572" y="495686"/>
            <a:ext cx="7275714" cy="366760"/>
          </a:xfrm>
        </p:spPr>
        <p:txBody>
          <a:bodyPr>
            <a:normAutofit fontScale="90000"/>
          </a:bodyPr>
          <a:lstStyle/>
          <a:p>
            <a:r>
              <a:rPr lang="en-US" dirty="0"/>
              <a:t>Trends in Nursing Regulation </a:t>
            </a:r>
          </a:p>
        </p:txBody>
      </p:sp>
      <p:sp>
        <p:nvSpPr>
          <p:cNvPr id="3" name="Content Placeholder 2"/>
          <p:cNvSpPr>
            <a:spLocks noGrp="1"/>
          </p:cNvSpPr>
          <p:nvPr>
            <p:ph idx="1"/>
          </p:nvPr>
        </p:nvSpPr>
        <p:spPr>
          <a:xfrm>
            <a:off x="1404572" y="1227058"/>
            <a:ext cx="7132401" cy="3009230"/>
          </a:xfrm>
        </p:spPr>
        <p:txBody>
          <a:bodyPr>
            <a:normAutofit/>
          </a:bodyPr>
          <a:lstStyle/>
          <a:p>
            <a:pPr>
              <a:buFont typeface="Arial" panose="020B0604020202020204" pitchFamily="34" charset="0"/>
              <a:buChar char="•"/>
            </a:pPr>
            <a:r>
              <a:rPr lang="en-US" sz="1600" dirty="0"/>
              <a:t>Regulatory bodies encompassed both the college role (regulation of the profession) and the association role (advocacy for supporting RNs to inform and influence health care).</a:t>
            </a:r>
          </a:p>
          <a:p>
            <a:pPr>
              <a:buFont typeface="Arial" panose="020B0604020202020204" pitchFamily="34" charset="0"/>
              <a:buChar char="•"/>
            </a:pPr>
            <a:r>
              <a:rPr lang="en-US" sz="1600" dirty="0"/>
              <a:t>In recent years, governments, stakeholders, and the public have begun to question the benefit of one body holding responsibility for both regulatory administration and advocacy.</a:t>
            </a:r>
          </a:p>
          <a:p>
            <a:pPr>
              <a:buFont typeface="Arial" panose="020B0604020202020204" pitchFamily="34" charset="0"/>
              <a:buChar char="•"/>
            </a:pPr>
            <a:endParaRPr lang="en-US" sz="1800" dirty="0"/>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8</a:t>
            </a:fld>
            <a:endParaRPr lang="en-US" dirty="0"/>
          </a:p>
        </p:txBody>
      </p:sp>
    </p:spTree>
    <p:extLst>
      <p:ext uri="{BB962C8B-B14F-4D97-AF65-F5344CB8AC3E}">
        <p14:creationId xmlns:p14="http://schemas.microsoft.com/office/powerpoint/2010/main" val="158915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86" y="379937"/>
            <a:ext cx="7275714" cy="366760"/>
          </a:xfrm>
        </p:spPr>
        <p:txBody>
          <a:bodyPr>
            <a:normAutofit fontScale="90000"/>
          </a:bodyPr>
          <a:lstStyle/>
          <a:p>
            <a:r>
              <a:rPr lang="en-US" dirty="0">
                <a:solidFill>
                  <a:srgbClr val="92D050"/>
                </a:solidFill>
              </a:rPr>
              <a:t>Essential Learning Activity 15.2.2</a:t>
            </a:r>
          </a:p>
        </p:txBody>
      </p:sp>
      <p:sp>
        <p:nvSpPr>
          <p:cNvPr id="3" name="Content Placeholder 2"/>
          <p:cNvSpPr>
            <a:spLocks noGrp="1"/>
          </p:cNvSpPr>
          <p:nvPr>
            <p:ph idx="1"/>
          </p:nvPr>
        </p:nvSpPr>
        <p:spPr>
          <a:xfrm>
            <a:off x="1404572" y="1046347"/>
            <a:ext cx="7132401" cy="3001672"/>
          </a:xfrm>
        </p:spPr>
        <p:txBody>
          <a:bodyPr>
            <a:normAutofit fontScale="85000" lnSpcReduction="20000"/>
          </a:bodyPr>
          <a:lstStyle/>
          <a:p>
            <a:pPr>
              <a:lnSpc>
                <a:spcPct val="100000"/>
              </a:lnSpc>
              <a:spcAft>
                <a:spcPts val="1200"/>
              </a:spcAft>
            </a:pPr>
            <a:r>
              <a:rPr lang="en-US" sz="2000" dirty="0">
                <a:latin typeface="+mj-lt"/>
                <a:cs typeface="Times New Roman" panose="02020603050405020304" pitchFamily="18" charset="0"/>
              </a:rPr>
              <a:t>To learn how SRNA governs, operates, and informs, </a:t>
            </a:r>
            <a:r>
              <a:rPr lang="en-US" sz="2000" dirty="0" smtClean="0">
                <a:latin typeface="+mj-lt"/>
                <a:cs typeface="Times New Roman" panose="02020603050405020304" pitchFamily="18" charset="0"/>
              </a:rPr>
              <a:t>see </a:t>
            </a:r>
            <a:r>
              <a:rPr lang="en-US" sz="2000" dirty="0">
                <a:latin typeface="+mj-lt"/>
                <a:cs typeface="Times New Roman" panose="02020603050405020304" pitchFamily="18" charset="0"/>
                <a:hlinkClick r:id="rId2"/>
              </a:rPr>
              <a:t>About the </a:t>
            </a:r>
            <a:r>
              <a:rPr lang="en-US" sz="2000" dirty="0" smtClean="0">
                <a:latin typeface="+mj-lt"/>
                <a:cs typeface="Times New Roman" panose="02020603050405020304" pitchFamily="18" charset="0"/>
                <a:hlinkClick r:id="rId2"/>
              </a:rPr>
              <a:t>SRNA</a:t>
            </a:r>
            <a:r>
              <a:rPr lang="en-US" sz="2000" dirty="0">
                <a:latin typeface="+mj-lt"/>
                <a:cs typeface="Times New Roman" panose="02020603050405020304" pitchFamily="18" charset="0"/>
              </a:rPr>
              <a:t> </a:t>
            </a:r>
            <a:r>
              <a:rPr lang="en-US" sz="2000" dirty="0" smtClean="0">
                <a:latin typeface="+mj-lt"/>
                <a:cs typeface="Times New Roman" panose="02020603050405020304" pitchFamily="18" charset="0"/>
              </a:rPr>
              <a:t>o</a:t>
            </a:r>
            <a:r>
              <a:rPr lang="en-US" sz="2000" dirty="0" smtClean="0">
                <a:latin typeface="+mj-lt"/>
                <a:cs typeface="Times New Roman" panose="02020603050405020304" pitchFamily="18" charset="0"/>
              </a:rPr>
              <a:t>n the SRNA webpage. Ensure </a:t>
            </a:r>
            <a:r>
              <a:rPr lang="en-US" sz="2000" dirty="0">
                <a:latin typeface="+mj-lt"/>
                <a:cs typeface="Times New Roman" panose="02020603050405020304" pitchFamily="18" charset="0"/>
              </a:rPr>
              <a:t>that you click on the “Read More” boxes under each section, then answer the following questions:</a:t>
            </a:r>
          </a:p>
          <a:p>
            <a:pPr lvl="1">
              <a:lnSpc>
                <a:spcPct val="100000"/>
              </a:lnSpc>
            </a:pPr>
            <a:r>
              <a:rPr lang="en-US" sz="2000" dirty="0">
                <a:latin typeface="+mj-lt"/>
                <a:cs typeface="Times New Roman" panose="02020603050405020304" pitchFamily="18" charset="0"/>
              </a:rPr>
              <a:t>How are council members selected?</a:t>
            </a:r>
          </a:p>
          <a:p>
            <a:pPr lvl="1">
              <a:lnSpc>
                <a:spcPct val="100000"/>
              </a:lnSpc>
            </a:pPr>
            <a:r>
              <a:rPr lang="en-US" sz="2000" dirty="0">
                <a:latin typeface="+mj-lt"/>
                <a:cs typeface="Times New Roman" panose="02020603050405020304" pitchFamily="18" charset="0"/>
              </a:rPr>
              <a:t>What does a student nurse have to do in order to observe a council meeting? </a:t>
            </a:r>
          </a:p>
          <a:p>
            <a:pPr>
              <a:lnSpc>
                <a:spcPct val="100000"/>
              </a:lnSpc>
              <a:spcAft>
                <a:spcPts val="1200"/>
              </a:spcAft>
            </a:pPr>
            <a:r>
              <a:rPr lang="en-US" sz="2000" dirty="0">
                <a:latin typeface="+mj-lt"/>
                <a:cs typeface="Times New Roman" panose="02020603050405020304" pitchFamily="18" charset="0"/>
              </a:rPr>
              <a:t>Read about the SRNA’s </a:t>
            </a:r>
            <a:r>
              <a:rPr lang="en-US" sz="2000" dirty="0">
                <a:latin typeface="+mj-lt"/>
                <a:cs typeface="Times New Roman" panose="02020603050405020304" pitchFamily="18" charset="0"/>
                <a:hlinkClick r:id="rId3"/>
              </a:rPr>
              <a:t>strategic plan</a:t>
            </a:r>
            <a:r>
              <a:rPr lang="en-US" sz="2000" dirty="0">
                <a:latin typeface="+mj-lt"/>
                <a:cs typeface="Times New Roman" panose="02020603050405020304" pitchFamily="18" charset="0"/>
              </a:rPr>
              <a:t> then answer the following questions:</a:t>
            </a:r>
          </a:p>
          <a:p>
            <a:pPr lvl="1">
              <a:lnSpc>
                <a:spcPct val="100000"/>
              </a:lnSpc>
            </a:pPr>
            <a:r>
              <a:rPr lang="en-US" sz="2000" dirty="0">
                <a:latin typeface="+mj-lt"/>
                <a:cs typeface="Times New Roman" panose="02020603050405020304" pitchFamily="18" charset="0"/>
              </a:rPr>
              <a:t>What are the key themes in the SRNA draft strategic plan?</a:t>
            </a:r>
          </a:p>
          <a:p>
            <a:pPr lvl="1">
              <a:lnSpc>
                <a:spcPct val="100000"/>
              </a:lnSpc>
            </a:pPr>
            <a:r>
              <a:rPr lang="en-US" sz="2000" dirty="0">
                <a:latin typeface="+mj-lt"/>
                <a:cs typeface="Times New Roman" panose="02020603050405020304" pitchFamily="18" charset="0"/>
              </a:rPr>
              <a:t>Do you think one key theme is more important than the others? Why?</a:t>
            </a:r>
          </a:p>
        </p:txBody>
      </p:sp>
      <p:sp>
        <p:nvSpPr>
          <p:cNvPr id="4" name="Text Placeholder 4"/>
          <p:cNvSpPr>
            <a:spLocks noGrp="1"/>
          </p:cNvSpPr>
          <p:nvPr>
            <p:ph type="body" idx="12"/>
          </p:nvPr>
        </p:nvSpPr>
        <p:spPr>
          <a:xfrm>
            <a:off x="1404572" y="4763483"/>
            <a:ext cx="5472966" cy="133200"/>
          </a:xfrm>
        </p:spPr>
        <p:txBody>
          <a:bodyPr/>
          <a:lstStyle/>
          <a:p>
            <a:r>
              <a:rPr lang="en-US" dirty="0"/>
              <a:t>CC BY 4.0 International License</a:t>
            </a:r>
          </a:p>
        </p:txBody>
      </p:sp>
      <p:sp>
        <p:nvSpPr>
          <p:cNvPr id="5" name="Slide Number Placeholder 4"/>
          <p:cNvSpPr>
            <a:spLocks noGrp="1"/>
          </p:cNvSpPr>
          <p:nvPr>
            <p:ph type="sldNum" sz="quarter" idx="13"/>
          </p:nvPr>
        </p:nvSpPr>
        <p:spPr/>
        <p:txBody>
          <a:bodyPr/>
          <a:lstStyle/>
          <a:p>
            <a:fld id="{53708381-048D-D742-9678-285B0AD95280}" type="slidenum">
              <a:rPr lang="en-US" smtClean="0"/>
              <a:pPr/>
              <a:t>9</a:t>
            </a:fld>
            <a:endParaRPr lang="en-US" dirty="0"/>
          </a:p>
        </p:txBody>
      </p:sp>
    </p:spTree>
    <p:extLst>
      <p:ext uri="{BB962C8B-B14F-4D97-AF65-F5344CB8AC3E}">
        <p14:creationId xmlns:p14="http://schemas.microsoft.com/office/powerpoint/2010/main" val="3774827291"/>
      </p:ext>
    </p:extLst>
  </p:cSld>
  <p:clrMapOvr>
    <a:masterClrMapping/>
  </p:clrMapOvr>
</p:sld>
</file>

<file path=ppt/theme/theme1.xml><?xml version="1.0" encoding="utf-8"?>
<a:theme xmlns:a="http://schemas.openxmlformats.org/drawingml/2006/main" name="Naked PowerPoint Template">
  <a:themeElements>
    <a:clrScheme name="Custom 1">
      <a:dk1>
        <a:srgbClr val="1C0804"/>
      </a:dk1>
      <a:lt1>
        <a:sysClr val="window" lastClr="FFFFFF"/>
      </a:lt1>
      <a:dk2>
        <a:srgbClr val="1C0804"/>
      </a:dk2>
      <a:lt2>
        <a:srgbClr val="FFFFFF"/>
      </a:lt2>
      <a:accent1>
        <a:srgbClr val="8ABF43"/>
      </a:accent1>
      <a:accent2>
        <a:srgbClr val="D84B26"/>
      </a:accent2>
      <a:accent3>
        <a:srgbClr val="25AABA"/>
      </a:accent3>
      <a:accent4>
        <a:srgbClr val="A7BF85"/>
      </a:accent4>
      <a:accent5>
        <a:srgbClr val="DC846D"/>
      </a:accent5>
      <a:accent6>
        <a:srgbClr val="82B5BB"/>
      </a:accent6>
      <a:hlink>
        <a:srgbClr val="8ABF43"/>
      </a:hlink>
      <a:folHlink>
        <a:srgbClr val="A6BF8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11507</TotalTime>
  <Words>2154</Words>
  <Application>Microsoft Office PowerPoint</Application>
  <PresentationFormat>On-screen Show (16:9)</PresentationFormat>
  <Paragraphs>215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Naked PowerPoint Template</vt:lpstr>
      <vt:lpstr>Regulation, the Law, Labour Relations, and Negotiations</vt:lpstr>
      <vt:lpstr>Open License</vt:lpstr>
      <vt:lpstr>Learning Objectives</vt:lpstr>
      <vt:lpstr>Entry into the Profession of Registered Nursing</vt:lpstr>
      <vt:lpstr>Regulation</vt:lpstr>
      <vt:lpstr>Regulation (Cont’d)</vt:lpstr>
      <vt:lpstr>Essential Learning Activity 15.2.1</vt:lpstr>
      <vt:lpstr>Trends in Nursing Regulation </vt:lpstr>
      <vt:lpstr>Essential Learning Activity 15.2.2</vt:lpstr>
      <vt:lpstr>Essential Learning Activity 15.2.2 (Cont’d)</vt:lpstr>
      <vt:lpstr>Separation of  Regulatory Roles (College) from Advocacy Roles (Association)</vt:lpstr>
      <vt:lpstr>Nursing as a Profession</vt:lpstr>
      <vt:lpstr>Essential Learning Activity 15.2.3</vt:lpstr>
      <vt:lpstr>Professional Self-Regulation</vt:lpstr>
      <vt:lpstr>Unionization of Registered Nurses </vt:lpstr>
      <vt:lpstr>Unionization</vt:lpstr>
      <vt:lpstr>Unions</vt:lpstr>
      <vt:lpstr>Collective Bargaining Agreement </vt:lpstr>
      <vt:lpstr>Benefits of Unions </vt:lpstr>
      <vt:lpstr>Essential Learning Activity 15.3.1</vt:lpstr>
      <vt:lpstr>Similarities and Differences Between Professional Self-regulation and Unionization</vt:lpstr>
      <vt:lpstr>Essential Learning Activity 15.4.1</vt:lpstr>
      <vt:lpstr>Other Organizations </vt:lpstr>
      <vt:lpstr>Other Organizations (Cont’d) </vt:lpstr>
      <vt:lpstr>Other Organizations (Cont’d) </vt:lpstr>
      <vt:lpstr>Other Organizations (Cont’d) </vt:lpstr>
      <vt:lpstr>Essential Learning Activity 15.5.1</vt:lpstr>
      <vt:lpstr>Essential Learning Activity 15.5.2</vt:lpstr>
      <vt:lpstr>Essential Learning Activity 15.5.3</vt:lpstr>
      <vt:lpstr>Essential Learning Activity 15.5.4</vt:lpstr>
      <vt:lpstr>Exercises for Review</vt:lpstr>
      <vt:lpstr>References</vt:lpstr>
      <vt:lpstr>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van der Woude</dc:creator>
  <cp:lastModifiedBy>Ryan</cp:lastModifiedBy>
  <cp:revision>174</cp:revision>
  <dcterms:created xsi:type="dcterms:W3CDTF">2019-07-19T18:36:56Z</dcterms:created>
  <dcterms:modified xsi:type="dcterms:W3CDTF">2020-02-12T15:22:48Z</dcterms:modified>
</cp:coreProperties>
</file>