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comments/comment6.xml" ContentType="application/vnd.openxmlformats-officedocument.presentationml.comments+xml"/>
  <Override PartName="/ppt/comments/comment7.xml" ContentType="application/vnd.openxmlformats-officedocument.presentationml.comments+xml"/>
  <Override PartName="/ppt/comments/comment8.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59"/>
  </p:notesMasterIdLst>
  <p:handoutMasterIdLst>
    <p:handoutMasterId r:id="rId60"/>
  </p:handoutMasterIdLst>
  <p:sldIdLst>
    <p:sldId id="257" r:id="rId2"/>
    <p:sldId id="260" r:id="rId3"/>
    <p:sldId id="261" r:id="rId4"/>
    <p:sldId id="452" r:id="rId5"/>
    <p:sldId id="269" r:id="rId6"/>
    <p:sldId id="453" r:id="rId7"/>
    <p:sldId id="454" r:id="rId8"/>
    <p:sldId id="455" r:id="rId9"/>
    <p:sldId id="456" r:id="rId10"/>
    <p:sldId id="457" r:id="rId11"/>
    <p:sldId id="458" r:id="rId12"/>
    <p:sldId id="459" r:id="rId13"/>
    <p:sldId id="460" r:id="rId14"/>
    <p:sldId id="461" r:id="rId15"/>
    <p:sldId id="462" r:id="rId16"/>
    <p:sldId id="463" r:id="rId17"/>
    <p:sldId id="320" r:id="rId18"/>
    <p:sldId id="403" r:id="rId19"/>
    <p:sldId id="464" r:id="rId20"/>
    <p:sldId id="465" r:id="rId21"/>
    <p:sldId id="466" r:id="rId22"/>
    <p:sldId id="422" r:id="rId23"/>
    <p:sldId id="434" r:id="rId24"/>
    <p:sldId id="409" r:id="rId25"/>
    <p:sldId id="467" r:id="rId26"/>
    <p:sldId id="468" r:id="rId27"/>
    <p:sldId id="469" r:id="rId28"/>
    <p:sldId id="470" r:id="rId29"/>
    <p:sldId id="471" r:id="rId30"/>
    <p:sldId id="431" r:id="rId31"/>
    <p:sldId id="472" r:id="rId32"/>
    <p:sldId id="473" r:id="rId33"/>
    <p:sldId id="435" r:id="rId34"/>
    <p:sldId id="474" r:id="rId35"/>
    <p:sldId id="475" r:id="rId36"/>
    <p:sldId id="441" r:id="rId37"/>
    <p:sldId id="476" r:id="rId38"/>
    <p:sldId id="477" r:id="rId39"/>
    <p:sldId id="442" r:id="rId40"/>
    <p:sldId id="478" r:id="rId41"/>
    <p:sldId id="479" r:id="rId42"/>
    <p:sldId id="480" r:id="rId43"/>
    <p:sldId id="443" r:id="rId44"/>
    <p:sldId id="444" r:id="rId45"/>
    <p:sldId id="481" r:id="rId46"/>
    <p:sldId id="482" r:id="rId47"/>
    <p:sldId id="483" r:id="rId48"/>
    <p:sldId id="484" r:id="rId49"/>
    <p:sldId id="485" r:id="rId50"/>
    <p:sldId id="486" r:id="rId51"/>
    <p:sldId id="445" r:id="rId52"/>
    <p:sldId id="448" r:id="rId53"/>
    <p:sldId id="279" r:id="rId54"/>
    <p:sldId id="487" r:id="rId55"/>
    <p:sldId id="488" r:id="rId56"/>
    <p:sldId id="280" r:id="rId57"/>
    <p:sldId id="264" r:id="rId58"/>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yan" initials="R" lastIdx="1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BB34"/>
    <a:srgbClr val="0A3E28"/>
    <a:srgbClr val="00261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1" autoAdjust="0"/>
    <p:restoredTop sz="79336" autoAdjust="0"/>
  </p:normalViewPr>
  <p:slideViewPr>
    <p:cSldViewPr snapToGrid="0" snapToObjects="1">
      <p:cViewPr varScale="1">
        <p:scale>
          <a:sx n="93" d="100"/>
          <a:sy n="93" d="100"/>
        </p:scale>
        <p:origin x="-462" y="-102"/>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2-13T09:25:44.454" idx="1">
    <p:pos x="686" y="1689"/>
    <p:text>please add author titles/affiliations</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20-02-13T09:49:48.666" idx="3">
    <p:pos x="1579" y="2142"/>
    <p:text>just confirming proper usage: i.e.= "in other words" / e.g.= "for example"</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20-02-13T09:54:11.545" idx="4">
    <p:pos x="3560" y="1812"/>
    <p:text>as above, just making sure this shouldn't be e.g.</p:text>
  </p:cm>
  <p:cm authorId="0" dt="2020-02-13T09:54:22.376" idx="5">
    <p:pos x="4213" y="2123"/>
    <p:text>ditto previous query. </p:text>
  </p:cm>
</p:cmLst>
</file>

<file path=ppt/comments/comment4.xml><?xml version="1.0" encoding="utf-8"?>
<p:cmLst xmlns:a="http://schemas.openxmlformats.org/drawingml/2006/main" xmlns:r="http://schemas.openxmlformats.org/officeDocument/2006/relationships" xmlns:p="http://schemas.openxmlformats.org/presentationml/2006/main">
  <p:cm authorId="0" dt="2020-02-13T10:00:02.053" idx="6">
    <p:pos x="4621" y="1281"/>
    <p:text>should this "these seniors' "?</p:text>
  </p:cm>
</p:cmLst>
</file>

<file path=ppt/comments/comment5.xml><?xml version="1.0" encoding="utf-8"?>
<p:cmLst xmlns:a="http://schemas.openxmlformats.org/drawingml/2006/main" xmlns:r="http://schemas.openxmlformats.org/officeDocument/2006/relationships" xmlns:p="http://schemas.openxmlformats.org/presentationml/2006/main">
  <p:cm authorId="0" dt="2020-02-13T10:06:04.540" idx="7">
    <p:pos x="4226" y="1844"/>
    <p:text>I've added the underline here. </p:text>
  </p:cm>
  <p:cm authorId="0" dt="2020-02-13T10:06:16.530" idx="8">
    <p:pos x="5320" y="1171"/>
    <p:text/>
  </p:cm>
  <p:cm authorId="0" dt="2020-02-13T10:07:03.794" idx="9">
    <p:pos x="2142" y="1171"/>
    <p:text>On the last few slides, these individual points are set off with bullets. </p:text>
  </p:cm>
</p:cmLst>
</file>

<file path=ppt/comments/comment6.xml><?xml version="1.0" encoding="utf-8"?>
<p:cmLst xmlns:a="http://schemas.openxmlformats.org/drawingml/2006/main" xmlns:r="http://schemas.openxmlformats.org/officeDocument/2006/relationships" xmlns:p="http://schemas.openxmlformats.org/presentationml/2006/main">
  <p:cm authorId="0" dt="2020-02-13T10:11:11.864" idx="10">
    <p:pos x="2589" y="984"/>
    <p:text>A few slides back, you have this hyphenated: client- and family-centred care. Please confirm proper usage. </p:text>
  </p:cm>
</p:cmLst>
</file>

<file path=ppt/comments/comment7.xml><?xml version="1.0" encoding="utf-8"?>
<p:cmLst xmlns:a="http://schemas.openxmlformats.org/drawingml/2006/main" xmlns:r="http://schemas.openxmlformats.org/officeDocument/2006/relationships" xmlns:p="http://schemas.openxmlformats.org/presentationml/2006/main">
  <p:cm authorId="0" dt="2020-02-13T10:22:41.516" idx="11">
    <p:pos x="4847" y="317"/>
    <p:text>this is a repeat of the previous slide. I assume unintentional? </p:text>
  </p:cm>
</p:cmLst>
</file>

<file path=ppt/comments/comment8.xml><?xml version="1.0" encoding="utf-8"?>
<p:cmLst xmlns:a="http://schemas.openxmlformats.org/drawingml/2006/main" xmlns:r="http://schemas.openxmlformats.org/officeDocument/2006/relationships" xmlns:p="http://schemas.openxmlformats.org/presentationml/2006/main">
  <p:cm authorId="0" dt="2020-02-13T10:43:05.054" idx="12">
    <p:pos x="1767" y="841"/>
    <p:text>please add.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0FC472E-393E-2448-AD5D-0C8FB18E8A77}" type="datetimeFigureOut">
              <a:rPr lang="en-US" smtClean="0"/>
              <a:pPr/>
              <a:t>2/13/2020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11917F7-83E4-C149-9F24-86C875F684DA}" type="slidenum">
              <a:rPr lang="en-US" smtClean="0"/>
              <a:pPr/>
              <a:t>‹#›</a:t>
            </a:fld>
            <a:endParaRPr lang="en-US"/>
          </a:p>
        </p:txBody>
      </p:sp>
    </p:spTree>
    <p:extLst>
      <p:ext uri="{BB962C8B-B14F-4D97-AF65-F5344CB8AC3E}">
        <p14:creationId xmlns:p14="http://schemas.microsoft.com/office/powerpoint/2010/main" val="210492159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A1B7AB-BE48-0D4F-AACE-173603B943C4}" type="datetimeFigureOut">
              <a:rPr lang="en-US" smtClean="0"/>
              <a:pPr/>
              <a:t>2/13/2020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AF3334-C92F-1B40-A090-7CBDBEAF57AE}" type="slidenum">
              <a:rPr lang="en-US" smtClean="0"/>
              <a:pPr/>
              <a:t>‹#›</a:t>
            </a:fld>
            <a:endParaRPr lang="en-US"/>
          </a:p>
        </p:txBody>
      </p:sp>
    </p:spTree>
    <p:extLst>
      <p:ext uri="{BB962C8B-B14F-4D97-AF65-F5344CB8AC3E}">
        <p14:creationId xmlns:p14="http://schemas.microsoft.com/office/powerpoint/2010/main" val="105184994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F2AF3334-C92F-1B40-A090-7CBDBEAF57AE}" type="slidenum">
              <a:rPr lang="en-US" smtClean="0"/>
              <a:pPr/>
              <a:t>1</a:t>
            </a:fld>
            <a:endParaRPr lang="en-US"/>
          </a:p>
        </p:txBody>
      </p:sp>
    </p:spTree>
    <p:extLst>
      <p:ext uri="{BB962C8B-B14F-4D97-AF65-F5344CB8AC3E}">
        <p14:creationId xmlns:p14="http://schemas.microsoft.com/office/powerpoint/2010/main" val="37159208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694358" y="733269"/>
            <a:ext cx="5209454" cy="1631253"/>
          </a:xfrm>
          <a:prstGeom prst="rect">
            <a:avLst/>
          </a:prstGeom>
        </p:spPr>
        <p:txBody>
          <a:bodyPr vert="horz" lIns="0" tIns="0" rIns="0" bIns="0" rtlCol="0" anchor="t">
            <a:noAutofit/>
          </a:bodyPr>
          <a:lstStyle>
            <a:lvl1pPr>
              <a:lnSpc>
                <a:spcPct val="86000"/>
              </a:lnSpc>
              <a:defRPr sz="4000" baseline="0"/>
            </a:lvl1pPr>
          </a:lstStyle>
          <a:p>
            <a:r>
              <a:rPr lang="en-CA" dirty="0"/>
              <a:t>Book Title</a:t>
            </a:r>
            <a:endParaRPr lang="en-US" dirty="0"/>
          </a:p>
        </p:txBody>
      </p:sp>
      <p:sp>
        <p:nvSpPr>
          <p:cNvPr id="8" name="Text Placeholder 2"/>
          <p:cNvSpPr>
            <a:spLocks noGrp="1"/>
          </p:cNvSpPr>
          <p:nvPr>
            <p:ph idx="1" hasCustomPrompt="1"/>
          </p:nvPr>
        </p:nvSpPr>
        <p:spPr>
          <a:xfrm>
            <a:off x="694358" y="2534552"/>
            <a:ext cx="5209454" cy="249736"/>
          </a:xfrm>
          <a:prstGeom prst="rect">
            <a:avLst/>
          </a:prstGeom>
        </p:spPr>
        <p:txBody>
          <a:bodyPr vert="horz" lIns="0" tIns="0" rIns="0" bIns="0" rtlCol="0">
            <a:normAutofit/>
          </a:bodyPr>
          <a:lstStyle>
            <a:lvl1pPr marL="0" indent="0">
              <a:buNone/>
              <a:defRPr sz="1800"/>
            </a:lvl1pPr>
            <a:lvl2pPr marL="454025" indent="0">
              <a:buNone/>
              <a:defRPr/>
            </a:lvl2pPr>
            <a:lvl3pPr marL="893762" indent="0">
              <a:buNone/>
              <a:defRPr/>
            </a:lvl3pPr>
            <a:lvl4pPr marL="1347788" indent="0">
              <a:buNone/>
              <a:defRPr/>
            </a:lvl4pPr>
            <a:lvl5pPr marL="1795463" indent="0">
              <a:buNone/>
              <a:defRPr/>
            </a:lvl5pPr>
          </a:lstStyle>
          <a:p>
            <a:pPr lvl="0"/>
            <a:r>
              <a:rPr lang="en-CA" dirty="0"/>
              <a:t>Edited by</a:t>
            </a:r>
            <a:endParaRPr lang="en-US" dirty="0"/>
          </a:p>
        </p:txBody>
      </p:sp>
      <p:sp>
        <p:nvSpPr>
          <p:cNvPr id="12" name="Text Placeholder 2"/>
          <p:cNvSpPr>
            <a:spLocks noGrp="1"/>
          </p:cNvSpPr>
          <p:nvPr>
            <p:ph idx="10" hasCustomPrompt="1"/>
          </p:nvPr>
        </p:nvSpPr>
        <p:spPr>
          <a:xfrm>
            <a:off x="694358" y="2836211"/>
            <a:ext cx="5209454" cy="329332"/>
          </a:xfrm>
          <a:prstGeom prst="rect">
            <a:avLst/>
          </a:prstGeom>
        </p:spPr>
        <p:txBody>
          <a:bodyPr vert="horz" lIns="0" tIns="0" rIns="0" bIns="0" rtlCol="0">
            <a:noAutofit/>
          </a:bodyPr>
          <a:lstStyle>
            <a:lvl1pPr marL="0" indent="0">
              <a:buNone/>
              <a:defRPr sz="2600" b="0"/>
            </a:lvl1pPr>
            <a:lvl2pPr marL="454025" indent="0">
              <a:buNone/>
              <a:defRPr/>
            </a:lvl2pPr>
            <a:lvl3pPr marL="893762" indent="0">
              <a:buNone/>
              <a:defRPr/>
            </a:lvl3pPr>
            <a:lvl4pPr marL="1347788" indent="0">
              <a:buNone/>
              <a:defRPr/>
            </a:lvl4pPr>
            <a:lvl5pPr marL="1795463" indent="0">
              <a:buNone/>
              <a:defRPr/>
            </a:lvl5pPr>
          </a:lstStyle>
          <a:p>
            <a:pPr lvl="0"/>
            <a:r>
              <a:rPr lang="en-CA" dirty="0"/>
              <a:t>Author</a:t>
            </a:r>
            <a:endParaRPr lang="en-US" dirty="0"/>
          </a:p>
        </p:txBody>
      </p:sp>
      <p:sp>
        <p:nvSpPr>
          <p:cNvPr id="13" name="Text Placeholder 2"/>
          <p:cNvSpPr>
            <a:spLocks noGrp="1"/>
          </p:cNvSpPr>
          <p:nvPr>
            <p:ph idx="11" hasCustomPrompt="1"/>
          </p:nvPr>
        </p:nvSpPr>
        <p:spPr>
          <a:xfrm>
            <a:off x="694358" y="3241953"/>
            <a:ext cx="5209454" cy="177446"/>
          </a:xfrm>
          <a:prstGeom prst="rect">
            <a:avLst/>
          </a:prstGeom>
        </p:spPr>
        <p:txBody>
          <a:bodyPr vert="horz" lIns="0" tIns="0" rIns="0" bIns="0" rtlCol="0">
            <a:normAutofit/>
          </a:bodyPr>
          <a:lstStyle>
            <a:lvl1pPr marL="0" indent="0">
              <a:buNone/>
              <a:defRPr sz="1300" b="0" baseline="0"/>
            </a:lvl1pPr>
            <a:lvl2pPr marL="454025" indent="0">
              <a:buNone/>
              <a:defRPr/>
            </a:lvl2pPr>
            <a:lvl3pPr marL="893762" indent="0">
              <a:buNone/>
              <a:defRPr/>
            </a:lvl3pPr>
            <a:lvl4pPr marL="1347788" indent="0">
              <a:buNone/>
              <a:defRPr/>
            </a:lvl4pPr>
            <a:lvl5pPr marL="1795463" indent="0">
              <a:buNone/>
              <a:defRPr/>
            </a:lvl5pPr>
          </a:lstStyle>
          <a:p>
            <a:pPr lvl="0"/>
            <a:r>
              <a:rPr lang="en-CA" dirty="0"/>
              <a:t>Author’s Title</a:t>
            </a:r>
            <a:endParaRPr lang="en-US" dirty="0"/>
          </a:p>
        </p:txBody>
      </p:sp>
      <p:sp>
        <p:nvSpPr>
          <p:cNvPr id="4" name="Text Placeholder 3"/>
          <p:cNvSpPr>
            <a:spLocks noGrp="1"/>
          </p:cNvSpPr>
          <p:nvPr>
            <p:ph type="body" sz="quarter" idx="12" hasCustomPrompt="1"/>
          </p:nvPr>
        </p:nvSpPr>
        <p:spPr>
          <a:xfrm>
            <a:off x="694625" y="3524795"/>
            <a:ext cx="5209187" cy="213794"/>
          </a:xfrm>
          <a:prstGeom prst="rect">
            <a:avLst/>
          </a:prstGeom>
        </p:spPr>
        <p:txBody>
          <a:bodyPr vert="horz" lIns="0" bIns="0"/>
          <a:lstStyle>
            <a:lvl1pPr marL="0" indent="0">
              <a:buFontTx/>
              <a:buNone/>
              <a:defRPr sz="1200" cap="all" baseline="0">
                <a:solidFill>
                  <a:srgbClr val="0A3E28"/>
                </a:solidFill>
              </a:defRPr>
            </a:lvl1pPr>
            <a:lvl2pPr marL="454025" indent="0">
              <a:buFontTx/>
              <a:buNone/>
              <a:defRPr sz="1200" cap="all">
                <a:solidFill>
                  <a:srgbClr val="0A3E28"/>
                </a:solidFill>
              </a:defRPr>
            </a:lvl2pPr>
            <a:lvl3pPr marL="893762" indent="0">
              <a:buFontTx/>
              <a:buNone/>
              <a:defRPr sz="1200" cap="all">
                <a:solidFill>
                  <a:srgbClr val="0A3E28"/>
                </a:solidFill>
              </a:defRPr>
            </a:lvl3pPr>
            <a:lvl4pPr marL="1347788" indent="0">
              <a:buFontTx/>
              <a:buNone/>
              <a:defRPr sz="1200" cap="all">
                <a:solidFill>
                  <a:srgbClr val="0A3E28"/>
                </a:solidFill>
              </a:defRPr>
            </a:lvl4pPr>
            <a:lvl5pPr marL="1795463" indent="0">
              <a:buFontTx/>
              <a:buNone/>
              <a:defRPr sz="1200" cap="all">
                <a:solidFill>
                  <a:srgbClr val="0A3E28"/>
                </a:solidFill>
              </a:defRPr>
            </a:lvl5pPr>
          </a:lstStyle>
          <a:p>
            <a:pPr lvl="0"/>
            <a:r>
              <a:rPr lang="en-CA" dirty="0"/>
              <a:t>Creative commons license text</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Click to edit Master title style</a:t>
            </a:r>
            <a:endParaRPr lang="en-US" dirty="0"/>
          </a:p>
        </p:txBody>
      </p:sp>
      <p:sp>
        <p:nvSpPr>
          <p:cNvPr id="3" name="Vertical Text Placeholder 2"/>
          <p:cNvSpPr>
            <a:spLocks noGrp="1"/>
          </p:cNvSpPr>
          <p:nvPr>
            <p:ph type="body" orient="vert" idx="1"/>
          </p:nvPr>
        </p:nvSpPr>
        <p:spPr>
          <a:xfrm>
            <a:off x="1411087" y="1143314"/>
            <a:ext cx="7132401" cy="2620193"/>
          </a:xfrm>
          <a:prstGeom prst="rect">
            <a:avLst/>
          </a:prstGeom>
        </p:spPr>
        <p:txBody>
          <a:bodyPr vert="eaVert"/>
          <a:lstStyle>
            <a:lvl1pPr>
              <a:defRPr sz="2000"/>
            </a:lvl1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7"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6"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29142"/>
            <a:ext cx="2057400" cy="3319163"/>
          </a:xfrm>
        </p:spPr>
        <p:txBody>
          <a:bodyPr vert="eaVert"/>
          <a:lstStyle/>
          <a:p>
            <a:r>
              <a:rPr lang="en-CA" dirty="0"/>
              <a:t>Click to edit Master title style</a:t>
            </a:r>
            <a:endParaRPr lang="en-US" dirty="0"/>
          </a:p>
        </p:txBody>
      </p:sp>
      <p:sp>
        <p:nvSpPr>
          <p:cNvPr id="3" name="Vertical Text Placeholder 2"/>
          <p:cNvSpPr>
            <a:spLocks noGrp="1"/>
          </p:cNvSpPr>
          <p:nvPr>
            <p:ph type="body" orient="vert" idx="1"/>
          </p:nvPr>
        </p:nvSpPr>
        <p:spPr>
          <a:xfrm>
            <a:off x="1404573" y="529142"/>
            <a:ext cx="5072427" cy="3319163"/>
          </a:xfrm>
          <a:prstGeom prst="rect">
            <a:avLst/>
          </a:prstGeom>
        </p:spPr>
        <p:txBody>
          <a:bodyPr vert="eaVert">
            <a:normAutofit/>
          </a:bodyPr>
          <a:lstStyle>
            <a:lvl1pPr>
              <a:defRPr sz="2000"/>
            </a:lvl1pPr>
            <a:lvl2pPr>
              <a:defRPr sz="2000"/>
            </a:lvl2pPr>
            <a:lvl3pPr>
              <a:defRPr sz="2000"/>
            </a:lvl3pPr>
            <a:lvl4pPr>
              <a:defRPr sz="2000"/>
            </a:lvl4pPr>
            <a:lvl5pPr>
              <a:defRPr sz="2000"/>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7"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6"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4" name="Slide Number Placeholder 3"/>
          <p:cNvSpPr>
            <a:spLocks noGrp="1"/>
          </p:cNvSpPr>
          <p:nvPr>
            <p:ph type="sldNum" sz="quarter" idx="11"/>
          </p:nvPr>
        </p:nvSpPr>
        <p:spPr/>
        <p:txBody>
          <a:bodyPr/>
          <a:lstStyle/>
          <a:p>
            <a:fld id="{53708381-048D-D742-9678-285B0AD95280}" type="slidenum">
              <a:rPr lang="en-US" smtClean="0"/>
              <a:pPr/>
              <a:t>‹#›</a:t>
            </a:fld>
            <a:endParaRPr lang="en-US" dirty="0"/>
          </a:p>
        </p:txBody>
      </p:sp>
      <p:sp>
        <p:nvSpPr>
          <p:cNvPr id="5"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extLst>
      <p:ext uri="{BB962C8B-B14F-4D97-AF65-F5344CB8AC3E}">
        <p14:creationId xmlns:p14="http://schemas.microsoft.com/office/powerpoint/2010/main" val="35225908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94357" y="1334309"/>
            <a:ext cx="7934154" cy="403436"/>
          </a:xfrm>
        </p:spPr>
        <p:txBody>
          <a:bodyPr>
            <a:noAutofit/>
          </a:bodyPr>
          <a:lstStyle>
            <a:lvl1pPr>
              <a:defRPr sz="3600">
                <a:solidFill>
                  <a:schemeClr val="bg1"/>
                </a:solidFill>
              </a:defRPr>
            </a:lvl1pPr>
          </a:lstStyle>
          <a:p>
            <a:r>
              <a:rPr lang="en-CA" dirty="0"/>
              <a:t>Presenters</a:t>
            </a:r>
            <a:endParaRPr lang="en-US" dirty="0"/>
          </a:p>
        </p:txBody>
      </p:sp>
      <p:sp>
        <p:nvSpPr>
          <p:cNvPr id="8" name="Text Placeholder 2"/>
          <p:cNvSpPr>
            <a:spLocks noGrp="1"/>
          </p:cNvSpPr>
          <p:nvPr>
            <p:ph idx="1" hasCustomPrompt="1"/>
          </p:nvPr>
        </p:nvSpPr>
        <p:spPr>
          <a:xfrm>
            <a:off x="694357" y="1005686"/>
            <a:ext cx="4855420" cy="249702"/>
          </a:xfrm>
          <a:prstGeom prst="rect">
            <a:avLst/>
          </a:prstGeom>
        </p:spPr>
        <p:txBody>
          <a:bodyPr vert="horz" lIns="0" tIns="0" rIns="0" bIns="0" rtlCol="0">
            <a:normAutofit/>
          </a:bodyPr>
          <a:lstStyle>
            <a:lvl1pPr marL="0" indent="0">
              <a:buNone/>
              <a:defRPr sz="1800">
                <a:solidFill>
                  <a:srgbClr val="F5BB34"/>
                </a:solidFill>
              </a:defRPr>
            </a:lvl1pPr>
            <a:lvl2pPr marL="454025" indent="0">
              <a:buNone/>
              <a:defRPr/>
            </a:lvl2pPr>
            <a:lvl3pPr marL="893762" indent="0">
              <a:buNone/>
              <a:defRPr/>
            </a:lvl3pPr>
            <a:lvl4pPr marL="1347788" indent="0">
              <a:buNone/>
              <a:defRPr/>
            </a:lvl4pPr>
            <a:lvl5pPr marL="1795463" indent="0">
              <a:buNone/>
              <a:defRPr/>
            </a:lvl5pPr>
          </a:lstStyle>
          <a:p>
            <a:pPr lvl="0"/>
            <a:r>
              <a:rPr lang="en-CA" dirty="0"/>
              <a:t>Presented by</a:t>
            </a:r>
            <a:endParaRPr lang="en-US" dirty="0"/>
          </a:p>
        </p:txBody>
      </p:sp>
      <p:sp>
        <p:nvSpPr>
          <p:cNvPr id="9" name="Text Placeholder 2"/>
          <p:cNvSpPr>
            <a:spLocks noGrp="1"/>
          </p:cNvSpPr>
          <p:nvPr>
            <p:ph idx="10" hasCustomPrompt="1"/>
          </p:nvPr>
        </p:nvSpPr>
        <p:spPr>
          <a:xfrm>
            <a:off x="694358" y="2934550"/>
            <a:ext cx="4855420" cy="398492"/>
          </a:xfrm>
          <a:prstGeom prst="rect">
            <a:avLst/>
          </a:prstGeom>
        </p:spPr>
        <p:txBody>
          <a:bodyPr vert="horz" lIns="0" tIns="0" rIns="0" bIns="0" rtlCol="0">
            <a:noAutofit/>
          </a:bodyPr>
          <a:lstStyle>
            <a:lvl1pPr marL="0" indent="0">
              <a:buNone/>
              <a:defRPr sz="3600" b="1" baseline="0">
                <a:solidFill>
                  <a:schemeClr val="bg1"/>
                </a:solidFill>
              </a:defRPr>
            </a:lvl1pPr>
            <a:lvl2pPr marL="454025" indent="0">
              <a:buNone/>
              <a:defRPr/>
            </a:lvl2pPr>
            <a:lvl3pPr marL="893762" indent="0">
              <a:buNone/>
              <a:defRPr/>
            </a:lvl3pPr>
            <a:lvl4pPr marL="1347788" indent="0">
              <a:buNone/>
              <a:defRPr/>
            </a:lvl4pPr>
            <a:lvl5pPr marL="1795463" indent="0">
              <a:buNone/>
              <a:defRPr/>
            </a:lvl5pPr>
          </a:lstStyle>
          <a:p>
            <a:pPr lvl="0"/>
            <a:r>
              <a:rPr lang="en-CA" dirty="0"/>
              <a:t>Thank you!</a:t>
            </a:r>
            <a:endParaRPr lang="en-US" dirty="0"/>
          </a:p>
        </p:txBody>
      </p:sp>
      <p:sp>
        <p:nvSpPr>
          <p:cNvPr id="11" name="Text Placeholder 3"/>
          <p:cNvSpPr>
            <a:spLocks noGrp="1"/>
          </p:cNvSpPr>
          <p:nvPr>
            <p:ph type="body" sz="quarter" idx="12" hasCustomPrompt="1"/>
          </p:nvPr>
        </p:nvSpPr>
        <p:spPr>
          <a:xfrm>
            <a:off x="694625" y="3524795"/>
            <a:ext cx="7933886" cy="214029"/>
          </a:xfrm>
          <a:prstGeom prst="rect">
            <a:avLst/>
          </a:prstGeom>
        </p:spPr>
        <p:txBody>
          <a:bodyPr vert="horz" lIns="0" bIns="0"/>
          <a:lstStyle>
            <a:lvl1pPr marL="0" indent="0">
              <a:buFontTx/>
              <a:buNone/>
              <a:defRPr sz="1200" cap="all" baseline="0">
                <a:solidFill>
                  <a:srgbClr val="F5BB34"/>
                </a:solidFill>
              </a:defRPr>
            </a:lvl1pPr>
            <a:lvl2pPr marL="454025" indent="0">
              <a:buFontTx/>
              <a:buNone/>
              <a:defRPr sz="1200" cap="all">
                <a:solidFill>
                  <a:srgbClr val="0A3E28"/>
                </a:solidFill>
              </a:defRPr>
            </a:lvl2pPr>
            <a:lvl3pPr marL="893762" indent="0">
              <a:buFontTx/>
              <a:buNone/>
              <a:defRPr sz="1200" cap="all">
                <a:solidFill>
                  <a:srgbClr val="0A3E28"/>
                </a:solidFill>
              </a:defRPr>
            </a:lvl3pPr>
            <a:lvl4pPr marL="1347788" indent="0">
              <a:buFontTx/>
              <a:buNone/>
              <a:defRPr sz="1200" cap="all">
                <a:solidFill>
                  <a:srgbClr val="0A3E28"/>
                </a:solidFill>
              </a:defRPr>
            </a:lvl4pPr>
            <a:lvl5pPr marL="1795463" indent="0">
              <a:buFontTx/>
              <a:buNone/>
              <a:defRPr sz="1200" cap="all">
                <a:solidFill>
                  <a:srgbClr val="0A3E28"/>
                </a:solidFill>
              </a:defRPr>
            </a:lvl5pPr>
          </a:lstStyle>
          <a:p>
            <a:pPr lvl="0"/>
            <a:r>
              <a:rPr lang="en-CA" dirty="0"/>
              <a:t>Creative commons license text</a:t>
            </a:r>
            <a:endParaRPr lang="en-US" dirty="0"/>
          </a:p>
        </p:txBody>
      </p:sp>
    </p:spTree>
    <p:extLst>
      <p:ext uri="{BB962C8B-B14F-4D97-AF65-F5344CB8AC3E}">
        <p14:creationId xmlns:p14="http://schemas.microsoft.com/office/powerpoint/2010/main" val="1649907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1411086" y="495686"/>
            <a:ext cx="7275714" cy="366760"/>
          </a:xfrm>
          <a:prstGeom prst="rect">
            <a:avLst/>
          </a:prstGeom>
        </p:spPr>
        <p:txBody>
          <a:bodyPr vert="horz" lIns="0" tIns="0" rIns="0" bIns="0" rtlCol="0" anchor="t">
            <a:normAutofit/>
          </a:bodyPr>
          <a:lstStyle/>
          <a:p>
            <a:r>
              <a:rPr lang="en-CA" dirty="0"/>
              <a:t>Click to edit Master title style</a:t>
            </a:r>
            <a:endParaRPr lang="en-US" dirty="0"/>
          </a:p>
        </p:txBody>
      </p:sp>
      <p:sp>
        <p:nvSpPr>
          <p:cNvPr id="8" name="Text Placeholder 2"/>
          <p:cNvSpPr>
            <a:spLocks noGrp="1"/>
          </p:cNvSpPr>
          <p:nvPr>
            <p:ph idx="1"/>
          </p:nvPr>
        </p:nvSpPr>
        <p:spPr>
          <a:xfrm>
            <a:off x="1411087" y="1042348"/>
            <a:ext cx="7132401" cy="2735664"/>
          </a:xfrm>
          <a:prstGeom prst="rect">
            <a:avLst/>
          </a:prstGeom>
        </p:spPr>
        <p:txBody>
          <a:bodyPr vert="horz" lIns="0" tIns="0" rIns="0" bIns="0" rtlCol="0">
            <a:normAutofit/>
          </a:body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6"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
        <p:nvSpPr>
          <p:cNvPr id="2" name="Slide Number Placeholder 1"/>
          <p:cNvSpPr>
            <a:spLocks noGrp="1"/>
          </p:cNvSpPr>
          <p:nvPr>
            <p:ph type="sldNum" sz="quarter" idx="13"/>
          </p:nvPr>
        </p:nvSpPr>
        <p:spPr/>
        <p:txBody>
          <a:bodyPr/>
          <a:lstStyle/>
          <a:p>
            <a:fld id="{53708381-048D-D742-9678-285B0AD9528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404573" y="1534512"/>
            <a:ext cx="7090140" cy="1327666"/>
          </a:xfrm>
        </p:spPr>
        <p:txBody>
          <a:bodyPr anchor="t"/>
          <a:lstStyle>
            <a:lvl1pPr algn="l">
              <a:defRPr sz="4000" b="1" cap="all"/>
            </a:lvl1pPr>
          </a:lstStyle>
          <a:p>
            <a:r>
              <a:rPr lang="en-CA" dirty="0"/>
              <a:t>Section title</a:t>
            </a:r>
            <a:endParaRPr lang="en-US" dirty="0"/>
          </a:p>
        </p:txBody>
      </p:sp>
      <p:sp>
        <p:nvSpPr>
          <p:cNvPr id="3" name="Text Placeholder 2"/>
          <p:cNvSpPr>
            <a:spLocks noGrp="1"/>
          </p:cNvSpPr>
          <p:nvPr>
            <p:ph type="body" idx="1" hasCustomPrompt="1"/>
          </p:nvPr>
        </p:nvSpPr>
        <p:spPr>
          <a:xfrm>
            <a:off x="1404573" y="477160"/>
            <a:ext cx="7090140" cy="783160"/>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dirty="0"/>
              <a:t>Section Lead</a:t>
            </a:r>
          </a:p>
        </p:txBody>
      </p:sp>
      <p:sp>
        <p:nvSpPr>
          <p:cNvPr id="8" name="Text Placeholder 2"/>
          <p:cNvSpPr>
            <a:spLocks noGrp="1"/>
          </p:cNvSpPr>
          <p:nvPr>
            <p:ph idx="13" hasCustomPrompt="1"/>
          </p:nvPr>
        </p:nvSpPr>
        <p:spPr>
          <a:xfrm>
            <a:off x="1404573" y="3054017"/>
            <a:ext cx="4855420" cy="329332"/>
          </a:xfrm>
          <a:prstGeom prst="rect">
            <a:avLst/>
          </a:prstGeom>
        </p:spPr>
        <p:txBody>
          <a:bodyPr vert="horz" lIns="0" tIns="0" rIns="0" bIns="0" rtlCol="0">
            <a:noAutofit/>
          </a:bodyPr>
          <a:lstStyle>
            <a:lvl1pPr marL="0" indent="0">
              <a:buNone/>
              <a:defRPr sz="2600" b="0"/>
            </a:lvl1pPr>
            <a:lvl2pPr marL="454025" indent="0">
              <a:buNone/>
              <a:defRPr/>
            </a:lvl2pPr>
            <a:lvl3pPr marL="893762" indent="0">
              <a:buNone/>
              <a:defRPr/>
            </a:lvl3pPr>
            <a:lvl4pPr marL="1347788" indent="0">
              <a:buNone/>
              <a:defRPr/>
            </a:lvl4pPr>
            <a:lvl5pPr marL="1795463" indent="0">
              <a:buNone/>
              <a:defRPr/>
            </a:lvl5pPr>
          </a:lstStyle>
          <a:p>
            <a:pPr lvl="0"/>
            <a:r>
              <a:rPr lang="en-CA" dirty="0"/>
              <a:t>Section Subtitle</a:t>
            </a:r>
            <a:endParaRPr lang="en-US" dirty="0"/>
          </a:p>
        </p:txBody>
      </p:sp>
      <p:sp>
        <p:nvSpPr>
          <p:cNvPr id="9"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10"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Click to edit Master title style</a:t>
            </a:r>
            <a:endParaRPr lang="en-US" dirty="0"/>
          </a:p>
        </p:txBody>
      </p:sp>
      <p:sp>
        <p:nvSpPr>
          <p:cNvPr id="3" name="Content Placeholder 2"/>
          <p:cNvSpPr>
            <a:spLocks noGrp="1"/>
          </p:cNvSpPr>
          <p:nvPr>
            <p:ph sz="half" idx="1"/>
          </p:nvPr>
        </p:nvSpPr>
        <p:spPr>
          <a:xfrm>
            <a:off x="1404572" y="1200151"/>
            <a:ext cx="3418778" cy="2600051"/>
          </a:xfrm>
          <a:prstGeom prst="rect">
            <a:avLst/>
          </a:prstGeom>
        </p:spPr>
        <p:txBody>
          <a:bodyPr lIns="0" tIns="0" bIns="0">
            <a:normAutofit/>
          </a:bodyPr>
          <a:lstStyle>
            <a:lvl1pPr>
              <a:defRPr sz="22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4" name="Content Placeholder 3"/>
          <p:cNvSpPr>
            <a:spLocks noGrp="1"/>
          </p:cNvSpPr>
          <p:nvPr>
            <p:ph sz="half" idx="2"/>
          </p:nvPr>
        </p:nvSpPr>
        <p:spPr>
          <a:xfrm>
            <a:off x="5111981" y="1200151"/>
            <a:ext cx="3574819" cy="2600051"/>
          </a:xfrm>
          <a:prstGeom prst="rect">
            <a:avLst/>
          </a:prstGeom>
        </p:spPr>
        <p:txBody>
          <a:bodyPr lIns="0" tIns="0" bIns="0">
            <a:normAutofit/>
          </a:bodyPr>
          <a:lstStyle>
            <a:lvl1pPr>
              <a:defRPr sz="22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8"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9"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a:t>Click to edit Master title style</a:t>
            </a:r>
            <a:endParaRPr lang="en-US"/>
          </a:p>
        </p:txBody>
      </p:sp>
      <p:sp>
        <p:nvSpPr>
          <p:cNvPr id="3" name="Text Placeholder 2"/>
          <p:cNvSpPr>
            <a:spLocks noGrp="1"/>
          </p:cNvSpPr>
          <p:nvPr>
            <p:ph type="body" idx="1"/>
          </p:nvPr>
        </p:nvSpPr>
        <p:spPr>
          <a:xfrm>
            <a:off x="1404572" y="1103509"/>
            <a:ext cx="3470090" cy="479822"/>
          </a:xfrm>
          <a:prstGeom prst="rect">
            <a:avLst/>
          </a:prstGeom>
        </p:spPr>
        <p:txBody>
          <a:bodyPr lIns="0" tIns="0" bIns="0" anchor="t" anchorCtr="0">
            <a:noAutofit/>
          </a:bodyPr>
          <a:lstStyle>
            <a:lvl1pPr marL="0" indent="0">
              <a:buNone/>
              <a:defRPr sz="2200" b="1">
                <a:solidFill>
                  <a:srgbClr val="0A3E2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dirty="0"/>
              <a:t>Click to edit Master text styles</a:t>
            </a:r>
          </a:p>
        </p:txBody>
      </p:sp>
      <p:sp>
        <p:nvSpPr>
          <p:cNvPr id="4" name="Content Placeholder 3"/>
          <p:cNvSpPr>
            <a:spLocks noGrp="1"/>
          </p:cNvSpPr>
          <p:nvPr>
            <p:ph sz="half" idx="2"/>
          </p:nvPr>
        </p:nvSpPr>
        <p:spPr>
          <a:xfrm>
            <a:off x="1404572" y="1685860"/>
            <a:ext cx="3470090" cy="2050574"/>
          </a:xfrm>
          <a:prstGeom prst="rect">
            <a:avLst/>
          </a:prstGeom>
        </p:spPr>
        <p:txBody>
          <a:bodyPr lIns="0" tIns="0" bIns="0" anchor="t" anchorCtr="0">
            <a:normAutofit/>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5" name="Text Placeholder 4"/>
          <p:cNvSpPr>
            <a:spLocks noGrp="1"/>
          </p:cNvSpPr>
          <p:nvPr>
            <p:ph type="body" sz="quarter" idx="3"/>
          </p:nvPr>
        </p:nvSpPr>
        <p:spPr>
          <a:xfrm>
            <a:off x="5169707" y="1103509"/>
            <a:ext cx="3517092" cy="479822"/>
          </a:xfrm>
          <a:prstGeom prst="rect">
            <a:avLst/>
          </a:prstGeom>
        </p:spPr>
        <p:txBody>
          <a:bodyPr lIns="0" tIns="0" bIns="0" anchor="t" anchorCtr="0">
            <a:normAutofit/>
          </a:bodyPr>
          <a:lstStyle>
            <a:lvl1pPr marL="0" indent="0">
              <a:buNone/>
              <a:defRPr sz="2200" b="1">
                <a:solidFill>
                  <a:srgbClr val="0A3E2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dirty="0"/>
              <a:t>Click to edit Master text styles</a:t>
            </a:r>
          </a:p>
        </p:txBody>
      </p:sp>
      <p:sp>
        <p:nvSpPr>
          <p:cNvPr id="6" name="Content Placeholder 5"/>
          <p:cNvSpPr>
            <a:spLocks noGrp="1"/>
          </p:cNvSpPr>
          <p:nvPr>
            <p:ph sz="quarter" idx="4"/>
          </p:nvPr>
        </p:nvSpPr>
        <p:spPr>
          <a:xfrm>
            <a:off x="5169708" y="1685860"/>
            <a:ext cx="3517093" cy="2050574"/>
          </a:xfrm>
          <a:prstGeom prst="rect">
            <a:avLst/>
          </a:prstGeom>
        </p:spPr>
        <p:txBody>
          <a:bodyPr lIns="0" tIns="0" bIns="0" anchor="t" anchorCtr="0">
            <a:normAutofit/>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10"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9"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6"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5"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4"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11087" y="607280"/>
            <a:ext cx="2392433" cy="447789"/>
          </a:xfrm>
        </p:spPr>
        <p:txBody>
          <a:bodyPr anchor="b"/>
          <a:lstStyle>
            <a:lvl1pPr algn="l">
              <a:defRPr sz="2000" b="1">
                <a:solidFill>
                  <a:srgbClr val="0A3E28"/>
                </a:solidFill>
              </a:defRPr>
            </a:lvl1pPr>
          </a:lstStyle>
          <a:p>
            <a:r>
              <a:rPr lang="en-CA" dirty="0"/>
              <a:t>Click to edit Master title style</a:t>
            </a:r>
            <a:endParaRPr lang="en-US" dirty="0"/>
          </a:p>
        </p:txBody>
      </p:sp>
      <p:sp>
        <p:nvSpPr>
          <p:cNvPr id="3" name="Content Placeholder 2"/>
          <p:cNvSpPr>
            <a:spLocks noGrp="1"/>
          </p:cNvSpPr>
          <p:nvPr>
            <p:ph idx="1"/>
          </p:nvPr>
        </p:nvSpPr>
        <p:spPr>
          <a:xfrm>
            <a:off x="4092151" y="607280"/>
            <a:ext cx="4444923" cy="3138761"/>
          </a:xfrm>
          <a:prstGeom prst="rect">
            <a:avLst/>
          </a:prstGeom>
        </p:spPr>
        <p:txBody>
          <a:bodyPr lIns="0" tIns="0" bIns="0">
            <a:normAutofit/>
          </a:bodyPr>
          <a:lstStyle>
            <a:lvl1pPr>
              <a:defRPr sz="2200"/>
            </a:lvl1pPr>
            <a:lvl2pPr>
              <a:defRPr sz="2200"/>
            </a:lvl2pPr>
            <a:lvl3pPr>
              <a:defRPr sz="2200"/>
            </a:lvl3pPr>
            <a:lvl4pPr>
              <a:defRPr sz="2200"/>
            </a:lvl4pPr>
            <a:lvl5pPr>
              <a:defRPr sz="2200"/>
            </a:lvl5pPr>
            <a:lvl6pPr>
              <a:defRPr sz="2000"/>
            </a:lvl6pPr>
            <a:lvl7pPr>
              <a:defRPr sz="2000"/>
            </a:lvl7pPr>
            <a:lvl8pPr>
              <a:defRPr sz="2000"/>
            </a:lvl8pPr>
            <a:lvl9pPr>
              <a:defRPr sz="20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4" name="Text Placeholder 3"/>
          <p:cNvSpPr>
            <a:spLocks noGrp="1"/>
          </p:cNvSpPr>
          <p:nvPr>
            <p:ph type="body" sz="half" idx="2"/>
          </p:nvPr>
        </p:nvSpPr>
        <p:spPr>
          <a:xfrm>
            <a:off x="1404573" y="1133236"/>
            <a:ext cx="2398946" cy="2612805"/>
          </a:xfrm>
          <a:prstGeom prst="rect">
            <a:avLst/>
          </a:prstGeom>
        </p:spPr>
        <p:txBody>
          <a:bodyPr lIns="0" tIns="0" bIns="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dirty="0"/>
              <a:t>Click to edit Master text styles</a:t>
            </a:r>
          </a:p>
        </p:txBody>
      </p:sp>
      <p:sp>
        <p:nvSpPr>
          <p:cNvPr id="8"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7"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11087" y="3288886"/>
            <a:ext cx="7132401" cy="209372"/>
          </a:xfrm>
        </p:spPr>
        <p:txBody>
          <a:bodyPr anchor="b">
            <a:normAutofit/>
          </a:bodyPr>
          <a:lstStyle>
            <a:lvl1pPr algn="l">
              <a:defRPr sz="1800" b="1"/>
            </a:lvl1pPr>
          </a:lstStyle>
          <a:p>
            <a:r>
              <a:rPr lang="en-CA" dirty="0"/>
              <a:t>Click to edit Master title style</a:t>
            </a:r>
            <a:endParaRPr lang="en-US" dirty="0"/>
          </a:p>
        </p:txBody>
      </p:sp>
      <p:sp>
        <p:nvSpPr>
          <p:cNvPr id="3" name="Picture Placeholder 2"/>
          <p:cNvSpPr>
            <a:spLocks noGrp="1"/>
          </p:cNvSpPr>
          <p:nvPr>
            <p:ph type="pic" idx="1"/>
          </p:nvPr>
        </p:nvSpPr>
        <p:spPr>
          <a:xfrm>
            <a:off x="1404573" y="437232"/>
            <a:ext cx="7138914" cy="2733921"/>
          </a:xfrm>
          <a:prstGeom prst="rect">
            <a:avLst/>
          </a:prstGeom>
        </p:spPr>
        <p:txBody>
          <a:bodyPr lIns="0" rIns="0" bIns="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dirty="0"/>
              <a:t>Drag picture to placeholder or click icon to add</a:t>
            </a:r>
            <a:endParaRPr lang="en-US" dirty="0"/>
          </a:p>
        </p:txBody>
      </p:sp>
      <p:sp>
        <p:nvSpPr>
          <p:cNvPr id="4" name="Text Placeholder 3"/>
          <p:cNvSpPr>
            <a:spLocks noGrp="1"/>
          </p:cNvSpPr>
          <p:nvPr>
            <p:ph type="body" sz="half" idx="2"/>
          </p:nvPr>
        </p:nvSpPr>
        <p:spPr>
          <a:xfrm>
            <a:off x="1411087" y="3550388"/>
            <a:ext cx="7132401" cy="193200"/>
          </a:xfrm>
          <a:prstGeom prst="rect">
            <a:avLst/>
          </a:prstGeom>
        </p:spPr>
        <p:txBody>
          <a:bodyPr lIns="0" rIns="0" bIns="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dirty="0"/>
              <a:t>Click to edit Master text styles</a:t>
            </a:r>
          </a:p>
        </p:txBody>
      </p:sp>
      <p:sp>
        <p:nvSpPr>
          <p:cNvPr id="9"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7"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5"/>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11087" y="495686"/>
            <a:ext cx="7132401" cy="366760"/>
          </a:xfrm>
          <a:prstGeom prst="rect">
            <a:avLst/>
          </a:prstGeom>
        </p:spPr>
        <p:txBody>
          <a:bodyPr vert="horz" lIns="0" tIns="0" rIns="0" bIns="0" rtlCol="0" anchor="t">
            <a:normAutofit/>
          </a:bodyPr>
          <a:lstStyle/>
          <a:p>
            <a:r>
              <a:rPr lang="en-CA" dirty="0"/>
              <a:t>Click to edit Master title style</a:t>
            </a:r>
            <a:endParaRPr lang="en-US" dirty="0"/>
          </a:p>
        </p:txBody>
      </p:sp>
      <p:sp>
        <p:nvSpPr>
          <p:cNvPr id="7" name="Slide Number Placeholder 6"/>
          <p:cNvSpPr>
            <a:spLocks noGrp="1"/>
          </p:cNvSpPr>
          <p:nvPr>
            <p:ph type="sldNum" sz="quarter" idx="4"/>
          </p:nvPr>
        </p:nvSpPr>
        <p:spPr>
          <a:xfrm>
            <a:off x="6496914" y="4236288"/>
            <a:ext cx="566615" cy="273844"/>
          </a:xfrm>
          <a:prstGeom prst="rect">
            <a:avLst/>
          </a:prstGeom>
        </p:spPr>
        <p:txBody>
          <a:bodyPr vert="horz" lIns="0" tIns="45720" rIns="0" bIns="0" rtlCol="0" anchor="ctr"/>
          <a:lstStyle>
            <a:lvl1pPr algn="r">
              <a:defRPr sz="1600" b="1">
                <a:solidFill>
                  <a:schemeClr val="tx1">
                    <a:tint val="75000"/>
                  </a:schemeClr>
                </a:solidFill>
                <a:latin typeface="Arial"/>
                <a:cs typeface="Arial"/>
              </a:defRPr>
            </a:lvl1pPr>
          </a:lstStyle>
          <a:p>
            <a:fld id="{53708381-048D-D742-9678-285B0AD95280}" type="slidenum">
              <a:rPr lang="en-US" smtClean="0"/>
              <a:pPr/>
              <a:t>‹#›</a:t>
            </a:fld>
            <a:endParaRPr lang="en-US" dirty="0"/>
          </a:p>
        </p:txBody>
      </p:sp>
      <p:sp>
        <p:nvSpPr>
          <p:cNvPr id="8" name="TextBox 7"/>
          <p:cNvSpPr txBox="1"/>
          <p:nvPr userDrawn="1"/>
        </p:nvSpPr>
        <p:spPr>
          <a:xfrm>
            <a:off x="1411087" y="1175198"/>
            <a:ext cx="7132401" cy="438582"/>
          </a:xfrm>
          <a:prstGeom prst="rect">
            <a:avLst/>
          </a:prstGeom>
          <a:noFill/>
        </p:spPr>
        <p:txBody>
          <a:bodyPr wrap="square" lIns="0" bIns="0" rtlCol="0">
            <a:spAutoFit/>
          </a:bodyPr>
          <a:lstStyle/>
          <a:p>
            <a:pPr>
              <a:lnSpc>
                <a:spcPct val="150000"/>
              </a:lnSpc>
            </a:pP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708" r:id="rId12"/>
    <p:sldLayoutId id="2147483709" r:id="rId13"/>
  </p:sldLayoutIdLst>
  <p:hf hdr="0" ftr="0" dt="0"/>
  <p:txStyles>
    <p:titleStyle>
      <a:lvl1pPr algn="l" defTabSz="457200" rtl="0" eaLnBrk="1" latinLnBrk="0" hangingPunct="1">
        <a:spcBef>
          <a:spcPct val="0"/>
        </a:spcBef>
        <a:buNone/>
        <a:defRPr sz="3200" b="1" i="0" kern="1200">
          <a:solidFill>
            <a:srgbClr val="1A0704"/>
          </a:solidFill>
          <a:latin typeface="Arial"/>
          <a:ea typeface="+mj-ea"/>
          <a:cs typeface="Century Gothic"/>
        </a:defRPr>
      </a:lvl1pPr>
    </p:titleStyle>
    <p:bodyStyle>
      <a:lvl1pPr marL="266700"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1pPr>
      <a:lvl2pPr marL="720725"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2pPr>
      <a:lvl3pPr marL="1168400" indent="-274638"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3pPr>
      <a:lvl4pPr marL="1614488"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4pPr>
      <a:lvl5pPr marL="2062163"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srna.org/nursing-practice/nursing-practice-resources/"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creativecommons.org/licenses/by/4.0/legalcode" TargetMode="External"/><Relationship Id="rId2" Type="http://schemas.openxmlformats.org/officeDocument/2006/relationships/hyperlink" Target="http://jvdwdesigns.com/" TargetMode="External"/><Relationship Id="rId1" Type="http://schemas.openxmlformats.org/officeDocument/2006/relationships/slideLayout" Target="../slideLayouts/slideLayout2.xml"/><Relationship Id="rId5" Type="http://schemas.openxmlformats.org/officeDocument/2006/relationships/hyperlink" Target="mailto:open.textbooks@uregina.ca" TargetMode="External"/><Relationship Id="rId4" Type="http://schemas.openxmlformats.org/officeDocument/2006/relationships/hyperlink" Target="http://www.uregina.ca/open-access/open-textbooks"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www.canada.ca/en/health-canada/services/substance-abuse/opioid-conference/joint-statement-action-address-opioid-crisis.html" TargetMode="External"/><Relationship Id="rId3" Type="http://schemas.openxmlformats.org/officeDocument/2006/relationships/hyperlink" Target="https://www.ccnsa-nccah.ca/docs/context/FS-OverviewAbororiginalHealth-EN.pdf" TargetMode="External"/><Relationship Id="rId7" Type="http://schemas.openxmlformats.org/officeDocument/2006/relationships/hyperlink" Target="https://www.cadth.ca/about-cadth/what-we-do/products-services/cdr" TargetMode="External"/><Relationship Id="rId2" Type="http://schemas.openxmlformats.org/officeDocument/2006/relationships/hyperlink" Target="https://www.canada.ca/en/public-health/corporate/publications/chief-public-health-officer-reports-state-public-health-canada/chief-public-health-officer-report-on-state-public-health-canada-2014-public-health-future.html#toc" TargetMode="External"/><Relationship Id="rId1" Type="http://schemas.openxmlformats.org/officeDocument/2006/relationships/slideLayout" Target="../slideLayouts/slideLayout2.xml"/><Relationship Id="rId6" Type="http://schemas.openxmlformats.org/officeDocument/2006/relationships/hyperlink" Target="https://www.canada.ca/en/health-canada/services/drugs-health-products/drug-products/what-new-drug-products-health-canada.html" TargetMode="External"/><Relationship Id="rId5" Type="http://schemas.openxmlformats.org/officeDocument/2006/relationships/hyperlink" Target="https://www.chpcanada.ca/category/over-the-counter/" TargetMode="External"/><Relationship Id="rId4" Type="http://schemas.openxmlformats.org/officeDocument/2006/relationships/hyperlink" Target="https://www.canada.ca/en/indigenous-services-canada/corporate/first-nations-inuit-health-branch.html" TargetMode="External"/><Relationship Id="rId9" Type="http://schemas.openxmlformats.org/officeDocument/2006/relationships/hyperlink" Target="https://www.canada.ca/en/health-canada/services/drugs-health-products/medical-devices/activities/fact-sheets/safe-medical-devices-fact-sheet.html" TargetMode="External"/></Relationships>
</file>

<file path=ppt/slides/_rels/slide22.xml.rels><?xml version="1.0" encoding="UTF-8" standalone="yes"?>
<Relationships xmlns="http://schemas.openxmlformats.org/package/2006/relationships"><Relationship Id="rId2" Type="http://schemas.openxmlformats.org/officeDocument/2006/relationships/hyperlink" Target="https://www.cadth.ca/13-considerations-making-evidence-informed-decision"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omments" Target="../comments/comment4.xml"/><Relationship Id="rId2" Type="http://schemas.openxmlformats.org/officeDocument/2006/relationships/hyperlink" Target="https://www.canada.ca/en/public-health/corporate/publications/chief-public-health-officer-reports-state-public-health-canada/chief-public-health-officer-report-on-state-public-health-canada-2014-public-health-future/changing-demographics.html#myth"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ahrq.gov/research/data/index.html" TargetMode="External"/><Relationship Id="rId7" Type="http://schemas.openxmlformats.org/officeDocument/2006/relationships/hyperlink" Target="http://www.casp-uk.net/casp-tools-checklists" TargetMode="External"/><Relationship Id="rId2" Type="http://schemas.openxmlformats.org/officeDocument/2006/relationships/hyperlink" Target="http://leads.in1touch.org/site/framework?nav=02" TargetMode="External"/><Relationship Id="rId1" Type="http://schemas.openxmlformats.org/officeDocument/2006/relationships/slideLayout" Target="../slideLayouts/slideLayout2.xml"/><Relationship Id="rId6" Type="http://schemas.openxmlformats.org/officeDocument/2006/relationships/hyperlink" Target="http://www.qp.gov.sk.ca/documents/english/Statutes/Statutes/H0-021.pdf" TargetMode="External"/><Relationship Id="rId5" Type="http://schemas.openxmlformats.org/officeDocument/2006/relationships/hyperlink" Target="http://hqc.sk.ca/" TargetMode="External"/><Relationship Id="rId4" Type="http://schemas.openxmlformats.org/officeDocument/2006/relationships/hyperlink" Target="http://www.hqontario.ca/"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omments" Target="../comments/comment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www.ipfcc.org/resources/Roadmap.pdf"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comments" Target="../comments/comment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hqc.sk.ca/Portals/0/documents/Shared_Decision_Making_Report_April_08_2010.pdf" TargetMode="External"/><Relationship Id="rId2" Type="http://schemas.openxmlformats.org/officeDocument/2006/relationships/hyperlink" Target="https://hqc.sk.ca/Portals/0/PFCC%20newsletter_Fall%202016_Final.pdf?ver=2016-11-07-100402-217&amp;ver=2016-11-07-100402-217"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www.ipfcc.org/resources/downloads.html" TargetMode="External"/><Relationship Id="rId2" Type="http://schemas.openxmlformats.org/officeDocument/2006/relationships/hyperlink" Target="http://www.cfhi-fcass.ca/WhatWeDo/PatientEngagement/PatientEngagementResourceHub/Results.aspx" TargetMode="External"/><Relationship Id="rId1" Type="http://schemas.openxmlformats.org/officeDocument/2006/relationships/slideLayout" Target="../slideLayouts/slideLayout2.xml"/><Relationship Id="rId4" Type="http://schemas.openxmlformats.org/officeDocument/2006/relationships/hyperlink" Target="https://innovations.ahrq.gov/scale-up-and-spread/learning-communities/innovations-exchange-learning-community"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www.youtube.com/watch?v=ijrY76NihN4"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comments" Target="../comments/comment7.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www.nursingthefuture.ca/" TargetMode="External"/><Relationship Id="rId2" Type="http://schemas.openxmlformats.org/officeDocument/2006/relationships/hyperlink" Target="https://www.youtube.com/watch?v=uNObU-4yW1E"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comments" Target="../comments/comment8.xml"/><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357" y="973166"/>
            <a:ext cx="5915762" cy="1631253"/>
          </a:xfrm>
        </p:spPr>
        <p:txBody>
          <a:bodyPr/>
          <a:lstStyle/>
          <a:p>
            <a:r>
              <a:rPr lang="en-US" sz="3600" dirty="0"/>
              <a:t>Emerging Nursing Leadership</a:t>
            </a:r>
          </a:p>
        </p:txBody>
      </p:sp>
      <p:sp>
        <p:nvSpPr>
          <p:cNvPr id="4" name="Content Placeholder 3"/>
          <p:cNvSpPr>
            <a:spLocks noGrp="1"/>
          </p:cNvSpPr>
          <p:nvPr>
            <p:ph idx="10"/>
          </p:nvPr>
        </p:nvSpPr>
        <p:spPr>
          <a:xfrm>
            <a:off x="694357" y="2103600"/>
            <a:ext cx="5596273" cy="329332"/>
          </a:xfrm>
        </p:spPr>
        <p:txBody>
          <a:bodyPr/>
          <a:lstStyle/>
          <a:p>
            <a:r>
              <a:rPr lang="en-US" sz="1600" dirty="0" err="1"/>
              <a:t>Brendalynn</a:t>
            </a:r>
            <a:r>
              <a:rPr lang="en-US" sz="1600" dirty="0"/>
              <a:t> </a:t>
            </a:r>
            <a:r>
              <a:rPr lang="en-US" sz="1600" dirty="0" err="1"/>
              <a:t>Ens</a:t>
            </a:r>
            <a:r>
              <a:rPr lang="en-US" sz="1600" dirty="0"/>
              <a:t>, Susan </a:t>
            </a:r>
            <a:r>
              <a:rPr lang="en-US" sz="1600" dirty="0" err="1"/>
              <a:t>Bazylewski</a:t>
            </a:r>
            <a:r>
              <a:rPr lang="en-US" sz="1600" dirty="0"/>
              <a:t>, and Judy Boychuk </a:t>
            </a:r>
            <a:r>
              <a:rPr lang="en-US" sz="1600" dirty="0" err="1"/>
              <a:t>Duchscher</a:t>
            </a:r>
            <a:endParaRPr lang="en-CA" sz="1600" dirty="0"/>
          </a:p>
        </p:txBody>
      </p:sp>
      <p:sp>
        <p:nvSpPr>
          <p:cNvPr id="7" name="Text Placeholder 6"/>
          <p:cNvSpPr>
            <a:spLocks noGrp="1"/>
          </p:cNvSpPr>
          <p:nvPr>
            <p:ph type="body" sz="quarter" idx="12"/>
          </p:nvPr>
        </p:nvSpPr>
        <p:spPr/>
        <p:txBody>
          <a:bodyPr/>
          <a:lstStyle/>
          <a:p>
            <a:r>
              <a:rPr lang="en-US" dirty="0"/>
              <a:t>Creative commons attribution 4.0 international license</a:t>
            </a:r>
          </a:p>
        </p:txBody>
      </p:sp>
      <p:sp>
        <p:nvSpPr>
          <p:cNvPr id="9" name="Text Placeholder 2"/>
          <p:cNvSpPr txBox="1">
            <a:spLocks/>
          </p:cNvSpPr>
          <p:nvPr/>
        </p:nvSpPr>
        <p:spPr>
          <a:xfrm>
            <a:off x="694624" y="4276852"/>
            <a:ext cx="4770395" cy="187605"/>
          </a:xfrm>
          <a:prstGeom prst="rect">
            <a:avLst/>
          </a:prstGeom>
        </p:spPr>
        <p:txBody>
          <a:bodyPr vert="horz" lIns="0" tIns="0" rIns="0" bIns="0" rtlCol="0">
            <a:noAutofit/>
          </a:bodyPr>
          <a:lstStyle>
            <a:lvl1pPr marL="0" indent="0" algn="l" defTabSz="457200" rtl="0" eaLnBrk="1" latinLnBrk="0" hangingPunct="1">
              <a:spcBef>
                <a:spcPct val="20000"/>
              </a:spcBef>
              <a:buClr>
                <a:schemeClr val="accent2"/>
              </a:buClr>
              <a:buFont typeface="Arial"/>
              <a:buNone/>
              <a:defRPr sz="2200" b="1" i="0" kern="1200" cap="all">
                <a:solidFill>
                  <a:srgbClr val="0A3E28"/>
                </a:solidFill>
                <a:latin typeface="Arial"/>
                <a:ea typeface="+mn-ea"/>
                <a:cs typeface="Century Gothic"/>
              </a:defRPr>
            </a:lvl1pPr>
            <a:lvl2pPr marL="454025"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2pPr>
            <a:lvl3pPr marL="893762"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3pPr>
            <a:lvl4pPr marL="1347788"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4pPr>
            <a:lvl5pPr marL="1795463"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dirty="0"/>
              <a:t>June 2018</a:t>
            </a:r>
            <a:endParaRPr lang="en-US" dirty="0"/>
          </a:p>
        </p:txBody>
      </p:sp>
      <p:sp>
        <p:nvSpPr>
          <p:cNvPr id="6" name="Content Placeholder 4">
            <a:extLst>
              <a:ext uri="{FF2B5EF4-FFF2-40B4-BE49-F238E27FC236}">
                <a16:creationId xmlns:a16="http://schemas.microsoft.com/office/drawing/2014/main" xmlns="" id="{410B03E1-F22D-4CBB-B5CB-074E8732A0EE}"/>
              </a:ext>
            </a:extLst>
          </p:cNvPr>
          <p:cNvSpPr>
            <a:spLocks noGrp="1"/>
          </p:cNvSpPr>
          <p:nvPr/>
        </p:nvSpPr>
        <p:spPr>
          <a:xfrm>
            <a:off x="694357" y="2678768"/>
            <a:ext cx="5209454" cy="177446"/>
          </a:xfrm>
          <a:prstGeom prst="rect">
            <a:avLst/>
          </a:prstGeom>
        </p:spPr>
        <p:txBody>
          <a:bodyPr vert="horz" lIns="0" tIns="0" rIns="0" bIns="0" rtlCol="0">
            <a:normAutofit fontScale="92500" lnSpcReduction="10000"/>
          </a:bodyPr>
          <a:lstStyle>
            <a:lvl1pPr marL="0" indent="0" algn="l" defTabSz="457200" rtl="0" eaLnBrk="1" latinLnBrk="0" hangingPunct="1">
              <a:spcBef>
                <a:spcPct val="20000"/>
              </a:spcBef>
              <a:buClr>
                <a:schemeClr val="accent2"/>
              </a:buClr>
              <a:buFont typeface="Arial"/>
              <a:buNone/>
              <a:defRPr sz="1300" b="0" i="0" kern="1200" baseline="0">
                <a:solidFill>
                  <a:srgbClr val="1A0704"/>
                </a:solidFill>
                <a:latin typeface="Arial"/>
                <a:ea typeface="+mn-ea"/>
                <a:cs typeface="Century Gothic"/>
              </a:defRPr>
            </a:lvl1pPr>
            <a:lvl2pPr marL="454025"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2pPr>
            <a:lvl3pPr marL="893762"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3pPr>
            <a:lvl4pPr marL="1347788"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4pPr>
            <a:lvl5pPr marL="1795463"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dirty="0"/>
              <a:t>Author’s Title</a:t>
            </a:r>
          </a:p>
        </p:txBody>
      </p:sp>
    </p:spTree>
    <p:extLst>
      <p:ext uri="{BB962C8B-B14F-4D97-AF65-F5344CB8AC3E}">
        <p14:creationId xmlns:p14="http://schemas.microsoft.com/office/powerpoint/2010/main" val="35407038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275772"/>
            <a:ext cx="7275714" cy="366760"/>
          </a:xfrm>
        </p:spPr>
        <p:txBody>
          <a:bodyPr>
            <a:normAutofit fontScale="90000"/>
          </a:bodyPr>
          <a:lstStyle/>
          <a:p>
            <a:r>
              <a:rPr lang="en-US" dirty="0"/>
              <a:t>Transformational Leadership and Change: The Nursing Management </a:t>
            </a:r>
            <a:r>
              <a:rPr lang="en-US" dirty="0" smtClean="0"/>
              <a:t>Landscape (Cont’d)</a:t>
            </a:r>
            <a:endParaRPr lang="en-US" dirty="0"/>
          </a:p>
        </p:txBody>
      </p:sp>
      <p:sp>
        <p:nvSpPr>
          <p:cNvPr id="3" name="Content Placeholder 2"/>
          <p:cNvSpPr>
            <a:spLocks noGrp="1"/>
          </p:cNvSpPr>
          <p:nvPr>
            <p:ph idx="1"/>
          </p:nvPr>
        </p:nvSpPr>
        <p:spPr>
          <a:xfrm>
            <a:off x="1404572" y="1833503"/>
            <a:ext cx="7132401" cy="2735664"/>
          </a:xfrm>
        </p:spPr>
        <p:txBody>
          <a:bodyPr>
            <a:normAutofit/>
          </a:bodyPr>
          <a:lstStyle/>
          <a:p>
            <a:pPr>
              <a:buFont typeface="Arial" panose="020B0604020202020204" pitchFamily="34" charset="0"/>
              <a:buChar char="•"/>
            </a:pPr>
            <a:r>
              <a:rPr lang="en-US" sz="1500" dirty="0"/>
              <a:t>Workforce Impacts </a:t>
            </a:r>
          </a:p>
          <a:p>
            <a:pPr lvl="1">
              <a:buFont typeface="Arial" panose="020B0604020202020204" pitchFamily="34" charset="0"/>
              <a:buChar char="•"/>
            </a:pPr>
            <a:r>
              <a:rPr lang="en-US" sz="1500" dirty="0"/>
              <a:t>There is growing evidence in the nursing literature about the positive impact of a healthy work environment on staff satisfaction, retention, patient outcomes, and organizational performance (Sherman &amp; Pross, 2010).</a:t>
            </a:r>
          </a:p>
          <a:p>
            <a:pPr lvl="1">
              <a:buFont typeface="Arial" panose="020B0604020202020204" pitchFamily="34" charset="0"/>
              <a:buChar char="•"/>
            </a:pPr>
            <a:r>
              <a:rPr lang="en-US" sz="1500" dirty="0"/>
              <a:t>A key factor in the changing workforce is the multigenerational makeup of health care organizations today. </a:t>
            </a:r>
          </a:p>
          <a:p>
            <a:pPr lvl="1">
              <a:buFont typeface="Arial" panose="020B0604020202020204" pitchFamily="34" charset="0"/>
              <a:buChar char="•"/>
            </a:pPr>
            <a:r>
              <a:rPr lang="en-US" sz="1500" dirty="0"/>
              <a:t>Another major challenge facing nurse leaders today is creating healthy work environments, keeping staff engaged and effectively retained.</a:t>
            </a:r>
          </a:p>
          <a:p>
            <a:pPr lvl="1">
              <a:buFont typeface="Arial" panose="020B0604020202020204" pitchFamily="34" charset="0"/>
              <a:buChar char="•"/>
            </a:pPr>
            <a:endParaRPr lang="en-US" sz="1800" dirty="0"/>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10</a:t>
            </a:fld>
            <a:endParaRPr lang="en-US" dirty="0"/>
          </a:p>
        </p:txBody>
      </p:sp>
    </p:spTree>
    <p:extLst>
      <p:ext uri="{BB962C8B-B14F-4D97-AF65-F5344CB8AC3E}">
        <p14:creationId xmlns:p14="http://schemas.microsoft.com/office/powerpoint/2010/main" val="1631720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275772"/>
            <a:ext cx="7275714" cy="366760"/>
          </a:xfrm>
        </p:spPr>
        <p:txBody>
          <a:bodyPr>
            <a:normAutofit fontScale="90000"/>
          </a:bodyPr>
          <a:lstStyle/>
          <a:p>
            <a:r>
              <a:rPr lang="en-US" dirty="0"/>
              <a:t>Transformational Leadership and Change: The Nursing Management </a:t>
            </a:r>
            <a:r>
              <a:rPr lang="en-US" dirty="0" smtClean="0"/>
              <a:t>Landscape (Cont’d)</a:t>
            </a:r>
            <a:endParaRPr lang="en-US" dirty="0"/>
          </a:p>
        </p:txBody>
      </p:sp>
      <p:sp>
        <p:nvSpPr>
          <p:cNvPr id="3" name="Content Placeholder 2"/>
          <p:cNvSpPr>
            <a:spLocks noGrp="1"/>
          </p:cNvSpPr>
          <p:nvPr>
            <p:ph idx="1"/>
          </p:nvPr>
        </p:nvSpPr>
        <p:spPr>
          <a:xfrm>
            <a:off x="1404572" y="1833503"/>
            <a:ext cx="7132401" cy="2735664"/>
          </a:xfrm>
        </p:spPr>
        <p:txBody>
          <a:bodyPr>
            <a:normAutofit/>
          </a:bodyPr>
          <a:lstStyle/>
          <a:p>
            <a:pPr>
              <a:buFont typeface="Arial" panose="020B0604020202020204" pitchFamily="34" charset="0"/>
              <a:buChar char="•"/>
            </a:pPr>
            <a:r>
              <a:rPr lang="en-US" sz="1600" dirty="0"/>
              <a:t>Workforce Impacts </a:t>
            </a:r>
            <a:r>
              <a:rPr lang="en-US" sz="1600" dirty="0" smtClean="0"/>
              <a:t>(Cont’d</a:t>
            </a:r>
            <a:r>
              <a:rPr lang="en-US" sz="1600" dirty="0"/>
              <a:t>)</a:t>
            </a:r>
            <a:endParaRPr lang="en-US" sz="1600" dirty="0"/>
          </a:p>
          <a:p>
            <a:pPr lvl="1">
              <a:buFont typeface="Arial" panose="020B0604020202020204" pitchFamily="34" charset="0"/>
              <a:buChar char="•"/>
            </a:pPr>
            <a:r>
              <a:rPr lang="en-US" sz="1600" dirty="0"/>
              <a:t>Another workforce impact is the rapidly changing nature of intra- and interprofessional teams. </a:t>
            </a:r>
          </a:p>
          <a:p>
            <a:pPr lvl="1">
              <a:buFont typeface="Arial" panose="020B0604020202020204" pitchFamily="34" charset="0"/>
              <a:buChar char="•"/>
            </a:pPr>
            <a:r>
              <a:rPr lang="en-US" sz="1600" dirty="0"/>
              <a:t>Scope of practice changes required to keep up to the changing population needs have led to changes in health care providers’ roles on the many teams with whom the patient intersects across the care continuum. </a:t>
            </a:r>
          </a:p>
          <a:p>
            <a:pPr lvl="1">
              <a:buFont typeface="Arial" panose="020B0604020202020204" pitchFamily="34" charset="0"/>
              <a:buChar char="•"/>
            </a:pPr>
            <a:endParaRPr lang="en-US" sz="1800" dirty="0"/>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11</a:t>
            </a:fld>
            <a:endParaRPr lang="en-US" dirty="0"/>
          </a:p>
        </p:txBody>
      </p:sp>
    </p:spTree>
    <p:extLst>
      <p:ext uri="{BB962C8B-B14F-4D97-AF65-F5344CB8AC3E}">
        <p14:creationId xmlns:p14="http://schemas.microsoft.com/office/powerpoint/2010/main" val="37106093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275772"/>
            <a:ext cx="7275714" cy="366760"/>
          </a:xfrm>
        </p:spPr>
        <p:txBody>
          <a:bodyPr>
            <a:normAutofit fontScale="90000"/>
          </a:bodyPr>
          <a:lstStyle/>
          <a:p>
            <a:r>
              <a:rPr lang="en-US" dirty="0"/>
              <a:t>Transformational Leadership and Change: The Nursing Management </a:t>
            </a:r>
            <a:r>
              <a:rPr lang="en-US" dirty="0" smtClean="0"/>
              <a:t>Landscape (Cont’d)</a:t>
            </a:r>
            <a:endParaRPr lang="en-US" dirty="0"/>
          </a:p>
        </p:txBody>
      </p:sp>
      <p:sp>
        <p:nvSpPr>
          <p:cNvPr id="3" name="Content Placeholder 2"/>
          <p:cNvSpPr>
            <a:spLocks noGrp="1"/>
          </p:cNvSpPr>
          <p:nvPr>
            <p:ph idx="1"/>
          </p:nvPr>
        </p:nvSpPr>
        <p:spPr>
          <a:xfrm>
            <a:off x="1404572" y="1833503"/>
            <a:ext cx="7132401" cy="2735664"/>
          </a:xfrm>
        </p:spPr>
        <p:txBody>
          <a:bodyPr>
            <a:normAutofit/>
          </a:bodyPr>
          <a:lstStyle/>
          <a:p>
            <a:pPr>
              <a:buFont typeface="Arial" panose="020B0604020202020204" pitchFamily="34" charset="0"/>
              <a:buChar char="•"/>
            </a:pPr>
            <a:r>
              <a:rPr lang="en-US" sz="1600" dirty="0"/>
              <a:t>Nurse </a:t>
            </a:r>
            <a:r>
              <a:rPr lang="en-US" sz="1600" dirty="0" smtClean="0"/>
              <a:t>practitioners </a:t>
            </a:r>
            <a:r>
              <a:rPr lang="en-US" sz="1600" dirty="0"/>
              <a:t>are: “registered nurses who have additional education and nursing experience, which enables them to:</a:t>
            </a:r>
          </a:p>
          <a:p>
            <a:pPr lvl="1">
              <a:buFont typeface="Arial" panose="020B0604020202020204" pitchFamily="34" charset="0"/>
              <a:buChar char="•"/>
            </a:pPr>
            <a:r>
              <a:rPr lang="en-US" sz="1600" dirty="0"/>
              <a:t>autonomously diagnose and treat illnesses;</a:t>
            </a:r>
          </a:p>
          <a:p>
            <a:pPr lvl="1">
              <a:buFont typeface="Arial" panose="020B0604020202020204" pitchFamily="34" charset="0"/>
              <a:buChar char="•"/>
            </a:pPr>
            <a:r>
              <a:rPr lang="en-US" sz="1600" dirty="0"/>
              <a:t>order and interpret tests;</a:t>
            </a:r>
          </a:p>
          <a:p>
            <a:pPr lvl="1">
              <a:buFont typeface="Arial" panose="020B0604020202020204" pitchFamily="34" charset="0"/>
              <a:buChar char="•"/>
            </a:pPr>
            <a:r>
              <a:rPr lang="en-US" sz="1600" dirty="0"/>
              <a:t>prescribe medications; and</a:t>
            </a:r>
          </a:p>
          <a:p>
            <a:pPr lvl="1">
              <a:buFont typeface="Arial" panose="020B0604020202020204" pitchFamily="34" charset="0"/>
              <a:buChar char="•"/>
            </a:pPr>
            <a:r>
              <a:rPr lang="en-US" sz="1600" dirty="0"/>
              <a:t>perform procedures.” (Canadian Nurses Association, 2016)</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12</a:t>
            </a:fld>
            <a:endParaRPr lang="en-US" dirty="0"/>
          </a:p>
        </p:txBody>
      </p:sp>
    </p:spTree>
    <p:extLst>
      <p:ext uri="{BB962C8B-B14F-4D97-AF65-F5344CB8AC3E}">
        <p14:creationId xmlns:p14="http://schemas.microsoft.com/office/powerpoint/2010/main" val="6359803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086" y="379937"/>
            <a:ext cx="7275714" cy="366760"/>
          </a:xfrm>
        </p:spPr>
        <p:txBody>
          <a:bodyPr>
            <a:normAutofit fontScale="90000"/>
          </a:bodyPr>
          <a:lstStyle/>
          <a:p>
            <a:r>
              <a:rPr lang="en-US" dirty="0">
                <a:solidFill>
                  <a:srgbClr val="92D050"/>
                </a:solidFill>
              </a:rPr>
              <a:t>Research Note</a:t>
            </a:r>
          </a:p>
        </p:txBody>
      </p:sp>
      <p:sp>
        <p:nvSpPr>
          <p:cNvPr id="3" name="Content Placeholder 2"/>
          <p:cNvSpPr>
            <a:spLocks noGrp="1"/>
          </p:cNvSpPr>
          <p:nvPr>
            <p:ph idx="1"/>
          </p:nvPr>
        </p:nvSpPr>
        <p:spPr>
          <a:xfrm>
            <a:off x="1404572" y="1046347"/>
            <a:ext cx="7132401" cy="2735664"/>
          </a:xfrm>
        </p:spPr>
        <p:txBody>
          <a:bodyPr>
            <a:normAutofit fontScale="77500" lnSpcReduction="20000"/>
          </a:bodyPr>
          <a:lstStyle/>
          <a:p>
            <a:pPr marL="0" indent="0">
              <a:lnSpc>
                <a:spcPct val="100000"/>
              </a:lnSpc>
              <a:spcAft>
                <a:spcPts val="1200"/>
              </a:spcAft>
              <a:buNone/>
            </a:pPr>
            <a:r>
              <a:rPr lang="en-US" sz="1800" dirty="0" err="1">
                <a:latin typeface="+mj-lt"/>
                <a:cs typeface="Times New Roman" panose="02020603050405020304" pitchFamily="18" charset="0"/>
              </a:rPr>
              <a:t>Stahlke</a:t>
            </a:r>
            <a:r>
              <a:rPr lang="en-US" sz="1800" dirty="0">
                <a:latin typeface="+mj-lt"/>
                <a:cs typeface="Times New Roman" panose="02020603050405020304" pitchFamily="18" charset="0"/>
              </a:rPr>
              <a:t>, S., Rawson, K., &amp; </a:t>
            </a:r>
            <a:r>
              <a:rPr lang="en-US" sz="1800" dirty="0" err="1">
                <a:latin typeface="+mj-lt"/>
                <a:cs typeface="Times New Roman" panose="02020603050405020304" pitchFamily="18" charset="0"/>
              </a:rPr>
              <a:t>Pituskin</a:t>
            </a:r>
            <a:r>
              <a:rPr lang="en-US" sz="1800" dirty="0">
                <a:latin typeface="+mj-lt"/>
                <a:cs typeface="Times New Roman" panose="02020603050405020304" pitchFamily="18" charset="0"/>
              </a:rPr>
              <a:t>, E. (2017). Patient perspectives on nurse practitioner care in oncology in Canada. </a:t>
            </a:r>
            <a:r>
              <a:rPr lang="en-US" sz="1800" i="1" dirty="0">
                <a:latin typeface="+mj-lt"/>
                <a:cs typeface="Times New Roman" panose="02020603050405020304" pitchFamily="18" charset="0"/>
              </a:rPr>
              <a:t>Journal of Nursing Scholarship, </a:t>
            </a:r>
            <a:r>
              <a:rPr lang="en-US" sz="1800" i="1" dirty="0" smtClean="0">
                <a:latin typeface="+mj-lt"/>
                <a:cs typeface="Times New Roman" panose="02020603050405020304" pitchFamily="18" charset="0"/>
              </a:rPr>
              <a:t>49</a:t>
            </a:r>
            <a:r>
              <a:rPr lang="en-US" sz="1800" dirty="0" smtClean="0">
                <a:latin typeface="+mj-lt"/>
                <a:cs typeface="Times New Roman" panose="02020603050405020304" pitchFamily="18" charset="0"/>
              </a:rPr>
              <a:t>(5</a:t>
            </a:r>
            <a:r>
              <a:rPr lang="en-US" sz="1800" dirty="0">
                <a:latin typeface="+mj-lt"/>
                <a:cs typeface="Times New Roman" panose="02020603050405020304" pitchFamily="18" charset="0"/>
              </a:rPr>
              <a:t>), </a:t>
            </a:r>
            <a:r>
              <a:rPr lang="en-US" sz="1800" dirty="0" smtClean="0">
                <a:latin typeface="+mj-lt"/>
                <a:cs typeface="Times New Roman" panose="02020603050405020304" pitchFamily="18" charset="0"/>
              </a:rPr>
              <a:t>487–95</a:t>
            </a:r>
            <a:r>
              <a:rPr lang="en-US" sz="1800" dirty="0">
                <a:latin typeface="+mj-lt"/>
                <a:cs typeface="Times New Roman" panose="02020603050405020304" pitchFamily="18" charset="0"/>
              </a:rPr>
              <a:t>. doi:10.1111/jnu.12313</a:t>
            </a:r>
          </a:p>
          <a:p>
            <a:pPr marL="0" indent="0">
              <a:lnSpc>
                <a:spcPct val="100000"/>
              </a:lnSpc>
              <a:spcAft>
                <a:spcPts val="1200"/>
              </a:spcAft>
              <a:buNone/>
            </a:pPr>
            <a:r>
              <a:rPr lang="en-US" sz="1800" b="1" dirty="0">
                <a:latin typeface="+mj-lt"/>
                <a:cs typeface="Times New Roman" panose="02020603050405020304" pitchFamily="18" charset="0"/>
              </a:rPr>
              <a:t>Purpose</a:t>
            </a:r>
            <a:r>
              <a:rPr lang="en-US" sz="1800" dirty="0">
                <a:latin typeface="+mj-lt"/>
                <a:cs typeface="Times New Roman" panose="02020603050405020304" pitchFamily="18" charset="0"/>
              </a:rPr>
              <a:t>: “The purpose of this study was to add to what is known about patient satisfaction with nurse practitioner (NP) care, from the perspective of breast cancer patients who were followed by an </a:t>
            </a:r>
            <a:r>
              <a:rPr lang="en-US" sz="1800" dirty="0" smtClean="0">
                <a:latin typeface="+mj-lt"/>
                <a:cs typeface="Times New Roman" panose="02020603050405020304" pitchFamily="18" charset="0"/>
              </a:rPr>
              <a:t>NP.”</a:t>
            </a:r>
            <a:endParaRPr lang="en-US" sz="1800" dirty="0">
              <a:latin typeface="+mj-lt"/>
              <a:cs typeface="Times New Roman" panose="02020603050405020304" pitchFamily="18" charset="0"/>
            </a:endParaRPr>
          </a:p>
          <a:p>
            <a:pPr marL="0" indent="0">
              <a:lnSpc>
                <a:spcPct val="100000"/>
              </a:lnSpc>
              <a:spcAft>
                <a:spcPts val="1200"/>
              </a:spcAft>
              <a:buNone/>
            </a:pPr>
            <a:r>
              <a:rPr lang="en-US" sz="1800" b="1" dirty="0">
                <a:latin typeface="+mj-lt"/>
                <a:cs typeface="Times New Roman" panose="02020603050405020304" pitchFamily="18" charset="0"/>
              </a:rPr>
              <a:t>Discussion</a:t>
            </a:r>
            <a:r>
              <a:rPr lang="en-US" sz="1800" dirty="0">
                <a:latin typeface="+mj-lt"/>
                <a:cs typeface="Times New Roman" panose="02020603050405020304" pitchFamily="18" charset="0"/>
              </a:rPr>
              <a:t>: Nine patients in an outpatient breast cancer clinic were interviewed about their experiences with NP-led care. These experiences were highly consistent among the patients. Patients were initially surprised that they would receive their ongoing care from </a:t>
            </a:r>
            <a:r>
              <a:rPr lang="en-US" sz="1800" dirty="0" smtClean="0">
                <a:latin typeface="+mj-lt"/>
                <a:cs typeface="Times New Roman" panose="02020603050405020304" pitchFamily="18" charset="0"/>
              </a:rPr>
              <a:t>an </a:t>
            </a:r>
            <a:r>
              <a:rPr lang="en-US" sz="1800" dirty="0">
                <a:latin typeface="+mj-lt"/>
                <a:cs typeface="Times New Roman" panose="02020603050405020304" pitchFamily="18" charset="0"/>
              </a:rPr>
              <a:t>NP. However, as care progressed, several of them were relieved to be assigned to the NP, because those assigned to the doctor were the “sicker” people. They were seen by the NP for almost their entire course of treatment. Patients were comfortable and confident in the NP care; however, they continued to believe that the physician was in charge. </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13</a:t>
            </a:fld>
            <a:endParaRPr lang="en-US" dirty="0"/>
          </a:p>
        </p:txBody>
      </p:sp>
    </p:spTree>
    <p:extLst>
      <p:ext uri="{BB962C8B-B14F-4D97-AF65-F5344CB8AC3E}">
        <p14:creationId xmlns:p14="http://schemas.microsoft.com/office/powerpoint/2010/main" val="30297595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086" y="379937"/>
            <a:ext cx="7275714" cy="366760"/>
          </a:xfrm>
        </p:spPr>
        <p:txBody>
          <a:bodyPr>
            <a:normAutofit fontScale="90000"/>
          </a:bodyPr>
          <a:lstStyle/>
          <a:p>
            <a:r>
              <a:rPr lang="en-US" dirty="0">
                <a:solidFill>
                  <a:srgbClr val="92D050"/>
                </a:solidFill>
              </a:rPr>
              <a:t>Research </a:t>
            </a:r>
            <a:r>
              <a:rPr lang="en-US" dirty="0" smtClean="0">
                <a:solidFill>
                  <a:srgbClr val="92D050"/>
                </a:solidFill>
              </a:rPr>
              <a:t>Note (Cont’d)</a:t>
            </a:r>
            <a:endParaRPr lang="en-US" dirty="0">
              <a:solidFill>
                <a:srgbClr val="92D050"/>
              </a:solidFill>
            </a:endParaRPr>
          </a:p>
        </p:txBody>
      </p:sp>
      <p:sp>
        <p:nvSpPr>
          <p:cNvPr id="3" name="Content Placeholder 2"/>
          <p:cNvSpPr>
            <a:spLocks noGrp="1"/>
          </p:cNvSpPr>
          <p:nvPr>
            <p:ph idx="1"/>
          </p:nvPr>
        </p:nvSpPr>
        <p:spPr>
          <a:xfrm>
            <a:off x="1404572" y="1046347"/>
            <a:ext cx="7132401" cy="2735664"/>
          </a:xfrm>
        </p:spPr>
        <p:txBody>
          <a:bodyPr>
            <a:normAutofit/>
          </a:bodyPr>
          <a:lstStyle/>
          <a:p>
            <a:pPr marL="0" indent="0">
              <a:lnSpc>
                <a:spcPct val="100000"/>
              </a:lnSpc>
              <a:spcAft>
                <a:spcPts val="1200"/>
              </a:spcAft>
              <a:buNone/>
            </a:pPr>
            <a:r>
              <a:rPr lang="en-US" sz="1600" b="1" dirty="0">
                <a:latin typeface="+mj-lt"/>
                <a:cs typeface="Times New Roman" panose="02020603050405020304" pitchFamily="18" charset="0"/>
              </a:rPr>
              <a:t>Application to Practice</a:t>
            </a:r>
            <a:r>
              <a:rPr lang="en-US" sz="1600" dirty="0">
                <a:latin typeface="+mj-lt"/>
                <a:cs typeface="Times New Roman" panose="02020603050405020304" pitchFamily="18" charset="0"/>
              </a:rPr>
              <a:t>: Despite the role ambiguity between the physician and NP, the patients valued </a:t>
            </a:r>
            <a:r>
              <a:rPr lang="en-US" sz="1600" dirty="0" smtClean="0">
                <a:latin typeface="+mj-lt"/>
                <a:cs typeface="Times New Roman" panose="02020603050405020304" pitchFamily="18" charset="0"/>
              </a:rPr>
              <a:t>the NP’s </a:t>
            </a:r>
            <a:r>
              <a:rPr lang="en-US" sz="1600" dirty="0">
                <a:latin typeface="+mj-lt"/>
                <a:cs typeface="Times New Roman" panose="02020603050405020304" pitchFamily="18" charset="0"/>
              </a:rPr>
              <a:t>leadership </a:t>
            </a:r>
            <a:r>
              <a:rPr lang="en-US" sz="1600" dirty="0" smtClean="0">
                <a:latin typeface="+mj-lt"/>
                <a:cs typeface="Times New Roman" panose="02020603050405020304" pitchFamily="18" charset="0"/>
              </a:rPr>
              <a:t>in </a:t>
            </a:r>
            <a:r>
              <a:rPr lang="en-US" sz="1600" dirty="0">
                <a:latin typeface="+mj-lt"/>
                <a:cs typeface="Times New Roman" panose="02020603050405020304" pitchFamily="18" charset="0"/>
              </a:rPr>
              <a:t>their care. Patient satisfaction is documented as being closely linked with better patient outcomes (Thrasher &amp; </a:t>
            </a:r>
            <a:r>
              <a:rPr lang="en-US" sz="1600" dirty="0" err="1">
                <a:latin typeface="+mj-lt"/>
                <a:cs typeface="Times New Roman" panose="02020603050405020304" pitchFamily="18" charset="0"/>
              </a:rPr>
              <a:t>Purc</a:t>
            </a:r>
            <a:r>
              <a:rPr lang="en-US" sz="1600" dirty="0">
                <a:latin typeface="+mj-lt"/>
                <a:cs typeface="Times New Roman" panose="02020603050405020304" pitchFamily="18" charset="0"/>
              </a:rPr>
              <a:t>-Stephenson, 2008) and consequently the value of the NP role has become more evident. “NPs hold the potential to transform the patient experience and offer access to excellent, patient-</a:t>
            </a:r>
            <a:r>
              <a:rPr lang="en-US" sz="1600" dirty="0" err="1">
                <a:latin typeface="+mj-lt"/>
                <a:cs typeface="Times New Roman" panose="02020603050405020304" pitchFamily="18" charset="0"/>
              </a:rPr>
              <a:t>centred</a:t>
            </a:r>
            <a:r>
              <a:rPr lang="en-US" sz="1600" dirty="0">
                <a:latin typeface="+mj-lt"/>
                <a:cs typeface="Times New Roman" panose="02020603050405020304" pitchFamily="18" charset="0"/>
              </a:rPr>
              <a:t> care” (</a:t>
            </a:r>
            <a:r>
              <a:rPr lang="en-US" sz="1600" dirty="0" err="1">
                <a:latin typeface="+mj-lt"/>
                <a:cs typeface="Times New Roman" panose="02020603050405020304" pitchFamily="18" charset="0"/>
              </a:rPr>
              <a:t>Stahlke</a:t>
            </a:r>
            <a:r>
              <a:rPr lang="en-US" sz="1600" dirty="0">
                <a:latin typeface="+mj-lt"/>
                <a:cs typeface="Times New Roman" panose="02020603050405020304" pitchFamily="18" charset="0"/>
              </a:rPr>
              <a:t> et al</a:t>
            </a:r>
            <a:r>
              <a:rPr lang="en-US" sz="1600" dirty="0" smtClean="0">
                <a:latin typeface="+mj-lt"/>
                <a:cs typeface="Times New Roman" panose="02020603050405020304" pitchFamily="18" charset="0"/>
              </a:rPr>
              <a:t>., 2017, </a:t>
            </a:r>
            <a:r>
              <a:rPr lang="en-US" sz="1600" dirty="0">
                <a:latin typeface="+mj-lt"/>
                <a:cs typeface="Times New Roman" panose="02020603050405020304" pitchFamily="18" charset="0"/>
              </a:rPr>
              <a:t>p. 492).</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14</a:t>
            </a:fld>
            <a:endParaRPr lang="en-US" dirty="0"/>
          </a:p>
        </p:txBody>
      </p:sp>
    </p:spTree>
    <p:extLst>
      <p:ext uri="{BB962C8B-B14F-4D97-AF65-F5344CB8AC3E}">
        <p14:creationId xmlns:p14="http://schemas.microsoft.com/office/powerpoint/2010/main" val="2134526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275772"/>
            <a:ext cx="7275714" cy="366760"/>
          </a:xfrm>
        </p:spPr>
        <p:txBody>
          <a:bodyPr>
            <a:normAutofit fontScale="90000"/>
          </a:bodyPr>
          <a:lstStyle/>
          <a:p>
            <a:r>
              <a:rPr lang="en-US" dirty="0"/>
              <a:t>Transformational Leadership and Change: The Nursing Management </a:t>
            </a:r>
            <a:r>
              <a:rPr lang="en-US" dirty="0" smtClean="0"/>
              <a:t>Landscape (Cont’d) </a:t>
            </a:r>
            <a:endParaRPr lang="en-US" dirty="0"/>
          </a:p>
        </p:txBody>
      </p:sp>
      <p:sp>
        <p:nvSpPr>
          <p:cNvPr id="3" name="Content Placeholder 2"/>
          <p:cNvSpPr>
            <a:spLocks noGrp="1"/>
          </p:cNvSpPr>
          <p:nvPr>
            <p:ph idx="1"/>
          </p:nvPr>
        </p:nvSpPr>
        <p:spPr>
          <a:xfrm>
            <a:off x="1404572" y="1833503"/>
            <a:ext cx="7132401" cy="2735664"/>
          </a:xfrm>
        </p:spPr>
        <p:txBody>
          <a:bodyPr>
            <a:normAutofit/>
          </a:bodyPr>
          <a:lstStyle/>
          <a:p>
            <a:pPr>
              <a:buFont typeface="Arial" panose="020B0604020202020204" pitchFamily="34" charset="0"/>
              <a:buChar char="•"/>
            </a:pPr>
            <a:r>
              <a:rPr lang="en-US" sz="1400" dirty="0"/>
              <a:t>Focusing on Quality Improvement: Management systems changes</a:t>
            </a:r>
          </a:p>
          <a:p>
            <a:pPr>
              <a:buFont typeface="Arial" panose="020B0604020202020204" pitchFamily="34" charset="0"/>
              <a:buChar char="•"/>
            </a:pPr>
            <a:r>
              <a:rPr lang="en-US" sz="1400" dirty="0"/>
              <a:t>Saskatchewan has been engaged in a transformational approach to management systems through a method of provincial strategy-setting “to set priorities, determine goals for the system, establish plans to achieve the agreed-upon goals locally and provincially, and measure progress toward these goals” (Health Quality Council, 2010). </a:t>
            </a:r>
          </a:p>
          <a:p>
            <a:pPr>
              <a:buFont typeface="Arial" panose="020B0604020202020204" pitchFamily="34" charset="0"/>
              <a:buChar char="•"/>
            </a:pPr>
            <a:r>
              <a:rPr lang="en-US" sz="1400" dirty="0"/>
              <a:t>These changes have </a:t>
            </a:r>
            <a:r>
              <a:rPr lang="en-US" sz="1400" dirty="0" smtClean="0"/>
              <a:t>led </a:t>
            </a:r>
            <a:r>
              <a:rPr lang="en-US" sz="1400" dirty="0"/>
              <a:t>to an increased inclusion of nurses in decision making at various levels.</a:t>
            </a:r>
          </a:p>
          <a:p>
            <a:pPr lvl="1">
              <a:buFont typeface="Arial" panose="020B0604020202020204" pitchFamily="34" charset="0"/>
              <a:buChar char="•"/>
            </a:pPr>
            <a:r>
              <a:rPr lang="en-US" sz="1400" dirty="0"/>
              <a:t>i.e.,  LEAN</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15</a:t>
            </a:fld>
            <a:endParaRPr lang="en-US" dirty="0"/>
          </a:p>
        </p:txBody>
      </p:sp>
    </p:spTree>
    <p:extLst>
      <p:ext uri="{BB962C8B-B14F-4D97-AF65-F5344CB8AC3E}">
        <p14:creationId xmlns:p14="http://schemas.microsoft.com/office/powerpoint/2010/main" val="32737916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275772"/>
            <a:ext cx="7275714" cy="366760"/>
          </a:xfrm>
        </p:spPr>
        <p:txBody>
          <a:bodyPr>
            <a:normAutofit fontScale="90000"/>
          </a:bodyPr>
          <a:lstStyle/>
          <a:p>
            <a:r>
              <a:rPr lang="en-US" dirty="0"/>
              <a:t>Transformational Leadership and Change: The Nursing Management </a:t>
            </a:r>
            <a:r>
              <a:rPr lang="en-US" dirty="0" smtClean="0"/>
              <a:t>Landscape (Cont’d)</a:t>
            </a:r>
            <a:endParaRPr lang="en-US" dirty="0"/>
          </a:p>
        </p:txBody>
      </p:sp>
      <p:sp>
        <p:nvSpPr>
          <p:cNvPr id="3" name="Content Placeholder 2"/>
          <p:cNvSpPr>
            <a:spLocks noGrp="1"/>
          </p:cNvSpPr>
          <p:nvPr>
            <p:ph idx="1"/>
          </p:nvPr>
        </p:nvSpPr>
        <p:spPr>
          <a:xfrm>
            <a:off x="1404572" y="1833503"/>
            <a:ext cx="7132401" cy="2735664"/>
          </a:xfrm>
        </p:spPr>
        <p:txBody>
          <a:bodyPr>
            <a:normAutofit/>
          </a:bodyPr>
          <a:lstStyle/>
          <a:p>
            <a:pPr>
              <a:buFont typeface="Arial" panose="020B0604020202020204" pitchFamily="34" charset="0"/>
              <a:buChar char="•"/>
            </a:pPr>
            <a:r>
              <a:rPr lang="en-US" sz="1500" dirty="0"/>
              <a:t>Overall Impact on Leadership Styles </a:t>
            </a:r>
          </a:p>
          <a:p>
            <a:pPr lvl="1">
              <a:buFont typeface="Arial" panose="020B0604020202020204" pitchFamily="34" charset="0"/>
              <a:buChar char="•"/>
            </a:pPr>
            <a:r>
              <a:rPr lang="en-US" sz="1500" dirty="0"/>
              <a:t>Strengths-based nursing leadership “redirects the focus from deficits, problems and weaknesses to use strengths that include assets and resources to manage problems and overcome and contain weaknesses” (Gottlieb, Gottlieb, &amp; </a:t>
            </a:r>
            <a:r>
              <a:rPr lang="en-US" sz="1500" dirty="0" err="1"/>
              <a:t>Shamian</a:t>
            </a:r>
            <a:r>
              <a:rPr lang="en-US" sz="1500" dirty="0"/>
              <a:t>, 2012, p. 1).</a:t>
            </a:r>
          </a:p>
          <a:p>
            <a:pPr lvl="1">
              <a:buFont typeface="Arial" panose="020B0604020202020204" pitchFamily="34" charset="0"/>
              <a:buChar char="•"/>
            </a:pPr>
            <a:r>
              <a:rPr lang="en-US" sz="1500" dirty="0"/>
              <a:t>This style supports an environment of intra-professional teams and places the person and family at the </a:t>
            </a:r>
            <a:r>
              <a:rPr lang="en-US" sz="1500" dirty="0" err="1"/>
              <a:t>centre</a:t>
            </a:r>
            <a:r>
              <a:rPr lang="en-US" sz="1500" dirty="0"/>
              <a:t> of care.</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16</a:t>
            </a:fld>
            <a:endParaRPr lang="en-US" dirty="0"/>
          </a:p>
        </p:txBody>
      </p:sp>
    </p:spTree>
    <p:extLst>
      <p:ext uri="{BB962C8B-B14F-4D97-AF65-F5344CB8AC3E}">
        <p14:creationId xmlns:p14="http://schemas.microsoft.com/office/powerpoint/2010/main" val="13677004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086" y="379937"/>
            <a:ext cx="7275714" cy="366760"/>
          </a:xfrm>
        </p:spPr>
        <p:txBody>
          <a:bodyPr>
            <a:normAutofit fontScale="90000"/>
          </a:bodyPr>
          <a:lstStyle/>
          <a:p>
            <a:r>
              <a:rPr lang="en-US" dirty="0">
                <a:solidFill>
                  <a:srgbClr val="92D050"/>
                </a:solidFill>
              </a:rPr>
              <a:t>Essential Learning Activity 16.1.1</a:t>
            </a:r>
          </a:p>
        </p:txBody>
      </p:sp>
      <p:sp>
        <p:nvSpPr>
          <p:cNvPr id="3" name="Content Placeholder 2"/>
          <p:cNvSpPr>
            <a:spLocks noGrp="1"/>
          </p:cNvSpPr>
          <p:nvPr>
            <p:ph idx="1"/>
          </p:nvPr>
        </p:nvSpPr>
        <p:spPr>
          <a:xfrm>
            <a:off x="1404572" y="1046347"/>
            <a:ext cx="7132401" cy="2735664"/>
          </a:xfrm>
        </p:spPr>
        <p:txBody>
          <a:bodyPr>
            <a:normAutofit/>
          </a:bodyPr>
          <a:lstStyle/>
          <a:p>
            <a:pPr>
              <a:lnSpc>
                <a:spcPct val="100000"/>
              </a:lnSpc>
              <a:spcAft>
                <a:spcPts val="1200"/>
              </a:spcAft>
            </a:pPr>
            <a:r>
              <a:rPr lang="en-US" sz="1800" dirty="0">
                <a:latin typeface="+mj-lt"/>
                <a:cs typeface="Times New Roman" panose="02020603050405020304" pitchFamily="18" charset="0"/>
              </a:rPr>
              <a:t>For additional local information on the role and scope of nursing practice, consult the Saskatchewan Registered Nurses’ Association webpage on </a:t>
            </a:r>
            <a:r>
              <a:rPr lang="en-US" sz="1800" dirty="0">
                <a:latin typeface="+mj-lt"/>
                <a:cs typeface="Times New Roman" panose="02020603050405020304" pitchFamily="18" charset="0"/>
                <a:hlinkClick r:id="rId2"/>
              </a:rPr>
              <a:t>Nursing Practice Resources</a:t>
            </a:r>
            <a:r>
              <a:rPr lang="en-US" sz="1800" dirty="0">
                <a:latin typeface="+mj-lt"/>
                <a:cs typeface="Times New Roman" panose="02020603050405020304" pitchFamily="18" charset="0"/>
              </a:rPr>
              <a:t>.</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17</a:t>
            </a:fld>
            <a:endParaRPr lang="en-US" dirty="0"/>
          </a:p>
        </p:txBody>
      </p:sp>
    </p:spTree>
    <p:extLst>
      <p:ext uri="{BB962C8B-B14F-4D97-AF65-F5344CB8AC3E}">
        <p14:creationId xmlns:p14="http://schemas.microsoft.com/office/powerpoint/2010/main" val="38557190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a:t>Managing Turbulent Times and Responding to Competing Priorities </a:t>
            </a:r>
          </a:p>
        </p:txBody>
      </p:sp>
      <p:sp>
        <p:nvSpPr>
          <p:cNvPr id="3" name="Content Placeholder 2"/>
          <p:cNvSpPr>
            <a:spLocks noGrp="1"/>
          </p:cNvSpPr>
          <p:nvPr>
            <p:ph idx="1"/>
          </p:nvPr>
        </p:nvSpPr>
        <p:spPr>
          <a:xfrm>
            <a:off x="1404572" y="1627578"/>
            <a:ext cx="7132401" cy="3009230"/>
          </a:xfrm>
        </p:spPr>
        <p:txBody>
          <a:bodyPr>
            <a:normAutofit/>
          </a:bodyPr>
          <a:lstStyle/>
          <a:p>
            <a:pPr>
              <a:buFont typeface="Arial" panose="020B0604020202020204" pitchFamily="34" charset="0"/>
              <a:buChar char="•"/>
            </a:pPr>
            <a:r>
              <a:rPr lang="en-US" sz="1600" dirty="0"/>
              <a:t>Chapter 1 of this textbook outlined the necessity for nurse leaders and scholars to study and understand the principles of a complex adaptive system (</a:t>
            </a:r>
            <a:r>
              <a:rPr lang="en-US" sz="1600" dirty="0" err="1"/>
              <a:t>Pangman</a:t>
            </a:r>
            <a:r>
              <a:rPr lang="en-US" sz="1600" dirty="0"/>
              <a:t> &amp; </a:t>
            </a:r>
            <a:r>
              <a:rPr lang="en-US" sz="1600" dirty="0" err="1"/>
              <a:t>Pangman</a:t>
            </a:r>
            <a:r>
              <a:rPr lang="en-US" sz="1600" dirty="0"/>
              <a:t>, 2010). </a:t>
            </a:r>
          </a:p>
          <a:p>
            <a:pPr>
              <a:buFont typeface="Arial" panose="020B0604020202020204" pitchFamily="34" charset="0"/>
              <a:buChar char="•"/>
            </a:pPr>
            <a:r>
              <a:rPr lang="en-US" sz="1600" dirty="0"/>
              <a:t>Adding to these principles, nurse leaders need to be knowledgeable and responsive to environmental factors and changes affecting or creating turbulence within their local health care realms.</a:t>
            </a:r>
          </a:p>
          <a:p>
            <a:pPr>
              <a:buFont typeface="Arial" panose="020B0604020202020204" pitchFamily="34" charset="0"/>
              <a:buChar char="•"/>
            </a:pPr>
            <a:endParaRPr lang="en-US" sz="1800"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18</a:t>
            </a:fld>
            <a:endParaRPr lang="en-US" dirty="0"/>
          </a:p>
        </p:txBody>
      </p:sp>
    </p:spTree>
    <p:extLst>
      <p:ext uri="{BB962C8B-B14F-4D97-AF65-F5344CB8AC3E}">
        <p14:creationId xmlns:p14="http://schemas.microsoft.com/office/powerpoint/2010/main" val="15891504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368362"/>
            <a:ext cx="7275714" cy="366760"/>
          </a:xfrm>
        </p:spPr>
        <p:txBody>
          <a:bodyPr>
            <a:normAutofit fontScale="90000"/>
          </a:bodyPr>
          <a:lstStyle/>
          <a:p>
            <a:r>
              <a:rPr lang="en-US" dirty="0"/>
              <a:t>Managing Turbulent Times and Responding to Competing </a:t>
            </a:r>
            <a:r>
              <a:rPr lang="en-US" dirty="0" smtClean="0"/>
              <a:t>Priorities (Cont’d) </a:t>
            </a:r>
            <a:endParaRPr lang="en-US" dirty="0"/>
          </a:p>
        </p:txBody>
      </p:sp>
      <p:sp>
        <p:nvSpPr>
          <p:cNvPr id="3" name="Content Placeholder 2"/>
          <p:cNvSpPr>
            <a:spLocks noGrp="1"/>
          </p:cNvSpPr>
          <p:nvPr>
            <p:ph idx="1"/>
          </p:nvPr>
        </p:nvSpPr>
        <p:spPr>
          <a:xfrm>
            <a:off x="1404572" y="1736334"/>
            <a:ext cx="7132401" cy="2260313"/>
          </a:xfrm>
        </p:spPr>
        <p:txBody>
          <a:bodyPr>
            <a:normAutofit lnSpcReduction="10000"/>
          </a:bodyPr>
          <a:lstStyle/>
          <a:p>
            <a:pPr>
              <a:buFont typeface="Arial" panose="020B0604020202020204" pitchFamily="34" charset="0"/>
              <a:buChar char="•"/>
            </a:pPr>
            <a:r>
              <a:rPr lang="en-US" sz="1600" b="1" dirty="0"/>
              <a:t>Turbulence</a:t>
            </a:r>
            <a:r>
              <a:rPr lang="en-US" sz="1600" dirty="0"/>
              <a:t>: can be viewed as any upheaval or change (sudden or gradual) from normal.</a:t>
            </a:r>
          </a:p>
          <a:p>
            <a:pPr>
              <a:buFont typeface="Arial" panose="020B0604020202020204" pitchFamily="34" charset="0"/>
              <a:buChar char="•"/>
            </a:pPr>
            <a:r>
              <a:rPr lang="en-US" sz="1600" dirty="0"/>
              <a:t>In health care, it relates to sudden or continuous times of uncertainty, or irregularities in resources, changing budgets, or adjusted strategic priorities. It occurs on two different levels: </a:t>
            </a:r>
          </a:p>
          <a:p>
            <a:pPr lvl="1">
              <a:buFont typeface="Arial" panose="020B0604020202020204" pitchFamily="34" charset="0"/>
              <a:buChar char="•"/>
            </a:pPr>
            <a:r>
              <a:rPr lang="en-US" sz="1600" dirty="0"/>
              <a:t>Broader changes at the high levels (i.e., national policy change or impact; national or provincial demographics or statistics</a:t>
            </a:r>
            <a:r>
              <a:rPr lang="en-US" sz="1600" dirty="0" smtClean="0"/>
              <a:t>).</a:t>
            </a:r>
            <a:endParaRPr lang="en-US" sz="1600" dirty="0"/>
          </a:p>
          <a:p>
            <a:pPr lvl="1">
              <a:buFont typeface="Arial" panose="020B0604020202020204" pitchFamily="34" charset="0"/>
              <a:buChar char="•"/>
            </a:pPr>
            <a:r>
              <a:rPr lang="en-US" sz="1600" dirty="0"/>
              <a:t>Focused change at the more grassroots levels (i.e., regional, hospital, or unit</a:t>
            </a:r>
            <a:r>
              <a:rPr lang="en-US" sz="1600" dirty="0" smtClean="0"/>
              <a:t>).</a:t>
            </a:r>
            <a:endParaRPr lang="en-US" sz="1600"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19</a:t>
            </a:fld>
            <a:endParaRPr lang="en-US" dirty="0"/>
          </a:p>
        </p:txBody>
      </p:sp>
    </p:spTree>
    <p:extLst>
      <p:ext uri="{BB962C8B-B14F-4D97-AF65-F5344CB8AC3E}">
        <p14:creationId xmlns:p14="http://schemas.microsoft.com/office/powerpoint/2010/main" val="3144461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Open License</a:t>
            </a:r>
          </a:p>
        </p:txBody>
      </p:sp>
      <p:sp>
        <p:nvSpPr>
          <p:cNvPr id="3" name="Content Placeholder 2"/>
          <p:cNvSpPr>
            <a:spLocks noGrp="1"/>
          </p:cNvSpPr>
          <p:nvPr>
            <p:ph idx="1"/>
          </p:nvPr>
        </p:nvSpPr>
        <p:spPr/>
        <p:txBody>
          <a:bodyPr>
            <a:normAutofit fontScale="55000" lnSpcReduction="20000"/>
          </a:bodyPr>
          <a:lstStyle/>
          <a:p>
            <a:pPr marL="0" lvl="0" indent="0">
              <a:lnSpc>
                <a:spcPct val="150000"/>
              </a:lnSpc>
              <a:spcBef>
                <a:spcPts val="0"/>
              </a:spcBef>
              <a:buNone/>
            </a:pPr>
            <a:r>
              <a:rPr lang="en-CA" dirty="0">
                <a:solidFill>
                  <a:schemeClr val="tx1"/>
                </a:solidFill>
              </a:rPr>
              <a:t>The PowerPoint slide deck created by Joan Wagner, and designed by </a:t>
            </a:r>
            <a:r>
              <a:rPr lang="en-CA" dirty="0">
                <a:solidFill>
                  <a:schemeClr val="tx1"/>
                </a:solidFill>
                <a:hlinkClick r:id="rId2"/>
              </a:rPr>
              <a:t>JVDW Designs</a:t>
            </a:r>
            <a:r>
              <a:rPr lang="en-CA" dirty="0">
                <a:solidFill>
                  <a:schemeClr val="tx1"/>
                </a:solidFill>
              </a:rPr>
              <a:t>, for the open textbook </a:t>
            </a:r>
            <a:r>
              <a:rPr lang="en-CA" i="1" dirty="0">
                <a:solidFill>
                  <a:schemeClr val="tx1"/>
                </a:solidFill>
              </a:rPr>
              <a:t>Leadership and Influencing Change in Nursing</a:t>
            </a:r>
            <a:r>
              <a:rPr lang="en-CA" dirty="0">
                <a:solidFill>
                  <a:schemeClr val="tx1"/>
                </a:solidFill>
              </a:rPr>
              <a:t> is licensed </a:t>
            </a:r>
            <a:r>
              <a:rPr lang="en-CA" dirty="0"/>
              <a:t>under a </a:t>
            </a:r>
            <a:r>
              <a:rPr lang="en-CA" dirty="0">
                <a:hlinkClick r:id="rId3"/>
              </a:rPr>
              <a:t>Creative Commons Attribution 4.0 International License</a:t>
            </a:r>
            <a:r>
              <a:rPr lang="en-CA" dirty="0"/>
              <a:t>, except where otherwise noted. T</a:t>
            </a:r>
            <a:r>
              <a:rPr lang="en-CA" dirty="0">
                <a:solidFill>
                  <a:schemeClr val="tx1"/>
                </a:solidFill>
              </a:rPr>
              <a:t>he University of Regina logo is a registered trademark. </a:t>
            </a:r>
            <a:endParaRPr lang="en-CA" dirty="0"/>
          </a:p>
          <a:p>
            <a:pPr marL="0" lvl="0" indent="0">
              <a:lnSpc>
                <a:spcPct val="150000"/>
              </a:lnSpc>
              <a:spcBef>
                <a:spcPts val="0"/>
              </a:spcBef>
              <a:buNone/>
            </a:pPr>
            <a:endParaRPr lang="en-CA" sz="1500" dirty="0">
              <a:solidFill>
                <a:schemeClr val="tx1"/>
              </a:solidFill>
            </a:endParaRPr>
          </a:p>
          <a:p>
            <a:pPr marL="0" indent="0">
              <a:lnSpc>
                <a:spcPct val="150000"/>
              </a:lnSpc>
              <a:spcBef>
                <a:spcPts val="0"/>
              </a:spcBef>
              <a:buNone/>
            </a:pPr>
            <a:r>
              <a:rPr lang="en-CA" dirty="0"/>
              <a:t>Under the terms of the </a:t>
            </a:r>
            <a:r>
              <a:rPr lang="en-CA" dirty="0">
                <a:hlinkClick r:id="rId3"/>
              </a:rPr>
              <a:t>Creative Commons Attribution 4.0 International License</a:t>
            </a:r>
            <a:r>
              <a:rPr lang="en-CA" dirty="0"/>
              <a:t>, you are free to retain, reuse, copy, redistribute, and revise this PowerPoint – in whole or in part – as long as you provide attribution to Joan Wagner. Download the PowerPoint slide deck for </a:t>
            </a:r>
            <a:r>
              <a:rPr lang="en-CA" i="1" dirty="0"/>
              <a:t>Leadership and Influencing Change in Nursing </a:t>
            </a:r>
            <a:r>
              <a:rPr lang="en-CA" dirty="0"/>
              <a:t>by Joan Wagner for free at </a:t>
            </a:r>
            <a:r>
              <a:rPr lang="en-CA" dirty="0">
                <a:hlinkClick r:id="rId4"/>
              </a:rPr>
              <a:t>www.uregina.ca/open-access/open-textbooks</a:t>
            </a:r>
            <a:r>
              <a:rPr lang="en-CA" dirty="0"/>
              <a:t>. </a:t>
            </a:r>
          </a:p>
          <a:p>
            <a:pPr marL="0" indent="0">
              <a:lnSpc>
                <a:spcPct val="150000"/>
              </a:lnSpc>
              <a:spcBef>
                <a:spcPts val="0"/>
              </a:spcBef>
              <a:buNone/>
            </a:pPr>
            <a:endParaRPr lang="en-CA" sz="1500" dirty="0"/>
          </a:p>
          <a:p>
            <a:pPr marL="0" indent="0">
              <a:lnSpc>
                <a:spcPct val="150000"/>
              </a:lnSpc>
              <a:spcBef>
                <a:spcPts val="0"/>
              </a:spcBef>
              <a:buNone/>
            </a:pPr>
            <a:r>
              <a:rPr lang="en-CA" dirty="0"/>
              <a:t>For questions about University of Regina’s Open Textbook Publishing Program, contact: </a:t>
            </a:r>
            <a:r>
              <a:rPr lang="en-CA" dirty="0">
                <a:hlinkClick r:id="rId5"/>
              </a:rPr>
              <a:t>open.textbooks@uregina.ca</a:t>
            </a:r>
            <a:r>
              <a:rPr lang="en-CA" dirty="0"/>
              <a:t>. </a:t>
            </a:r>
          </a:p>
          <a:p>
            <a:pPr marL="0" lvl="0" indent="0">
              <a:lnSpc>
                <a:spcPct val="150000"/>
              </a:lnSpc>
              <a:spcBef>
                <a:spcPts val="0"/>
              </a:spcBef>
              <a:buNone/>
            </a:pPr>
            <a:endParaRPr lang="en-CA" dirty="0">
              <a:solidFill>
                <a:schemeClr val="tx1"/>
              </a:solidFill>
            </a:endParaRPr>
          </a:p>
          <a:p>
            <a:pPr marL="0" indent="0">
              <a:lnSpc>
                <a:spcPct val="150000"/>
              </a:lnSpc>
              <a:spcBef>
                <a:spcPts val="0"/>
              </a:spcBef>
              <a:buNone/>
            </a:pPr>
            <a:endParaRPr lang="ro-RO" sz="1800"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a:t>
            </a:fld>
            <a:endParaRPr lang="en-US" dirty="0"/>
          </a:p>
        </p:txBody>
      </p:sp>
    </p:spTree>
    <p:extLst>
      <p:ext uri="{BB962C8B-B14F-4D97-AF65-F5344CB8AC3E}">
        <p14:creationId xmlns:p14="http://schemas.microsoft.com/office/powerpoint/2010/main" val="22125863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368362"/>
            <a:ext cx="7275714" cy="366760"/>
          </a:xfrm>
        </p:spPr>
        <p:txBody>
          <a:bodyPr>
            <a:normAutofit fontScale="90000"/>
          </a:bodyPr>
          <a:lstStyle/>
          <a:p>
            <a:r>
              <a:rPr lang="en-US" dirty="0"/>
              <a:t>Managing Turbulent Times and Responding to Competing </a:t>
            </a:r>
            <a:r>
              <a:rPr lang="en-US" dirty="0" smtClean="0"/>
              <a:t>Priorities (Cont’d) </a:t>
            </a:r>
            <a:endParaRPr lang="en-US" dirty="0"/>
          </a:p>
        </p:txBody>
      </p:sp>
      <p:sp>
        <p:nvSpPr>
          <p:cNvPr id="3" name="Content Placeholder 2"/>
          <p:cNvSpPr>
            <a:spLocks noGrp="1"/>
          </p:cNvSpPr>
          <p:nvPr>
            <p:ph idx="1"/>
          </p:nvPr>
        </p:nvSpPr>
        <p:spPr>
          <a:xfrm>
            <a:off x="1404572" y="1736333"/>
            <a:ext cx="7132401" cy="2703706"/>
          </a:xfrm>
        </p:spPr>
        <p:txBody>
          <a:bodyPr>
            <a:normAutofit/>
          </a:bodyPr>
          <a:lstStyle/>
          <a:p>
            <a:pPr>
              <a:buFont typeface="Arial" panose="020B0604020202020204" pitchFamily="34" charset="0"/>
              <a:buChar char="•"/>
            </a:pPr>
            <a:r>
              <a:rPr lang="en-US" sz="1400" dirty="0"/>
              <a:t>Turbulence often intersects at the broad (federal) and local (regional) levels of health care. </a:t>
            </a:r>
          </a:p>
          <a:p>
            <a:pPr>
              <a:buFont typeface="Arial" panose="020B0604020202020204" pitchFamily="34" charset="0"/>
              <a:buChar char="•"/>
            </a:pPr>
            <a:r>
              <a:rPr lang="en-US" sz="1400" dirty="0"/>
              <a:t>Both levels can have significant direct and indirect impact on local care and decision making for nurse leaders.</a:t>
            </a:r>
          </a:p>
          <a:p>
            <a:pPr>
              <a:buFont typeface="Arial" panose="020B0604020202020204" pitchFamily="34" charset="0"/>
              <a:buChar char="•"/>
            </a:pPr>
            <a:r>
              <a:rPr lang="en-US" sz="1400" dirty="0"/>
              <a:t>Vigilance about relevant turbulence and knowing who to consult for accurate information and data will assist the nurse leader in being well informed and to anticipate turbulence before it occurs unexpectedly and leads to unanticipated results. </a:t>
            </a:r>
          </a:p>
          <a:p>
            <a:pPr>
              <a:buFont typeface="Arial" panose="020B0604020202020204" pitchFamily="34" charset="0"/>
              <a:buChar char="•"/>
            </a:pPr>
            <a:r>
              <a:rPr lang="en-US" sz="1400" dirty="0"/>
              <a:t>A final turbulent adjustment for many health care systems and managers is the shift away from the focus on disease or illness and toward wellness and preventive strategies (PHAC, 2016).</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20</a:t>
            </a:fld>
            <a:endParaRPr lang="en-US" dirty="0"/>
          </a:p>
        </p:txBody>
      </p:sp>
    </p:spTree>
    <p:extLst>
      <p:ext uri="{BB962C8B-B14F-4D97-AF65-F5344CB8AC3E}">
        <p14:creationId xmlns:p14="http://schemas.microsoft.com/office/powerpoint/2010/main" val="37058272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368362"/>
            <a:ext cx="7275714" cy="366760"/>
          </a:xfrm>
        </p:spPr>
        <p:txBody>
          <a:bodyPr>
            <a:normAutofit fontScale="90000"/>
          </a:bodyPr>
          <a:lstStyle/>
          <a:p>
            <a:r>
              <a:rPr lang="en-US" dirty="0"/>
              <a:t>Table 16.2.1 Emerging Priorities</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21</a:t>
            </a:fld>
            <a:endParaRPr lang="en-US" dirty="0"/>
          </a:p>
        </p:txBody>
      </p:sp>
      <p:graphicFrame>
        <p:nvGraphicFramePr>
          <p:cNvPr id="8" name="Table 7">
            <a:extLst>
              <a:ext uri="{FF2B5EF4-FFF2-40B4-BE49-F238E27FC236}">
                <a16:creationId xmlns:a16="http://schemas.microsoft.com/office/drawing/2014/main" xmlns="" id="{6F0E4BAF-2771-4D63-8B6D-73F4854EEB98}"/>
              </a:ext>
            </a:extLst>
          </p:cNvPr>
          <p:cNvGraphicFramePr>
            <a:graphicFrameLocks noGrp="1"/>
          </p:cNvGraphicFramePr>
          <p:nvPr>
            <p:extLst>
              <p:ext uri="{D42A27DB-BD31-4B8C-83A1-F6EECF244321}">
                <p14:modId xmlns:p14="http://schemas.microsoft.com/office/powerpoint/2010/main" val="295356668"/>
              </p:ext>
            </p:extLst>
          </p:nvPr>
        </p:nvGraphicFramePr>
        <p:xfrm>
          <a:off x="156352" y="936984"/>
          <a:ext cx="8837177" cy="2778760"/>
        </p:xfrm>
        <a:graphic>
          <a:graphicData uri="http://schemas.openxmlformats.org/drawingml/2006/table">
            <a:tbl>
              <a:tblPr firstRow="1" bandRow="1">
                <a:tableStyleId>{5C22544A-7EE6-4342-B048-85BDC9FD1C3A}</a:tableStyleId>
              </a:tblPr>
              <a:tblGrid>
                <a:gridCol w="1857643">
                  <a:extLst>
                    <a:ext uri="{9D8B030D-6E8A-4147-A177-3AD203B41FA5}">
                      <a16:colId xmlns:a16="http://schemas.microsoft.com/office/drawing/2014/main" xmlns="" val="133569697"/>
                    </a:ext>
                  </a:extLst>
                </a:gridCol>
                <a:gridCol w="6979534">
                  <a:extLst>
                    <a:ext uri="{9D8B030D-6E8A-4147-A177-3AD203B41FA5}">
                      <a16:colId xmlns:a16="http://schemas.microsoft.com/office/drawing/2014/main" xmlns="" val="188910846"/>
                    </a:ext>
                  </a:extLst>
                </a:gridCol>
              </a:tblGrid>
              <a:tr h="370840">
                <a:tc>
                  <a:txBody>
                    <a:bodyPr/>
                    <a:lstStyle/>
                    <a:p>
                      <a:r>
                        <a:rPr lang="en-CA" sz="1400" dirty="0">
                          <a:latin typeface="+mj-lt"/>
                          <a:cs typeface="Times New Roman" panose="02020603050405020304" pitchFamily="18" charset="0"/>
                        </a:rPr>
                        <a:t>Priority</a:t>
                      </a:r>
                    </a:p>
                  </a:txBody>
                  <a:tcPr/>
                </a:tc>
                <a:tc>
                  <a:txBody>
                    <a:bodyPr/>
                    <a:lstStyle/>
                    <a:p>
                      <a:r>
                        <a:rPr lang="en-CA" sz="1400" dirty="0">
                          <a:latin typeface="+mj-lt"/>
                          <a:cs typeface="Times New Roman" panose="02020603050405020304" pitchFamily="18" charset="0"/>
                        </a:rPr>
                        <a:t>Resources</a:t>
                      </a:r>
                    </a:p>
                  </a:txBody>
                  <a:tcPr/>
                </a:tc>
                <a:extLst>
                  <a:ext uri="{0D108BD9-81ED-4DB2-BD59-A6C34878D82A}">
                    <a16:rowId xmlns:a16="http://schemas.microsoft.com/office/drawing/2014/main" xmlns="" val="1364534353"/>
                  </a:ext>
                </a:extLst>
              </a:tr>
              <a:tr h="370840">
                <a:tc>
                  <a:txBody>
                    <a:bodyPr/>
                    <a:lstStyle/>
                    <a:p>
                      <a:r>
                        <a:rPr lang="en-CA" sz="1400" dirty="0">
                          <a:latin typeface="+mj-lt"/>
                          <a:cs typeface="Times New Roman" panose="02020603050405020304" pitchFamily="18" charset="0"/>
                        </a:rPr>
                        <a:t>Changing demographics</a:t>
                      </a:r>
                    </a:p>
                  </a:txBody>
                  <a:tcPr/>
                </a:tc>
                <a:tc>
                  <a:txBody>
                    <a:bodyPr/>
                    <a:lstStyle/>
                    <a:p>
                      <a:r>
                        <a:rPr lang="en-US" sz="1400" dirty="0">
                          <a:latin typeface="+mj-lt"/>
                          <a:cs typeface="Times New Roman" panose="02020603050405020304" pitchFamily="18" charset="0"/>
                          <a:hlinkClick r:id="rId2"/>
                        </a:rPr>
                        <a:t>The Chief Public Health Officer’s Report On The State Of Public Health In Canada 2014—Public Health In The Future</a:t>
                      </a:r>
                      <a:r>
                        <a:rPr lang="en-CA" sz="1400" dirty="0">
                          <a:latin typeface="+mj-lt"/>
                          <a:cs typeface="Times New Roman" panose="02020603050405020304" pitchFamily="18" charset="0"/>
                        </a:rPr>
                        <a:t> (The Public Health Agency of </a:t>
                      </a:r>
                      <a:r>
                        <a:rPr lang="en-CA" sz="1400" dirty="0" smtClean="0">
                          <a:latin typeface="+mj-lt"/>
                          <a:cs typeface="Times New Roman" panose="02020603050405020304" pitchFamily="18" charset="0"/>
                        </a:rPr>
                        <a:t>Canada)</a:t>
                      </a:r>
                      <a:endParaRPr lang="en-CA" sz="1400" dirty="0">
                        <a:latin typeface="+mj-lt"/>
                        <a:cs typeface="Times New Roman" panose="02020603050405020304" pitchFamily="18" charset="0"/>
                      </a:endParaRPr>
                    </a:p>
                  </a:txBody>
                  <a:tcPr/>
                </a:tc>
                <a:extLst>
                  <a:ext uri="{0D108BD9-81ED-4DB2-BD59-A6C34878D82A}">
                    <a16:rowId xmlns:a16="http://schemas.microsoft.com/office/drawing/2014/main" xmlns="" val="3130486781"/>
                  </a:ext>
                </a:extLst>
              </a:tr>
              <a:tr h="370840">
                <a:tc>
                  <a:txBody>
                    <a:bodyPr/>
                    <a:lstStyle/>
                    <a:p>
                      <a:r>
                        <a:rPr lang="en-CA" sz="1400" dirty="0">
                          <a:latin typeface="+mj-lt"/>
                          <a:cs typeface="Times New Roman" panose="02020603050405020304" pitchFamily="18" charset="0"/>
                        </a:rPr>
                        <a:t>First Nations health priorities</a:t>
                      </a:r>
                    </a:p>
                  </a:txBody>
                  <a:tcPr/>
                </a:tc>
                <a:tc>
                  <a:txBody>
                    <a:bodyPr/>
                    <a:lstStyle/>
                    <a:p>
                      <a:r>
                        <a:rPr lang="en-US" sz="1400" dirty="0">
                          <a:latin typeface="+mj-lt"/>
                          <a:cs typeface="Times New Roman" panose="02020603050405020304" pitchFamily="18" charset="0"/>
                          <a:hlinkClick r:id="rId3"/>
                        </a:rPr>
                        <a:t>An Overview of Aboriginal Health in Canada</a:t>
                      </a:r>
                      <a:r>
                        <a:rPr lang="en-CA" sz="1400" dirty="0">
                          <a:latin typeface="+mj-lt"/>
                          <a:cs typeface="Times New Roman" panose="02020603050405020304" pitchFamily="18" charset="0"/>
                        </a:rPr>
                        <a:t> (National Collaborating Center for Aboriginal Health)</a:t>
                      </a:r>
                    </a:p>
                    <a:p>
                      <a:r>
                        <a:rPr lang="en-US" sz="1400" dirty="0">
                          <a:latin typeface="+mj-lt"/>
                          <a:cs typeface="Times New Roman" panose="02020603050405020304" pitchFamily="18" charset="0"/>
                          <a:hlinkClick r:id="rId4"/>
                        </a:rPr>
                        <a:t>First Nations and Inuit Health Branch</a:t>
                      </a:r>
                      <a:r>
                        <a:rPr lang="en-CA" sz="1400" dirty="0">
                          <a:latin typeface="+mj-lt"/>
                          <a:cs typeface="Times New Roman" panose="02020603050405020304" pitchFamily="18" charset="0"/>
                        </a:rPr>
                        <a:t> (Health Canada)</a:t>
                      </a:r>
                    </a:p>
                  </a:txBody>
                  <a:tcPr/>
                </a:tc>
                <a:extLst>
                  <a:ext uri="{0D108BD9-81ED-4DB2-BD59-A6C34878D82A}">
                    <a16:rowId xmlns:a16="http://schemas.microsoft.com/office/drawing/2014/main" xmlns="" val="1362349"/>
                  </a:ext>
                </a:extLst>
              </a:tr>
              <a:tr h="370840">
                <a:tc>
                  <a:txBody>
                    <a:bodyPr/>
                    <a:lstStyle/>
                    <a:p>
                      <a:r>
                        <a:rPr lang="en-CA" sz="1400" dirty="0">
                          <a:latin typeface="+mj-lt"/>
                          <a:cs typeface="Times New Roman" panose="02020603050405020304" pitchFamily="18" charset="0"/>
                        </a:rPr>
                        <a:t>Emerging drug and device issues </a:t>
                      </a:r>
                    </a:p>
                  </a:txBody>
                  <a:tcPr/>
                </a:tc>
                <a:tc>
                  <a:txBody>
                    <a:bodyPr/>
                    <a:lstStyle/>
                    <a:p>
                      <a:r>
                        <a:rPr lang="en-CA" sz="1400" dirty="0">
                          <a:latin typeface="+mj-lt"/>
                          <a:cs typeface="Times New Roman" panose="02020603050405020304" pitchFamily="18" charset="0"/>
                          <a:hlinkClick r:id="rId5"/>
                        </a:rPr>
                        <a:t>Consumer Health Products Canada</a:t>
                      </a:r>
                      <a:r>
                        <a:rPr lang="en-CA" sz="1400" dirty="0">
                          <a:latin typeface="+mj-lt"/>
                          <a:cs typeface="Times New Roman" panose="02020603050405020304" pitchFamily="18" charset="0"/>
                        </a:rPr>
                        <a:t> (Health Canada)</a:t>
                      </a:r>
                    </a:p>
                    <a:p>
                      <a:r>
                        <a:rPr lang="en-CA" sz="1400" dirty="0">
                          <a:latin typeface="+mj-lt"/>
                          <a:cs typeface="Times New Roman" panose="02020603050405020304" pitchFamily="18" charset="0"/>
                          <a:hlinkClick r:id="rId6"/>
                        </a:rPr>
                        <a:t>What's </a:t>
                      </a:r>
                      <a:r>
                        <a:rPr lang="en-CA" sz="1400" dirty="0" smtClean="0">
                          <a:latin typeface="+mj-lt"/>
                          <a:cs typeface="Times New Roman" panose="02020603050405020304" pitchFamily="18" charset="0"/>
                          <a:hlinkClick r:id="rId6"/>
                        </a:rPr>
                        <a:t>New—Drug </a:t>
                      </a:r>
                      <a:r>
                        <a:rPr lang="en-CA" sz="1400" dirty="0">
                          <a:latin typeface="+mj-lt"/>
                          <a:cs typeface="Times New Roman" panose="02020603050405020304" pitchFamily="18" charset="0"/>
                          <a:hlinkClick r:id="rId6"/>
                        </a:rPr>
                        <a:t>Products</a:t>
                      </a:r>
                      <a:r>
                        <a:rPr lang="en-CA" sz="1400" dirty="0">
                          <a:latin typeface="+mj-lt"/>
                          <a:cs typeface="Times New Roman" panose="02020603050405020304" pitchFamily="18" charset="0"/>
                        </a:rPr>
                        <a:t> (Health Canada)</a:t>
                      </a:r>
                    </a:p>
                    <a:p>
                      <a:r>
                        <a:rPr lang="en-US" sz="1400" dirty="0">
                          <a:latin typeface="+mj-lt"/>
                          <a:cs typeface="Times New Roman" panose="02020603050405020304" pitchFamily="18" charset="0"/>
                          <a:hlinkClick r:id="rId7"/>
                        </a:rPr>
                        <a:t>Canadian Agency for Drugs and Technologies in Health, Common Drug Review (CDR)</a:t>
                      </a:r>
                      <a:endParaRPr lang="en-CA" sz="1400" dirty="0">
                        <a:latin typeface="+mj-lt"/>
                        <a:cs typeface="Times New Roman" panose="02020603050405020304" pitchFamily="18" charset="0"/>
                      </a:endParaRPr>
                    </a:p>
                    <a:p>
                      <a:r>
                        <a:rPr lang="en-US" sz="1400" dirty="0">
                          <a:latin typeface="+mj-lt"/>
                          <a:cs typeface="Times New Roman" panose="02020603050405020304" pitchFamily="18" charset="0"/>
                          <a:hlinkClick r:id="rId8"/>
                        </a:rPr>
                        <a:t>Joint Statement of Action to Address the Opioid Crisis</a:t>
                      </a:r>
                      <a:r>
                        <a:rPr lang="en-CA" sz="1400" dirty="0">
                          <a:latin typeface="+mj-lt"/>
                          <a:cs typeface="Times New Roman" panose="02020603050405020304" pitchFamily="18" charset="0"/>
                        </a:rPr>
                        <a:t> (Health Canada)</a:t>
                      </a:r>
                    </a:p>
                    <a:p>
                      <a:r>
                        <a:rPr lang="en-CA" sz="1400" dirty="0">
                          <a:latin typeface="+mj-lt"/>
                          <a:cs typeface="Times New Roman" panose="02020603050405020304" pitchFamily="18" charset="0"/>
                          <a:hlinkClick r:id="rId9"/>
                        </a:rPr>
                        <a:t>Safe Medical Devices in Canada</a:t>
                      </a:r>
                      <a:r>
                        <a:rPr lang="en-CA" sz="1400" dirty="0">
                          <a:latin typeface="+mj-lt"/>
                          <a:cs typeface="Times New Roman" panose="02020603050405020304" pitchFamily="18" charset="0"/>
                        </a:rPr>
                        <a:t> (Health Canada)</a:t>
                      </a:r>
                    </a:p>
                  </a:txBody>
                  <a:tcPr/>
                </a:tc>
                <a:extLst>
                  <a:ext uri="{0D108BD9-81ED-4DB2-BD59-A6C34878D82A}">
                    <a16:rowId xmlns:a16="http://schemas.microsoft.com/office/drawing/2014/main" xmlns="" val="3196286926"/>
                  </a:ext>
                </a:extLst>
              </a:tr>
            </a:tbl>
          </a:graphicData>
        </a:graphic>
      </p:graphicFrame>
    </p:spTree>
    <p:extLst>
      <p:ext uri="{BB962C8B-B14F-4D97-AF65-F5344CB8AC3E}">
        <p14:creationId xmlns:p14="http://schemas.microsoft.com/office/powerpoint/2010/main" val="9623780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086" y="379937"/>
            <a:ext cx="7275714" cy="366760"/>
          </a:xfrm>
        </p:spPr>
        <p:txBody>
          <a:bodyPr>
            <a:normAutofit fontScale="90000"/>
          </a:bodyPr>
          <a:lstStyle/>
          <a:p>
            <a:r>
              <a:rPr lang="en-US" dirty="0">
                <a:solidFill>
                  <a:srgbClr val="92D050"/>
                </a:solidFill>
              </a:rPr>
              <a:t>Essential Learning Activity 16.2.1</a:t>
            </a:r>
          </a:p>
        </p:txBody>
      </p:sp>
      <p:sp>
        <p:nvSpPr>
          <p:cNvPr id="3" name="Content Placeholder 2"/>
          <p:cNvSpPr>
            <a:spLocks noGrp="1"/>
          </p:cNvSpPr>
          <p:nvPr>
            <p:ph idx="1"/>
          </p:nvPr>
        </p:nvSpPr>
        <p:spPr>
          <a:xfrm>
            <a:off x="1404572" y="1046347"/>
            <a:ext cx="7132401" cy="2735664"/>
          </a:xfrm>
        </p:spPr>
        <p:txBody>
          <a:bodyPr>
            <a:normAutofit/>
          </a:bodyPr>
          <a:lstStyle/>
          <a:p>
            <a:pPr>
              <a:lnSpc>
                <a:spcPct val="100000"/>
              </a:lnSpc>
              <a:spcAft>
                <a:spcPts val="1200"/>
              </a:spcAft>
            </a:pPr>
            <a:r>
              <a:rPr lang="en-US" sz="1800" dirty="0">
                <a:latin typeface="+mj-lt"/>
                <a:cs typeface="Times New Roman" panose="02020603050405020304" pitchFamily="18" charset="0"/>
              </a:rPr>
              <a:t>Imagine you are a nurse manager tasked with purchasing a new large piece of equipment for your department. Physicians and nurses from your unit just heard about it at a trade show in England. They would like you to purchase it as soon as possible to try out with patients here in Saskatchewan.</a:t>
            </a:r>
          </a:p>
          <a:p>
            <a:pPr>
              <a:lnSpc>
                <a:spcPct val="100000"/>
              </a:lnSpc>
              <a:spcAft>
                <a:spcPts val="1200"/>
              </a:spcAft>
            </a:pPr>
            <a:r>
              <a:rPr lang="en-US" sz="1800" dirty="0">
                <a:latin typeface="+mj-lt"/>
                <a:cs typeface="Times New Roman" panose="02020603050405020304" pitchFamily="18" charset="0"/>
              </a:rPr>
              <a:t>Review </a:t>
            </a:r>
            <a:r>
              <a:rPr lang="en-US" sz="1800" dirty="0">
                <a:latin typeface="+mj-lt"/>
                <a:cs typeface="Times New Roman" panose="02020603050405020304" pitchFamily="18" charset="0"/>
                <a:hlinkClick r:id="rId2"/>
              </a:rPr>
              <a:t>13 Considerations for Making an Evidence-Informed Decision</a:t>
            </a:r>
            <a:r>
              <a:rPr lang="en-US" sz="1800" dirty="0">
                <a:latin typeface="+mj-lt"/>
                <a:cs typeface="Times New Roman" panose="02020603050405020304" pitchFamily="18" charset="0"/>
              </a:rPr>
              <a:t> on the Canadian Agency for Drugs and Technologies in Health website and consider which factors may be most important for you to assess prior to making a decision.</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22</a:t>
            </a:fld>
            <a:endParaRPr lang="en-US" dirty="0"/>
          </a:p>
        </p:txBody>
      </p:sp>
    </p:spTree>
    <p:extLst>
      <p:ext uri="{BB962C8B-B14F-4D97-AF65-F5344CB8AC3E}">
        <p14:creationId xmlns:p14="http://schemas.microsoft.com/office/powerpoint/2010/main" val="37748272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086" y="379937"/>
            <a:ext cx="7275714" cy="366760"/>
          </a:xfrm>
        </p:spPr>
        <p:txBody>
          <a:bodyPr>
            <a:normAutofit fontScale="90000"/>
          </a:bodyPr>
          <a:lstStyle/>
          <a:p>
            <a:r>
              <a:rPr lang="en-US" dirty="0">
                <a:solidFill>
                  <a:srgbClr val="92D050"/>
                </a:solidFill>
              </a:rPr>
              <a:t>Essential Learning Activity 16.2.1 </a:t>
            </a:r>
            <a:r>
              <a:rPr lang="en-US" dirty="0" smtClean="0">
                <a:solidFill>
                  <a:srgbClr val="92D050"/>
                </a:solidFill>
              </a:rPr>
              <a:t>(Cont’d</a:t>
            </a:r>
            <a:r>
              <a:rPr lang="en-US" dirty="0">
                <a:solidFill>
                  <a:srgbClr val="92D050"/>
                </a:solidFill>
              </a:rPr>
              <a:t>)</a:t>
            </a:r>
            <a:endParaRPr lang="en-US" dirty="0">
              <a:solidFill>
                <a:srgbClr val="92D050"/>
              </a:solidFill>
            </a:endParaRPr>
          </a:p>
        </p:txBody>
      </p:sp>
      <p:sp>
        <p:nvSpPr>
          <p:cNvPr id="3" name="Content Placeholder 2"/>
          <p:cNvSpPr>
            <a:spLocks noGrp="1"/>
          </p:cNvSpPr>
          <p:nvPr>
            <p:ph idx="1"/>
          </p:nvPr>
        </p:nvSpPr>
        <p:spPr>
          <a:xfrm>
            <a:off x="1404572" y="1335639"/>
            <a:ext cx="7132401" cy="2446371"/>
          </a:xfrm>
        </p:spPr>
        <p:txBody>
          <a:bodyPr>
            <a:normAutofit/>
          </a:bodyPr>
          <a:lstStyle/>
          <a:p>
            <a:pPr>
              <a:lnSpc>
                <a:spcPct val="100000"/>
              </a:lnSpc>
              <a:spcAft>
                <a:spcPts val="1200"/>
              </a:spcAft>
            </a:pPr>
            <a:r>
              <a:rPr lang="en-US" sz="1800" dirty="0">
                <a:latin typeface="+mj-lt"/>
                <a:cs typeface="Times New Roman" panose="02020603050405020304" pitchFamily="18" charset="0"/>
              </a:rPr>
              <a:t>What thoughts do you have about the health of seniors in your </a:t>
            </a:r>
            <a:r>
              <a:rPr lang="en-US" sz="1800" dirty="0" smtClean="0">
                <a:latin typeface="+mj-lt"/>
                <a:cs typeface="Times New Roman" panose="02020603050405020304" pitchFamily="18" charset="0"/>
              </a:rPr>
              <a:t>community </a:t>
            </a:r>
            <a:r>
              <a:rPr lang="en-US" sz="1800" dirty="0">
                <a:latin typeface="+mj-lt"/>
                <a:cs typeface="Times New Roman" panose="02020603050405020304" pitchFamily="18" charset="0"/>
              </a:rPr>
              <a:t>and </a:t>
            </a:r>
            <a:r>
              <a:rPr lang="en-US" sz="1800" dirty="0" smtClean="0">
                <a:latin typeface="+mj-lt"/>
                <a:cs typeface="Times New Roman" panose="02020603050405020304" pitchFamily="18" charset="0"/>
              </a:rPr>
              <a:t>about growing </a:t>
            </a:r>
            <a:r>
              <a:rPr lang="en-US" sz="1800" dirty="0">
                <a:latin typeface="+mj-lt"/>
                <a:cs typeface="Times New Roman" panose="02020603050405020304" pitchFamily="18" charset="0"/>
              </a:rPr>
              <a:t>old (in general)?</a:t>
            </a:r>
          </a:p>
          <a:p>
            <a:pPr>
              <a:lnSpc>
                <a:spcPct val="100000"/>
              </a:lnSpc>
              <a:spcAft>
                <a:spcPts val="1200"/>
              </a:spcAft>
            </a:pPr>
            <a:r>
              <a:rPr lang="en-US" sz="1800" dirty="0">
                <a:latin typeface="+mj-lt"/>
                <a:cs typeface="Times New Roman" panose="02020603050405020304" pitchFamily="18" charset="0"/>
              </a:rPr>
              <a:t>Make a brief list of what you believe about their seniors’ health, then read the </a:t>
            </a:r>
            <a:r>
              <a:rPr lang="en-US" sz="1800" dirty="0">
                <a:latin typeface="+mj-lt"/>
                <a:cs typeface="Times New Roman" panose="02020603050405020304" pitchFamily="18" charset="0"/>
                <a:hlinkClick r:id="rId2"/>
              </a:rPr>
              <a:t>Myths associated with an aging population</a:t>
            </a:r>
            <a:r>
              <a:rPr lang="en-US" sz="1800" dirty="0">
                <a:latin typeface="+mj-lt"/>
                <a:cs typeface="Times New Roman" panose="02020603050405020304" pitchFamily="18" charset="0"/>
              </a:rPr>
              <a:t> section of “The Chief Public Health Officer’s Report on the State of Public Health in Canada 2014—Public Health in the </a:t>
            </a:r>
            <a:r>
              <a:rPr lang="en-US" sz="1800" dirty="0" smtClean="0">
                <a:latin typeface="+mj-lt"/>
                <a:cs typeface="Times New Roman" panose="02020603050405020304" pitchFamily="18" charset="0"/>
              </a:rPr>
              <a:t>Future” </a:t>
            </a:r>
            <a:r>
              <a:rPr lang="en-US" sz="1800" dirty="0">
                <a:latin typeface="+mj-lt"/>
                <a:cs typeface="Times New Roman" panose="02020603050405020304" pitchFamily="18" charset="0"/>
              </a:rPr>
              <a:t>on the Public Health Agency of Canada website. How did you compare?</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23</a:t>
            </a:fld>
            <a:endParaRPr lang="en-US" dirty="0"/>
          </a:p>
        </p:txBody>
      </p:sp>
    </p:spTree>
    <p:extLst>
      <p:ext uri="{BB962C8B-B14F-4D97-AF65-F5344CB8AC3E}">
        <p14:creationId xmlns:p14="http://schemas.microsoft.com/office/powerpoint/2010/main" val="1290332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525641"/>
            <a:ext cx="7275714" cy="366760"/>
          </a:xfrm>
        </p:spPr>
        <p:txBody>
          <a:bodyPr>
            <a:normAutofit fontScale="90000"/>
          </a:bodyPr>
          <a:lstStyle/>
          <a:p>
            <a:r>
              <a:rPr lang="en-US" dirty="0"/>
              <a:t>Business Acumen and Tangible Skills </a:t>
            </a:r>
          </a:p>
        </p:txBody>
      </p:sp>
      <p:sp>
        <p:nvSpPr>
          <p:cNvPr id="3" name="Content Placeholder 2"/>
          <p:cNvSpPr>
            <a:spLocks noGrp="1"/>
          </p:cNvSpPr>
          <p:nvPr>
            <p:ph idx="1"/>
          </p:nvPr>
        </p:nvSpPr>
        <p:spPr>
          <a:xfrm>
            <a:off x="1404572" y="1318050"/>
            <a:ext cx="7132401" cy="2735664"/>
          </a:xfrm>
        </p:spPr>
        <p:txBody>
          <a:bodyPr>
            <a:normAutofit/>
          </a:bodyPr>
          <a:lstStyle/>
          <a:p>
            <a:pPr>
              <a:buFont typeface="Arial" panose="020B0604020202020204" pitchFamily="34" charset="0"/>
              <a:buChar char="•"/>
            </a:pPr>
            <a:r>
              <a:rPr lang="en-US" sz="1600" dirty="0"/>
              <a:t>Traditionally, the head nurse position within a hospital unit was primarily concerned with managing clinical issues and coordination of care with appropriate staff. Health care and leadership roles are evolving in nursing. </a:t>
            </a:r>
          </a:p>
          <a:p>
            <a:pPr>
              <a:buFont typeface="Arial" panose="020B0604020202020204" pitchFamily="34" charset="0"/>
              <a:buChar char="•"/>
            </a:pPr>
            <a:r>
              <a:rPr lang="en-US" sz="1600" dirty="0"/>
              <a:t>Now more than ever, nurse managers may or may not require clinical expertise to fulfill their duties. Instead, they require practical business skills, tools, and tactics for comprehensively managing departments and ensuring personal career success.</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24</a:t>
            </a:fld>
            <a:endParaRPr lang="en-US" dirty="0"/>
          </a:p>
        </p:txBody>
      </p:sp>
    </p:spTree>
    <p:extLst>
      <p:ext uri="{BB962C8B-B14F-4D97-AF65-F5344CB8AC3E}">
        <p14:creationId xmlns:p14="http://schemas.microsoft.com/office/powerpoint/2010/main" val="9201346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368362"/>
            <a:ext cx="7275714" cy="366760"/>
          </a:xfrm>
        </p:spPr>
        <p:txBody>
          <a:bodyPr>
            <a:normAutofit fontScale="90000"/>
          </a:bodyPr>
          <a:lstStyle/>
          <a:p>
            <a:r>
              <a:rPr lang="en-US" dirty="0"/>
              <a:t>Table 16.3.1 Important Business Skills</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25</a:t>
            </a:fld>
            <a:endParaRPr lang="en-US" dirty="0"/>
          </a:p>
        </p:txBody>
      </p:sp>
      <p:graphicFrame>
        <p:nvGraphicFramePr>
          <p:cNvPr id="6" name="Table 5">
            <a:extLst>
              <a:ext uri="{FF2B5EF4-FFF2-40B4-BE49-F238E27FC236}">
                <a16:creationId xmlns:a16="http://schemas.microsoft.com/office/drawing/2014/main" xmlns="" id="{1AF6AAE2-6FB7-4072-8F7A-4B498F54F84B}"/>
              </a:ext>
            </a:extLst>
          </p:cNvPr>
          <p:cNvGraphicFramePr>
            <a:graphicFrameLocks noGrp="1"/>
          </p:cNvGraphicFramePr>
          <p:nvPr>
            <p:extLst>
              <p:ext uri="{D42A27DB-BD31-4B8C-83A1-F6EECF244321}">
                <p14:modId xmlns:p14="http://schemas.microsoft.com/office/powerpoint/2010/main" val="713081632"/>
              </p:ext>
            </p:extLst>
          </p:nvPr>
        </p:nvGraphicFramePr>
        <p:xfrm>
          <a:off x="181244" y="872704"/>
          <a:ext cx="8765989" cy="2992120"/>
        </p:xfrm>
        <a:graphic>
          <a:graphicData uri="http://schemas.openxmlformats.org/drawingml/2006/table">
            <a:tbl>
              <a:tblPr firstRow="1" bandRow="1">
                <a:tableStyleId>{5C22544A-7EE6-4342-B048-85BDC9FD1C3A}</a:tableStyleId>
              </a:tblPr>
              <a:tblGrid>
                <a:gridCol w="1936994">
                  <a:extLst>
                    <a:ext uri="{9D8B030D-6E8A-4147-A177-3AD203B41FA5}">
                      <a16:colId xmlns:a16="http://schemas.microsoft.com/office/drawing/2014/main" xmlns="" val="133569697"/>
                    </a:ext>
                  </a:extLst>
                </a:gridCol>
                <a:gridCol w="6828995">
                  <a:extLst>
                    <a:ext uri="{9D8B030D-6E8A-4147-A177-3AD203B41FA5}">
                      <a16:colId xmlns:a16="http://schemas.microsoft.com/office/drawing/2014/main" xmlns="" val="188910846"/>
                    </a:ext>
                  </a:extLst>
                </a:gridCol>
              </a:tblGrid>
              <a:tr h="370840">
                <a:tc>
                  <a:txBody>
                    <a:bodyPr/>
                    <a:lstStyle/>
                    <a:p>
                      <a:r>
                        <a:rPr lang="en-CA" sz="1400" dirty="0">
                          <a:latin typeface="+mj-lt"/>
                          <a:cs typeface="Times New Roman" panose="02020603050405020304" pitchFamily="18" charset="0"/>
                        </a:rPr>
                        <a:t>Business Skill</a:t>
                      </a:r>
                    </a:p>
                  </a:txBody>
                  <a:tcPr/>
                </a:tc>
                <a:tc>
                  <a:txBody>
                    <a:bodyPr/>
                    <a:lstStyle/>
                    <a:p>
                      <a:r>
                        <a:rPr lang="en-CA" sz="1400" dirty="0">
                          <a:latin typeface="+mj-lt"/>
                          <a:cs typeface="Times New Roman" panose="02020603050405020304" pitchFamily="18" charset="0"/>
                        </a:rPr>
                        <a:t>Resources</a:t>
                      </a:r>
                    </a:p>
                  </a:txBody>
                  <a:tcPr/>
                </a:tc>
                <a:extLst>
                  <a:ext uri="{0D108BD9-81ED-4DB2-BD59-A6C34878D82A}">
                    <a16:rowId xmlns:a16="http://schemas.microsoft.com/office/drawing/2014/main" xmlns="" val="1364534353"/>
                  </a:ext>
                </a:extLst>
              </a:tr>
              <a:tr h="370840">
                <a:tc>
                  <a:txBody>
                    <a:bodyPr/>
                    <a:lstStyle/>
                    <a:p>
                      <a:r>
                        <a:rPr lang="en-CA" sz="1400" dirty="0">
                          <a:latin typeface="+mj-lt"/>
                          <a:cs typeface="Times New Roman" panose="02020603050405020304" pitchFamily="18" charset="0"/>
                        </a:rPr>
                        <a:t>Understanding strategic planning</a:t>
                      </a:r>
                    </a:p>
                  </a:txBody>
                  <a:tcPr/>
                </a:tc>
                <a:tc>
                  <a:txBody>
                    <a:bodyPr/>
                    <a:lstStyle/>
                    <a:p>
                      <a:r>
                        <a:rPr lang="en-CA" sz="1400" dirty="0">
                          <a:latin typeface="+mj-lt"/>
                          <a:cs typeface="Times New Roman" panose="02020603050405020304" pitchFamily="18" charset="0"/>
                          <a:hlinkClick r:id="rId2"/>
                        </a:rPr>
                        <a:t>http://leads.in1touch.org/site/framework?nav=02</a:t>
                      </a:r>
                      <a:r>
                        <a:rPr lang="en-CA" sz="1400" dirty="0">
                          <a:latin typeface="+mj-lt"/>
                          <a:cs typeface="Times New Roman" panose="02020603050405020304" pitchFamily="18" charset="0"/>
                        </a:rPr>
                        <a:t> </a:t>
                      </a:r>
                    </a:p>
                  </a:txBody>
                  <a:tcPr/>
                </a:tc>
                <a:extLst>
                  <a:ext uri="{0D108BD9-81ED-4DB2-BD59-A6C34878D82A}">
                    <a16:rowId xmlns:a16="http://schemas.microsoft.com/office/drawing/2014/main" xmlns="" val="3130486781"/>
                  </a:ext>
                </a:extLst>
              </a:tr>
              <a:tr h="370840">
                <a:tc>
                  <a:txBody>
                    <a:bodyPr/>
                    <a:lstStyle/>
                    <a:p>
                      <a:r>
                        <a:rPr lang="en-CA" sz="1400" dirty="0">
                          <a:latin typeface="+mj-lt"/>
                          <a:cs typeface="Times New Roman" panose="02020603050405020304" pitchFamily="18" charset="0"/>
                        </a:rPr>
                        <a:t>Use statistics and data to prove your point </a:t>
                      </a:r>
                    </a:p>
                  </a:txBody>
                  <a:tcPr/>
                </a:tc>
                <a:tc>
                  <a:txBody>
                    <a:bodyPr/>
                    <a:lstStyle/>
                    <a:p>
                      <a:r>
                        <a:rPr lang="en-US" sz="1400" dirty="0">
                          <a:latin typeface="+mj-lt"/>
                          <a:cs typeface="Times New Roman" panose="02020603050405020304" pitchFamily="18" charset="0"/>
                          <a:hlinkClick r:id="rId3"/>
                        </a:rPr>
                        <a:t>https://www.ahrq.gov/research/data/index.html</a:t>
                      </a:r>
                      <a:endParaRPr lang="en-US" sz="1400" dirty="0">
                        <a:latin typeface="+mj-lt"/>
                        <a:cs typeface="Times New Roman" panose="02020603050405020304" pitchFamily="18" charset="0"/>
                      </a:endParaRPr>
                    </a:p>
                    <a:p>
                      <a:r>
                        <a:rPr lang="en-CA" sz="1400" dirty="0">
                          <a:latin typeface="+mj-lt"/>
                          <a:cs typeface="Times New Roman" panose="02020603050405020304" pitchFamily="18" charset="0"/>
                          <a:hlinkClick r:id="rId4"/>
                        </a:rPr>
                        <a:t>http://www.hqontario.ca/</a:t>
                      </a:r>
                      <a:endParaRPr lang="en-CA" sz="1400" dirty="0">
                        <a:latin typeface="+mj-lt"/>
                        <a:cs typeface="Times New Roman" panose="02020603050405020304" pitchFamily="18" charset="0"/>
                      </a:endParaRPr>
                    </a:p>
                    <a:p>
                      <a:r>
                        <a:rPr lang="en-CA" sz="1400" dirty="0">
                          <a:latin typeface="+mj-lt"/>
                          <a:cs typeface="Times New Roman" panose="02020603050405020304" pitchFamily="18" charset="0"/>
                          <a:hlinkClick r:id="rId5"/>
                        </a:rPr>
                        <a:t>http://hqc.sk.ca/</a:t>
                      </a:r>
                      <a:r>
                        <a:rPr lang="en-CA" sz="1400" dirty="0">
                          <a:latin typeface="+mj-lt"/>
                          <a:cs typeface="Times New Roman" panose="02020603050405020304" pitchFamily="18" charset="0"/>
                        </a:rPr>
                        <a:t> </a:t>
                      </a:r>
                    </a:p>
                    <a:p>
                      <a:r>
                        <a:rPr lang="en-CA" sz="1400" dirty="0">
                          <a:latin typeface="+mj-lt"/>
                          <a:cs typeface="Times New Roman" panose="02020603050405020304" pitchFamily="18" charset="0"/>
                          <a:hlinkClick r:id="rId6"/>
                        </a:rPr>
                        <a:t>http://www.qp.gov.sk.ca/documents/english/Statutes/Statutes/H0-021.pdf</a:t>
                      </a:r>
                      <a:r>
                        <a:rPr lang="en-CA" sz="1400" dirty="0">
                          <a:latin typeface="+mj-lt"/>
                          <a:cs typeface="Times New Roman" panose="02020603050405020304" pitchFamily="18" charset="0"/>
                        </a:rPr>
                        <a:t> </a:t>
                      </a:r>
                    </a:p>
                  </a:txBody>
                  <a:tcPr/>
                </a:tc>
                <a:extLst>
                  <a:ext uri="{0D108BD9-81ED-4DB2-BD59-A6C34878D82A}">
                    <a16:rowId xmlns:a16="http://schemas.microsoft.com/office/drawing/2014/main" xmlns="" val="1362349"/>
                  </a:ext>
                </a:extLst>
              </a:tr>
              <a:tr h="370840">
                <a:tc>
                  <a:txBody>
                    <a:bodyPr/>
                    <a:lstStyle/>
                    <a:p>
                      <a:r>
                        <a:rPr lang="en-US" sz="1400" dirty="0">
                          <a:latin typeface="+mj-lt"/>
                          <a:cs typeface="Times New Roman" panose="02020603050405020304" pitchFamily="18" charset="0"/>
                        </a:rPr>
                        <a:t>Critically appraise published research to ensure quality and credibility of supporting data</a:t>
                      </a:r>
                      <a:endParaRPr lang="en-CA" sz="1400" dirty="0">
                        <a:latin typeface="+mj-lt"/>
                        <a:cs typeface="Times New Roman" panose="02020603050405020304" pitchFamily="18" charset="0"/>
                      </a:endParaRPr>
                    </a:p>
                  </a:txBody>
                  <a:tcPr/>
                </a:tc>
                <a:tc>
                  <a:txBody>
                    <a:bodyPr/>
                    <a:lstStyle/>
                    <a:p>
                      <a:r>
                        <a:rPr lang="en-CA" sz="1400" dirty="0">
                          <a:latin typeface="+mj-lt"/>
                          <a:cs typeface="Times New Roman" panose="02020603050405020304" pitchFamily="18" charset="0"/>
                          <a:hlinkClick r:id="rId7"/>
                        </a:rPr>
                        <a:t>http://www.casp-uk.net/casp-tools-checklists</a:t>
                      </a:r>
                      <a:r>
                        <a:rPr lang="en-CA" sz="1400" dirty="0">
                          <a:latin typeface="+mj-lt"/>
                          <a:cs typeface="Times New Roman" panose="02020603050405020304" pitchFamily="18" charset="0"/>
                        </a:rPr>
                        <a:t> </a:t>
                      </a:r>
                    </a:p>
                  </a:txBody>
                  <a:tcPr/>
                </a:tc>
                <a:extLst>
                  <a:ext uri="{0D108BD9-81ED-4DB2-BD59-A6C34878D82A}">
                    <a16:rowId xmlns:a16="http://schemas.microsoft.com/office/drawing/2014/main" xmlns="" val="3196286926"/>
                  </a:ext>
                </a:extLst>
              </a:tr>
            </a:tbl>
          </a:graphicData>
        </a:graphic>
      </p:graphicFrame>
    </p:spTree>
    <p:extLst>
      <p:ext uri="{BB962C8B-B14F-4D97-AF65-F5344CB8AC3E}">
        <p14:creationId xmlns:p14="http://schemas.microsoft.com/office/powerpoint/2010/main" val="38590808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368362"/>
            <a:ext cx="7275714" cy="366760"/>
          </a:xfrm>
        </p:spPr>
        <p:txBody>
          <a:bodyPr>
            <a:noAutofit/>
          </a:bodyPr>
          <a:lstStyle/>
          <a:p>
            <a:r>
              <a:rPr lang="en-US" sz="2400" dirty="0"/>
              <a:t>Table 16.3.2 Business Communication Methods</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26</a:t>
            </a:fld>
            <a:endParaRPr lang="en-US" dirty="0"/>
          </a:p>
        </p:txBody>
      </p:sp>
      <p:graphicFrame>
        <p:nvGraphicFramePr>
          <p:cNvPr id="7" name="Table 6">
            <a:extLst>
              <a:ext uri="{FF2B5EF4-FFF2-40B4-BE49-F238E27FC236}">
                <a16:creationId xmlns:a16="http://schemas.microsoft.com/office/drawing/2014/main" xmlns="" id="{B207E3A7-37D0-40EA-B5DA-782A8BFF2DCB}"/>
              </a:ext>
            </a:extLst>
          </p:cNvPr>
          <p:cNvGraphicFramePr>
            <a:graphicFrameLocks noGrp="1"/>
          </p:cNvGraphicFramePr>
          <p:nvPr>
            <p:extLst>
              <p:ext uri="{D42A27DB-BD31-4B8C-83A1-F6EECF244321}">
                <p14:modId xmlns:p14="http://schemas.microsoft.com/office/powerpoint/2010/main" val="3932941756"/>
              </p:ext>
            </p:extLst>
          </p:nvPr>
        </p:nvGraphicFramePr>
        <p:xfrm>
          <a:off x="230103" y="1070689"/>
          <a:ext cx="8705551" cy="2407920"/>
        </p:xfrm>
        <a:graphic>
          <a:graphicData uri="http://schemas.openxmlformats.org/drawingml/2006/table">
            <a:tbl>
              <a:tblPr firstRow="1" bandRow="1">
                <a:tableStyleId>{5C22544A-7EE6-4342-B048-85BDC9FD1C3A}</a:tableStyleId>
              </a:tblPr>
              <a:tblGrid>
                <a:gridCol w="2269818">
                  <a:extLst>
                    <a:ext uri="{9D8B030D-6E8A-4147-A177-3AD203B41FA5}">
                      <a16:colId xmlns:a16="http://schemas.microsoft.com/office/drawing/2014/main" xmlns="" val="133569697"/>
                    </a:ext>
                  </a:extLst>
                </a:gridCol>
                <a:gridCol w="6435733">
                  <a:extLst>
                    <a:ext uri="{9D8B030D-6E8A-4147-A177-3AD203B41FA5}">
                      <a16:colId xmlns:a16="http://schemas.microsoft.com/office/drawing/2014/main" xmlns="" val="188910846"/>
                    </a:ext>
                  </a:extLst>
                </a:gridCol>
              </a:tblGrid>
              <a:tr h="370840">
                <a:tc>
                  <a:txBody>
                    <a:bodyPr/>
                    <a:lstStyle/>
                    <a:p>
                      <a:r>
                        <a:rPr lang="en-CA" sz="1400" dirty="0">
                          <a:latin typeface="+mj-lt"/>
                          <a:cs typeface="Times New Roman" panose="02020603050405020304" pitchFamily="18" charset="0"/>
                        </a:rPr>
                        <a:t>Method of Communication </a:t>
                      </a:r>
                    </a:p>
                  </a:txBody>
                  <a:tcPr/>
                </a:tc>
                <a:tc>
                  <a:txBody>
                    <a:bodyPr/>
                    <a:lstStyle/>
                    <a:p>
                      <a:r>
                        <a:rPr lang="en-CA" sz="1400" dirty="0">
                          <a:latin typeface="+mj-lt"/>
                          <a:cs typeface="Times New Roman" panose="02020603050405020304" pitchFamily="18" charset="0"/>
                        </a:rPr>
                        <a:t>Factors to Consider</a:t>
                      </a:r>
                    </a:p>
                  </a:txBody>
                  <a:tcPr/>
                </a:tc>
                <a:extLst>
                  <a:ext uri="{0D108BD9-81ED-4DB2-BD59-A6C34878D82A}">
                    <a16:rowId xmlns:a16="http://schemas.microsoft.com/office/drawing/2014/main" xmlns="" val="1364534353"/>
                  </a:ext>
                </a:extLst>
              </a:tr>
              <a:tr h="370840">
                <a:tc>
                  <a:txBody>
                    <a:bodyPr/>
                    <a:lstStyle/>
                    <a:p>
                      <a:r>
                        <a:rPr lang="en-US" sz="1400" dirty="0">
                          <a:latin typeface="+mj-lt"/>
                          <a:cs typeface="Times New Roman" panose="02020603050405020304" pitchFamily="18" charset="0"/>
                        </a:rPr>
                        <a:t>Detailed written report outlining a full plan (multiple pages, including planning processes)</a:t>
                      </a:r>
                      <a:endParaRPr lang="en-CA" sz="1400" dirty="0">
                        <a:latin typeface="+mj-lt"/>
                        <a:cs typeface="Times New Roman" panose="02020603050405020304" pitchFamily="18" charset="0"/>
                      </a:endParaRPr>
                    </a:p>
                  </a:txBody>
                  <a:tcPr/>
                </a:tc>
                <a:tc>
                  <a:txBody>
                    <a:bodyPr/>
                    <a:lstStyle/>
                    <a:p>
                      <a:pPr marL="285750" indent="-285750">
                        <a:buFont typeface="Arial" panose="020B0604020202020204" pitchFamily="34" charset="0"/>
                        <a:buChar char="•"/>
                      </a:pPr>
                      <a:r>
                        <a:rPr lang="en-US" sz="1400" dirty="0">
                          <a:latin typeface="+mj-lt"/>
                          <a:cs typeface="Times New Roman" panose="02020603050405020304" pitchFamily="18" charset="0"/>
                        </a:rPr>
                        <a:t>Essential to outline major changes or to provide annual status updates on services or issues.</a:t>
                      </a:r>
                    </a:p>
                    <a:p>
                      <a:pPr marL="285750" indent="-285750">
                        <a:buFont typeface="Arial" panose="020B0604020202020204" pitchFamily="34" charset="0"/>
                        <a:buChar char="•"/>
                      </a:pPr>
                      <a:r>
                        <a:rPr lang="en-US" sz="1400" dirty="0">
                          <a:latin typeface="+mj-lt"/>
                          <a:cs typeface="Times New Roman" panose="02020603050405020304" pitchFamily="18" charset="0"/>
                        </a:rPr>
                        <a:t>Typically received by senior team members.</a:t>
                      </a:r>
                    </a:p>
                    <a:p>
                      <a:pPr marL="285750" indent="-285750">
                        <a:buFont typeface="Arial" panose="020B0604020202020204" pitchFamily="34" charset="0"/>
                        <a:buChar char="•"/>
                      </a:pPr>
                      <a:r>
                        <a:rPr lang="en-US" sz="1400" dirty="0">
                          <a:latin typeface="+mj-lt"/>
                          <a:cs typeface="Times New Roman" panose="02020603050405020304" pitchFamily="18" charset="0"/>
                        </a:rPr>
                        <a:t>Often accompanied by an executive summary for quick reference.</a:t>
                      </a:r>
                      <a:endParaRPr lang="en-CA" sz="1400" dirty="0">
                        <a:latin typeface="+mj-lt"/>
                        <a:cs typeface="Times New Roman" panose="02020603050405020304" pitchFamily="18" charset="0"/>
                      </a:endParaRPr>
                    </a:p>
                  </a:txBody>
                  <a:tcPr/>
                </a:tc>
                <a:extLst>
                  <a:ext uri="{0D108BD9-81ED-4DB2-BD59-A6C34878D82A}">
                    <a16:rowId xmlns:a16="http://schemas.microsoft.com/office/drawing/2014/main" xmlns="" val="3130486781"/>
                  </a:ext>
                </a:extLst>
              </a:tr>
              <a:tr h="370840">
                <a:tc>
                  <a:txBody>
                    <a:bodyPr/>
                    <a:lstStyle/>
                    <a:p>
                      <a:r>
                        <a:rPr lang="en-US" sz="1400" dirty="0">
                          <a:latin typeface="+mj-lt"/>
                          <a:cs typeface="Times New Roman" panose="02020603050405020304" pitchFamily="18" charset="0"/>
                        </a:rPr>
                        <a:t>Business case or business proposal (maximum 3–4 pages)</a:t>
                      </a:r>
                      <a:endParaRPr lang="en-CA" sz="1400" dirty="0">
                        <a:latin typeface="+mj-lt"/>
                        <a:cs typeface="Times New Roman" panose="02020603050405020304" pitchFamily="18" charset="0"/>
                      </a:endParaRPr>
                    </a:p>
                  </a:txBody>
                  <a:tcPr/>
                </a:tc>
                <a:tc>
                  <a:txBody>
                    <a:bodyPr/>
                    <a:lstStyle/>
                    <a:p>
                      <a:pPr marL="285750" indent="-285750">
                        <a:buFont typeface="Arial" panose="020B0604020202020204" pitchFamily="34" charset="0"/>
                        <a:buChar char="•"/>
                      </a:pPr>
                      <a:r>
                        <a:rPr lang="en-US" sz="1400" dirty="0">
                          <a:latin typeface="+mj-lt"/>
                          <a:cs typeface="Times New Roman" panose="02020603050405020304" pitchFamily="18" charset="0"/>
                        </a:rPr>
                        <a:t>Preferred to present a new idea or concept that will require additional resources (i.e., funding) beyond standard budget needs.</a:t>
                      </a:r>
                    </a:p>
                    <a:p>
                      <a:pPr marL="285750" indent="-285750">
                        <a:buFont typeface="Arial" panose="020B0604020202020204" pitchFamily="34" charset="0"/>
                        <a:buChar char="•"/>
                      </a:pPr>
                      <a:r>
                        <a:rPr lang="en-US" sz="1400" dirty="0">
                          <a:latin typeface="+mj-lt"/>
                          <a:cs typeface="Times New Roman" panose="02020603050405020304" pitchFamily="18" charset="0"/>
                        </a:rPr>
                        <a:t>Professional approach to request additional resources to support a new or expanding concept or service.</a:t>
                      </a:r>
                      <a:endParaRPr lang="en-CA" sz="1400" dirty="0">
                        <a:latin typeface="+mj-lt"/>
                        <a:cs typeface="Times New Roman" panose="02020603050405020304" pitchFamily="18" charset="0"/>
                      </a:endParaRPr>
                    </a:p>
                  </a:txBody>
                  <a:tcPr/>
                </a:tc>
                <a:extLst>
                  <a:ext uri="{0D108BD9-81ED-4DB2-BD59-A6C34878D82A}">
                    <a16:rowId xmlns:a16="http://schemas.microsoft.com/office/drawing/2014/main" xmlns="" val="1362349"/>
                  </a:ext>
                </a:extLst>
              </a:tr>
            </a:tbl>
          </a:graphicData>
        </a:graphic>
      </p:graphicFrame>
    </p:spTree>
    <p:extLst>
      <p:ext uri="{BB962C8B-B14F-4D97-AF65-F5344CB8AC3E}">
        <p14:creationId xmlns:p14="http://schemas.microsoft.com/office/powerpoint/2010/main" val="22231567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368362"/>
            <a:ext cx="7275714" cy="366760"/>
          </a:xfrm>
        </p:spPr>
        <p:txBody>
          <a:bodyPr>
            <a:noAutofit/>
          </a:bodyPr>
          <a:lstStyle/>
          <a:p>
            <a:r>
              <a:rPr lang="en-US" sz="2400" dirty="0"/>
              <a:t>Table 16.3.2 Business Communication Methods </a:t>
            </a:r>
            <a:r>
              <a:rPr lang="en-US" sz="2400" dirty="0" smtClean="0"/>
              <a:t>(Cont’d</a:t>
            </a:r>
            <a:r>
              <a:rPr lang="en-US" sz="2400" dirty="0"/>
              <a:t>)</a:t>
            </a:r>
            <a:endParaRPr lang="en-US" sz="2400"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27</a:t>
            </a:fld>
            <a:endParaRPr lang="en-US" dirty="0"/>
          </a:p>
        </p:txBody>
      </p:sp>
      <p:graphicFrame>
        <p:nvGraphicFramePr>
          <p:cNvPr id="6" name="Table 5">
            <a:extLst>
              <a:ext uri="{FF2B5EF4-FFF2-40B4-BE49-F238E27FC236}">
                <a16:creationId xmlns:a16="http://schemas.microsoft.com/office/drawing/2014/main" xmlns="" id="{BF7C45AB-0870-46A7-BB7B-F0F0655184E0}"/>
              </a:ext>
            </a:extLst>
          </p:cNvPr>
          <p:cNvGraphicFramePr>
            <a:graphicFrameLocks noGrp="1"/>
          </p:cNvGraphicFramePr>
          <p:nvPr>
            <p:extLst>
              <p:ext uri="{D42A27DB-BD31-4B8C-83A1-F6EECF244321}">
                <p14:modId xmlns:p14="http://schemas.microsoft.com/office/powerpoint/2010/main" val="2002839639"/>
              </p:ext>
            </p:extLst>
          </p:nvPr>
        </p:nvGraphicFramePr>
        <p:xfrm>
          <a:off x="146517" y="1141733"/>
          <a:ext cx="8789139" cy="2621280"/>
        </p:xfrm>
        <a:graphic>
          <a:graphicData uri="http://schemas.openxmlformats.org/drawingml/2006/table">
            <a:tbl>
              <a:tblPr firstRow="1" bandRow="1">
                <a:tableStyleId>{5C22544A-7EE6-4342-B048-85BDC9FD1C3A}</a:tableStyleId>
              </a:tblPr>
              <a:tblGrid>
                <a:gridCol w="1896806">
                  <a:extLst>
                    <a:ext uri="{9D8B030D-6E8A-4147-A177-3AD203B41FA5}">
                      <a16:colId xmlns:a16="http://schemas.microsoft.com/office/drawing/2014/main" xmlns="" val="133569697"/>
                    </a:ext>
                  </a:extLst>
                </a:gridCol>
                <a:gridCol w="6892333">
                  <a:extLst>
                    <a:ext uri="{9D8B030D-6E8A-4147-A177-3AD203B41FA5}">
                      <a16:colId xmlns:a16="http://schemas.microsoft.com/office/drawing/2014/main" xmlns="" val="188910846"/>
                    </a:ext>
                  </a:extLst>
                </a:gridCol>
              </a:tblGrid>
              <a:tr h="370840">
                <a:tc>
                  <a:txBody>
                    <a:bodyPr/>
                    <a:lstStyle/>
                    <a:p>
                      <a:r>
                        <a:rPr lang="en-CA" sz="1400" dirty="0">
                          <a:latin typeface="+mj-lt"/>
                          <a:cs typeface="Times New Roman" panose="02020603050405020304" pitchFamily="18" charset="0"/>
                        </a:rPr>
                        <a:t>Method of Communication </a:t>
                      </a:r>
                    </a:p>
                  </a:txBody>
                  <a:tcPr/>
                </a:tc>
                <a:tc>
                  <a:txBody>
                    <a:bodyPr/>
                    <a:lstStyle/>
                    <a:p>
                      <a:r>
                        <a:rPr lang="en-CA" sz="1400" dirty="0">
                          <a:latin typeface="+mj-lt"/>
                          <a:cs typeface="Times New Roman" panose="02020603050405020304" pitchFamily="18" charset="0"/>
                        </a:rPr>
                        <a:t>Factors to Consider</a:t>
                      </a:r>
                    </a:p>
                  </a:txBody>
                  <a:tcPr/>
                </a:tc>
                <a:extLst>
                  <a:ext uri="{0D108BD9-81ED-4DB2-BD59-A6C34878D82A}">
                    <a16:rowId xmlns:a16="http://schemas.microsoft.com/office/drawing/2014/main" xmlns="" val="1364534353"/>
                  </a:ext>
                </a:extLst>
              </a:tr>
              <a:tr h="370840">
                <a:tc>
                  <a:txBody>
                    <a:bodyPr/>
                    <a:lstStyle/>
                    <a:p>
                      <a:r>
                        <a:rPr lang="en-US" sz="1400" dirty="0">
                          <a:latin typeface="+mj-lt"/>
                          <a:cs typeface="Times New Roman" panose="02020603050405020304" pitchFamily="18" charset="0"/>
                        </a:rPr>
                        <a:t>Outline or business brief</a:t>
                      </a:r>
                    </a:p>
                    <a:p>
                      <a:r>
                        <a:rPr lang="en-US" sz="1400" dirty="0">
                          <a:latin typeface="+mj-lt"/>
                          <a:cs typeface="Times New Roman" panose="02020603050405020304" pitchFamily="18" charset="0"/>
                        </a:rPr>
                        <a:t>(</a:t>
                      </a:r>
                      <a:r>
                        <a:rPr lang="en-US" sz="1400" dirty="0" smtClean="0">
                          <a:latin typeface="+mj-lt"/>
                          <a:cs typeface="Times New Roman" panose="02020603050405020304" pitchFamily="18" charset="0"/>
                        </a:rPr>
                        <a:t>1-page </a:t>
                      </a:r>
                      <a:r>
                        <a:rPr lang="en-US" sz="1400" dirty="0">
                          <a:latin typeface="+mj-lt"/>
                          <a:cs typeface="Times New Roman" panose="02020603050405020304" pitchFamily="18" charset="0"/>
                        </a:rPr>
                        <a:t>summary)</a:t>
                      </a:r>
                      <a:endParaRPr lang="en-CA" sz="1400" dirty="0">
                        <a:latin typeface="+mj-lt"/>
                        <a:cs typeface="Times New Roman" panose="02020603050405020304" pitchFamily="18" charset="0"/>
                      </a:endParaRPr>
                    </a:p>
                  </a:txBody>
                  <a:tcPr/>
                </a:tc>
                <a:tc>
                  <a:txBody>
                    <a:bodyPr/>
                    <a:lstStyle/>
                    <a:p>
                      <a:pPr marL="285750" indent="-285750">
                        <a:buFont typeface="Arial" panose="020B0604020202020204" pitchFamily="34" charset="0"/>
                        <a:buChar char="•"/>
                      </a:pPr>
                      <a:r>
                        <a:rPr lang="en-US" sz="1400" dirty="0">
                          <a:latin typeface="+mj-lt"/>
                          <a:cs typeface="Times New Roman" panose="02020603050405020304" pitchFamily="18" charset="0"/>
                        </a:rPr>
                        <a:t>Should be short, include only critical elements, and be personalized for particular groups receiving it.</a:t>
                      </a:r>
                    </a:p>
                    <a:p>
                      <a:pPr marL="285750" indent="-285750">
                        <a:buFont typeface="Arial" panose="020B0604020202020204" pitchFamily="34" charset="0"/>
                        <a:buChar char="•"/>
                      </a:pPr>
                      <a:r>
                        <a:rPr lang="en-US" sz="1400" dirty="0">
                          <a:latin typeface="+mj-lt"/>
                          <a:cs typeface="Times New Roman" panose="02020603050405020304" pitchFamily="18" charset="0"/>
                        </a:rPr>
                        <a:t>May accompany a presentation or verbal update.</a:t>
                      </a:r>
                    </a:p>
                    <a:p>
                      <a:pPr marL="285750" indent="-285750">
                        <a:buFont typeface="Arial" panose="020B0604020202020204" pitchFamily="34" charset="0"/>
                        <a:buChar char="•"/>
                      </a:pPr>
                      <a:r>
                        <a:rPr lang="en-US" sz="1400" dirty="0">
                          <a:latin typeface="+mj-lt"/>
                          <a:cs typeface="Times New Roman" panose="02020603050405020304" pitchFamily="18" charset="0"/>
                        </a:rPr>
                        <a:t>Critical element of ongoing communication and engagement of stakeholders or those affected by evolving changes that will directly (or indirectly) affect them.</a:t>
                      </a:r>
                      <a:endParaRPr lang="en-CA" sz="1400" dirty="0">
                        <a:latin typeface="+mj-lt"/>
                        <a:cs typeface="Times New Roman" panose="02020603050405020304" pitchFamily="18" charset="0"/>
                      </a:endParaRPr>
                    </a:p>
                  </a:txBody>
                  <a:tcPr/>
                </a:tc>
                <a:extLst>
                  <a:ext uri="{0D108BD9-81ED-4DB2-BD59-A6C34878D82A}">
                    <a16:rowId xmlns:a16="http://schemas.microsoft.com/office/drawing/2014/main" xmlns="" val="3130486781"/>
                  </a:ext>
                </a:extLst>
              </a:tr>
              <a:tr h="0">
                <a:tc>
                  <a:txBody>
                    <a:bodyPr/>
                    <a:lstStyle/>
                    <a:p>
                      <a:r>
                        <a:rPr lang="en-US" sz="1400" dirty="0">
                          <a:latin typeface="+mj-lt"/>
                          <a:cs typeface="Times New Roman" panose="02020603050405020304" pitchFamily="18" charset="0"/>
                        </a:rPr>
                        <a:t>Newsletter or memo</a:t>
                      </a:r>
                    </a:p>
                    <a:p>
                      <a:r>
                        <a:rPr lang="en-US" sz="1400" dirty="0">
                          <a:latin typeface="+mj-lt"/>
                          <a:cs typeface="Times New Roman" panose="02020603050405020304" pitchFamily="18" charset="0"/>
                        </a:rPr>
                        <a:t>(half page to 1 page)</a:t>
                      </a:r>
                      <a:endParaRPr lang="en-CA" sz="1400" dirty="0">
                        <a:latin typeface="+mj-lt"/>
                        <a:cs typeface="Times New Roman" panose="02020603050405020304" pitchFamily="18" charset="0"/>
                      </a:endParaRPr>
                    </a:p>
                  </a:txBody>
                  <a:tcPr/>
                </a:tc>
                <a:tc>
                  <a:txBody>
                    <a:bodyPr/>
                    <a:lstStyle/>
                    <a:p>
                      <a:pPr marL="285750" indent="-285750">
                        <a:buFont typeface="Arial" panose="020B0604020202020204" pitchFamily="34" charset="0"/>
                        <a:buChar char="•"/>
                      </a:pPr>
                      <a:r>
                        <a:rPr lang="en-US" sz="1400" dirty="0">
                          <a:latin typeface="+mj-lt"/>
                          <a:cs typeface="Times New Roman" panose="02020603050405020304" pitchFamily="18" charset="0"/>
                        </a:rPr>
                        <a:t>Helpful to convey common messaging across larger groups or across an organization to keep a large number of people updated.</a:t>
                      </a:r>
                    </a:p>
                    <a:p>
                      <a:pPr marL="285750" indent="-285750">
                        <a:buFont typeface="Arial" panose="020B0604020202020204" pitchFamily="34" charset="0"/>
                        <a:buChar char="•"/>
                      </a:pPr>
                      <a:r>
                        <a:rPr lang="en-US" sz="1400" dirty="0">
                          <a:latin typeface="+mj-lt"/>
                          <a:cs typeface="Times New Roman" panose="02020603050405020304" pitchFamily="18" charset="0"/>
                        </a:rPr>
                        <a:t>Emphasis should be placed on presenting key messages clearly to avoid assumptions or unnecessary questions being raised due to ambiguity.</a:t>
                      </a:r>
                    </a:p>
                  </a:txBody>
                  <a:tcPr/>
                </a:tc>
                <a:extLst>
                  <a:ext uri="{0D108BD9-81ED-4DB2-BD59-A6C34878D82A}">
                    <a16:rowId xmlns:a16="http://schemas.microsoft.com/office/drawing/2014/main" xmlns="" val="1362349"/>
                  </a:ext>
                </a:extLst>
              </a:tr>
            </a:tbl>
          </a:graphicData>
        </a:graphic>
      </p:graphicFrame>
    </p:spTree>
    <p:extLst>
      <p:ext uri="{BB962C8B-B14F-4D97-AF65-F5344CB8AC3E}">
        <p14:creationId xmlns:p14="http://schemas.microsoft.com/office/powerpoint/2010/main" val="33083043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368362"/>
            <a:ext cx="7275714" cy="366760"/>
          </a:xfrm>
        </p:spPr>
        <p:txBody>
          <a:bodyPr>
            <a:noAutofit/>
          </a:bodyPr>
          <a:lstStyle/>
          <a:p>
            <a:r>
              <a:rPr lang="en-US" sz="2400" dirty="0"/>
              <a:t>Table 16.3.2 Business Communication Methods </a:t>
            </a:r>
            <a:r>
              <a:rPr lang="en-US" sz="2400" dirty="0" smtClean="0"/>
              <a:t>(Cont’d</a:t>
            </a:r>
            <a:r>
              <a:rPr lang="en-US" sz="2400" dirty="0"/>
              <a:t>)</a:t>
            </a:r>
            <a:endParaRPr lang="en-US" sz="2400"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28</a:t>
            </a:fld>
            <a:endParaRPr lang="en-US" dirty="0"/>
          </a:p>
        </p:txBody>
      </p:sp>
      <p:graphicFrame>
        <p:nvGraphicFramePr>
          <p:cNvPr id="7" name="Table 6">
            <a:extLst>
              <a:ext uri="{FF2B5EF4-FFF2-40B4-BE49-F238E27FC236}">
                <a16:creationId xmlns:a16="http://schemas.microsoft.com/office/drawing/2014/main" xmlns="" id="{13F8894A-F747-4AB0-9250-6A217579A185}"/>
              </a:ext>
            </a:extLst>
          </p:cNvPr>
          <p:cNvGraphicFramePr>
            <a:graphicFrameLocks noGrp="1"/>
          </p:cNvGraphicFramePr>
          <p:nvPr>
            <p:extLst>
              <p:ext uri="{D42A27DB-BD31-4B8C-83A1-F6EECF244321}">
                <p14:modId xmlns:p14="http://schemas.microsoft.com/office/powerpoint/2010/main" val="1745027183"/>
              </p:ext>
            </p:extLst>
          </p:nvPr>
        </p:nvGraphicFramePr>
        <p:xfrm>
          <a:off x="540054" y="1243935"/>
          <a:ext cx="8117807" cy="2316480"/>
        </p:xfrm>
        <a:graphic>
          <a:graphicData uri="http://schemas.openxmlformats.org/drawingml/2006/table">
            <a:tbl>
              <a:tblPr firstRow="1" bandRow="1">
                <a:tableStyleId>{5C22544A-7EE6-4342-B048-85BDC9FD1C3A}</a:tableStyleId>
              </a:tblPr>
              <a:tblGrid>
                <a:gridCol w="1612836">
                  <a:extLst>
                    <a:ext uri="{9D8B030D-6E8A-4147-A177-3AD203B41FA5}">
                      <a16:colId xmlns:a16="http://schemas.microsoft.com/office/drawing/2014/main" xmlns="" val="133569697"/>
                    </a:ext>
                  </a:extLst>
                </a:gridCol>
                <a:gridCol w="6504971">
                  <a:extLst>
                    <a:ext uri="{9D8B030D-6E8A-4147-A177-3AD203B41FA5}">
                      <a16:colId xmlns:a16="http://schemas.microsoft.com/office/drawing/2014/main" xmlns="" val="188910846"/>
                    </a:ext>
                  </a:extLst>
                </a:gridCol>
              </a:tblGrid>
              <a:tr h="370840">
                <a:tc>
                  <a:txBody>
                    <a:bodyPr/>
                    <a:lstStyle/>
                    <a:p>
                      <a:r>
                        <a:rPr lang="en-CA" sz="1400" dirty="0">
                          <a:latin typeface="+mj-lt"/>
                          <a:cs typeface="Times New Roman" panose="02020603050405020304" pitchFamily="18" charset="0"/>
                        </a:rPr>
                        <a:t>Method of Communication </a:t>
                      </a:r>
                    </a:p>
                  </a:txBody>
                  <a:tcPr/>
                </a:tc>
                <a:tc>
                  <a:txBody>
                    <a:bodyPr/>
                    <a:lstStyle/>
                    <a:p>
                      <a:r>
                        <a:rPr lang="en-CA" sz="1400" dirty="0">
                          <a:latin typeface="+mj-lt"/>
                          <a:cs typeface="Times New Roman" panose="02020603050405020304" pitchFamily="18" charset="0"/>
                        </a:rPr>
                        <a:t>Factors to Consider</a:t>
                      </a:r>
                    </a:p>
                  </a:txBody>
                  <a:tcPr/>
                </a:tc>
                <a:extLst>
                  <a:ext uri="{0D108BD9-81ED-4DB2-BD59-A6C34878D82A}">
                    <a16:rowId xmlns:a16="http://schemas.microsoft.com/office/drawing/2014/main" xmlns="" val="1364534353"/>
                  </a:ext>
                </a:extLst>
              </a:tr>
              <a:tr h="370840">
                <a:tc>
                  <a:txBody>
                    <a:bodyPr/>
                    <a:lstStyle/>
                    <a:p>
                      <a:r>
                        <a:rPr lang="en-US" sz="1400" dirty="0">
                          <a:latin typeface="+mj-lt"/>
                          <a:cs typeface="Times New Roman" panose="02020603050405020304" pitchFamily="18" charset="0"/>
                        </a:rPr>
                        <a:t>Presentation</a:t>
                      </a:r>
                      <a:endParaRPr lang="en-CA" sz="1400" dirty="0">
                        <a:latin typeface="+mj-lt"/>
                        <a:cs typeface="Times New Roman" panose="02020603050405020304" pitchFamily="18" charset="0"/>
                      </a:endParaRPr>
                    </a:p>
                  </a:txBody>
                  <a:tcPr/>
                </a:tc>
                <a:tc>
                  <a:txBody>
                    <a:bodyPr/>
                    <a:lstStyle/>
                    <a:p>
                      <a:pPr marL="285750" indent="-285750">
                        <a:buFont typeface="Arial" panose="020B0604020202020204" pitchFamily="34" charset="0"/>
                        <a:buChar char="•"/>
                      </a:pPr>
                      <a:r>
                        <a:rPr lang="en-US" sz="1400" dirty="0">
                          <a:latin typeface="+mj-lt"/>
                          <a:cs typeface="Times New Roman" panose="02020603050405020304" pitchFamily="18" charset="0"/>
                        </a:rPr>
                        <a:t>Verbal and visual approach to present updates on progress or to outline details associated with new proposals or business cases.</a:t>
                      </a:r>
                    </a:p>
                    <a:p>
                      <a:pPr marL="285750" indent="-285750">
                        <a:buFont typeface="Arial" panose="020B0604020202020204" pitchFamily="34" charset="0"/>
                        <a:buChar char="•"/>
                      </a:pPr>
                      <a:r>
                        <a:rPr lang="en-US" sz="1400" dirty="0">
                          <a:latin typeface="+mj-lt"/>
                          <a:cs typeface="Times New Roman" panose="02020603050405020304" pitchFamily="18" charset="0"/>
                        </a:rPr>
                        <a:t>Avoid reading directly off slides or from handout pages. Verbal components of presentations should add additional information to handouts participants receive. As a professional presenter, you must be well versed in the content to reduce reliance on data or information on slides.</a:t>
                      </a:r>
                    </a:p>
                    <a:p>
                      <a:pPr marL="285750" indent="-285750">
                        <a:buFont typeface="Arial" panose="020B0604020202020204" pitchFamily="34" charset="0"/>
                        <a:buChar char="•"/>
                      </a:pPr>
                      <a:r>
                        <a:rPr lang="en-US" sz="1400" dirty="0">
                          <a:latin typeface="+mj-lt"/>
                          <a:cs typeface="Times New Roman" panose="02020603050405020304" pitchFamily="18" charset="0"/>
                        </a:rPr>
                        <a:t>Presentations can be a mechanism to ensure inclusiveness of multi-level stakeholders or those directly affected by an evolving change.</a:t>
                      </a:r>
                      <a:endParaRPr lang="en-CA" sz="1400" dirty="0">
                        <a:latin typeface="+mj-lt"/>
                        <a:cs typeface="Times New Roman" panose="02020603050405020304" pitchFamily="18" charset="0"/>
                      </a:endParaRPr>
                    </a:p>
                  </a:txBody>
                  <a:tcPr/>
                </a:tc>
                <a:extLst>
                  <a:ext uri="{0D108BD9-81ED-4DB2-BD59-A6C34878D82A}">
                    <a16:rowId xmlns:a16="http://schemas.microsoft.com/office/drawing/2014/main" xmlns="" val="3130486781"/>
                  </a:ext>
                </a:extLst>
              </a:tr>
            </a:tbl>
          </a:graphicData>
        </a:graphic>
      </p:graphicFrame>
    </p:spTree>
    <p:extLst>
      <p:ext uri="{BB962C8B-B14F-4D97-AF65-F5344CB8AC3E}">
        <p14:creationId xmlns:p14="http://schemas.microsoft.com/office/powerpoint/2010/main" val="21739343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368362"/>
            <a:ext cx="7275714" cy="366760"/>
          </a:xfrm>
        </p:spPr>
        <p:txBody>
          <a:bodyPr>
            <a:noAutofit/>
          </a:bodyPr>
          <a:lstStyle/>
          <a:p>
            <a:r>
              <a:rPr lang="en-US" sz="2400" dirty="0"/>
              <a:t>Table 16.3.2 Business Communication Methods </a:t>
            </a:r>
            <a:r>
              <a:rPr lang="en-US" sz="2400" dirty="0" smtClean="0"/>
              <a:t>(Cont’d)</a:t>
            </a:r>
            <a:endParaRPr lang="en-US" sz="2400"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29</a:t>
            </a:fld>
            <a:endParaRPr lang="en-US" dirty="0"/>
          </a:p>
        </p:txBody>
      </p:sp>
      <p:graphicFrame>
        <p:nvGraphicFramePr>
          <p:cNvPr id="6" name="Table 5">
            <a:extLst>
              <a:ext uri="{FF2B5EF4-FFF2-40B4-BE49-F238E27FC236}">
                <a16:creationId xmlns:a16="http://schemas.microsoft.com/office/drawing/2014/main" xmlns="" id="{C00661D4-3C3F-42CB-AD9D-022D00290C8D}"/>
              </a:ext>
            </a:extLst>
          </p:cNvPr>
          <p:cNvGraphicFramePr>
            <a:graphicFrameLocks noGrp="1"/>
          </p:cNvGraphicFramePr>
          <p:nvPr>
            <p:extLst>
              <p:ext uri="{D42A27DB-BD31-4B8C-83A1-F6EECF244321}">
                <p14:modId xmlns:p14="http://schemas.microsoft.com/office/powerpoint/2010/main" val="3676052169"/>
              </p:ext>
            </p:extLst>
          </p:nvPr>
        </p:nvGraphicFramePr>
        <p:xfrm>
          <a:off x="378011" y="1444981"/>
          <a:ext cx="8407174" cy="1955800"/>
        </p:xfrm>
        <a:graphic>
          <a:graphicData uri="http://schemas.openxmlformats.org/drawingml/2006/table">
            <a:tbl>
              <a:tblPr firstRow="1" bandRow="1">
                <a:tableStyleId>{5C22544A-7EE6-4342-B048-85BDC9FD1C3A}</a:tableStyleId>
              </a:tblPr>
              <a:tblGrid>
                <a:gridCol w="2423063">
                  <a:extLst>
                    <a:ext uri="{9D8B030D-6E8A-4147-A177-3AD203B41FA5}">
                      <a16:colId xmlns:a16="http://schemas.microsoft.com/office/drawing/2014/main" xmlns="" val="133569697"/>
                    </a:ext>
                  </a:extLst>
                </a:gridCol>
                <a:gridCol w="5984111">
                  <a:extLst>
                    <a:ext uri="{9D8B030D-6E8A-4147-A177-3AD203B41FA5}">
                      <a16:colId xmlns:a16="http://schemas.microsoft.com/office/drawing/2014/main" xmlns="" val="188910846"/>
                    </a:ext>
                  </a:extLst>
                </a:gridCol>
              </a:tblGrid>
              <a:tr h="370840">
                <a:tc>
                  <a:txBody>
                    <a:bodyPr/>
                    <a:lstStyle/>
                    <a:p>
                      <a:r>
                        <a:rPr lang="en-CA" sz="1400" dirty="0">
                          <a:latin typeface="+mj-lt"/>
                          <a:cs typeface="Times New Roman" panose="02020603050405020304" pitchFamily="18" charset="0"/>
                        </a:rPr>
                        <a:t>Method of Communication </a:t>
                      </a:r>
                    </a:p>
                  </a:txBody>
                  <a:tcPr/>
                </a:tc>
                <a:tc>
                  <a:txBody>
                    <a:bodyPr/>
                    <a:lstStyle/>
                    <a:p>
                      <a:r>
                        <a:rPr lang="en-CA" sz="1400" dirty="0">
                          <a:latin typeface="+mj-lt"/>
                          <a:cs typeface="Times New Roman" panose="02020603050405020304" pitchFamily="18" charset="0"/>
                        </a:rPr>
                        <a:t>Factors to Consider</a:t>
                      </a:r>
                    </a:p>
                  </a:txBody>
                  <a:tcPr/>
                </a:tc>
                <a:extLst>
                  <a:ext uri="{0D108BD9-81ED-4DB2-BD59-A6C34878D82A}">
                    <a16:rowId xmlns:a16="http://schemas.microsoft.com/office/drawing/2014/main" xmlns="" val="1364534353"/>
                  </a:ext>
                </a:extLst>
              </a:tr>
              <a:tr h="370840">
                <a:tc>
                  <a:txBody>
                    <a:bodyPr/>
                    <a:lstStyle/>
                    <a:p>
                      <a:r>
                        <a:rPr lang="en-US" sz="1400" dirty="0">
                          <a:latin typeface="+mj-lt"/>
                          <a:cs typeface="Times New Roman" panose="02020603050405020304" pitchFamily="18" charset="0"/>
                        </a:rPr>
                        <a:t>Email</a:t>
                      </a:r>
                      <a:endParaRPr lang="en-CA" sz="1400" dirty="0">
                        <a:latin typeface="+mj-lt"/>
                        <a:cs typeface="Times New Roman" panose="02020603050405020304" pitchFamily="18" charset="0"/>
                      </a:endParaRPr>
                    </a:p>
                  </a:txBody>
                  <a:tcPr/>
                </a:tc>
                <a:tc>
                  <a:txBody>
                    <a:bodyPr/>
                    <a:lstStyle/>
                    <a:p>
                      <a:r>
                        <a:rPr lang="en-US" sz="1400" b="0" i="0" kern="1200" dirty="0">
                          <a:solidFill>
                            <a:schemeClr val="dk1"/>
                          </a:solidFill>
                          <a:effectLst/>
                          <a:latin typeface="+mj-lt"/>
                          <a:ea typeface="+mn-ea"/>
                          <a:cs typeface="Times New Roman" panose="02020603050405020304" pitchFamily="18" charset="0"/>
                        </a:rPr>
                        <a:t>Helpful to convey common messaging across larger groups, but best suited to provide specific extracts from a strategy, plan, or brief.</a:t>
                      </a:r>
                    </a:p>
                    <a:p>
                      <a:r>
                        <a:rPr lang="en-US" sz="1400" b="0" i="0" kern="1200" dirty="0">
                          <a:solidFill>
                            <a:schemeClr val="dk1"/>
                          </a:solidFill>
                          <a:effectLst/>
                          <a:latin typeface="+mj-lt"/>
                          <a:ea typeface="+mn-ea"/>
                          <a:cs typeface="Times New Roman" panose="02020603050405020304" pitchFamily="18" charset="0"/>
                        </a:rPr>
                        <a:t>Most ideal for providing updates or ongoing information on a project.</a:t>
                      </a:r>
                    </a:p>
                    <a:p>
                      <a:r>
                        <a:rPr lang="en-US" sz="1400" b="0" i="0" kern="1200" dirty="0">
                          <a:solidFill>
                            <a:schemeClr val="dk1"/>
                          </a:solidFill>
                          <a:effectLst/>
                          <a:latin typeface="+mj-lt"/>
                          <a:ea typeface="+mn-ea"/>
                          <a:cs typeface="Times New Roman" panose="02020603050405020304" pitchFamily="18" charset="0"/>
                        </a:rPr>
                        <a:t>Helpful to stakeholders with limited or minimal interest in a project and only requiring minimal information.</a:t>
                      </a:r>
                    </a:p>
                    <a:p>
                      <a:r>
                        <a:rPr lang="en-US" sz="1400" b="0" i="0" kern="1200" dirty="0">
                          <a:solidFill>
                            <a:schemeClr val="dk1"/>
                          </a:solidFill>
                          <a:effectLst/>
                          <a:latin typeface="+mj-lt"/>
                          <a:ea typeface="+mn-ea"/>
                          <a:cs typeface="Times New Roman" panose="02020603050405020304" pitchFamily="18" charset="0"/>
                        </a:rPr>
                        <a:t>Cautious use of CAPITAL LETTERS, </a:t>
                      </a:r>
                      <a:r>
                        <a:rPr lang="en-US" sz="1400" b="0" i="0" u="sng" kern="1200" dirty="0">
                          <a:solidFill>
                            <a:schemeClr val="dk1"/>
                          </a:solidFill>
                          <a:effectLst/>
                          <a:latin typeface="+mj-lt"/>
                          <a:ea typeface="+mn-ea"/>
                          <a:cs typeface="Times New Roman" panose="02020603050405020304" pitchFamily="18" charset="0"/>
                        </a:rPr>
                        <a:t>underlining</a:t>
                      </a:r>
                      <a:r>
                        <a:rPr lang="en-US" sz="1400" b="0" i="0" kern="1200" dirty="0">
                          <a:solidFill>
                            <a:schemeClr val="dk1"/>
                          </a:solidFill>
                          <a:effectLst/>
                          <a:latin typeface="+mj-lt"/>
                          <a:ea typeface="+mn-ea"/>
                          <a:cs typeface="Times New Roman" panose="02020603050405020304" pitchFamily="18" charset="0"/>
                        </a:rPr>
                        <a:t>, and </a:t>
                      </a:r>
                      <a:r>
                        <a:rPr lang="en-US" sz="1400" b="1" i="0" kern="1200" dirty="0" smtClean="0">
                          <a:solidFill>
                            <a:schemeClr val="dk1"/>
                          </a:solidFill>
                          <a:effectLst/>
                          <a:latin typeface="+mj-lt"/>
                          <a:ea typeface="+mn-ea"/>
                          <a:cs typeface="Times New Roman" panose="02020603050405020304" pitchFamily="18" charset="0"/>
                        </a:rPr>
                        <a:t>bolding</a:t>
                      </a:r>
                      <a:r>
                        <a:rPr lang="en-US" sz="1400" b="0" i="0" kern="1200" dirty="0" smtClean="0">
                          <a:solidFill>
                            <a:schemeClr val="dk1"/>
                          </a:solidFill>
                          <a:effectLst/>
                          <a:latin typeface="+mj-lt"/>
                          <a:ea typeface="+mn-ea"/>
                          <a:cs typeface="Times New Roman" panose="02020603050405020304" pitchFamily="18" charset="0"/>
                        </a:rPr>
                        <a:t>, as </a:t>
                      </a:r>
                      <a:r>
                        <a:rPr lang="en-US" sz="1400" b="0" i="0" kern="1200" dirty="0">
                          <a:solidFill>
                            <a:schemeClr val="dk1"/>
                          </a:solidFill>
                          <a:effectLst/>
                          <a:latin typeface="+mj-lt"/>
                          <a:ea typeface="+mn-ea"/>
                          <a:cs typeface="Times New Roman" panose="02020603050405020304" pitchFamily="18" charset="0"/>
                        </a:rPr>
                        <a:t>it is difficult to convey tonality via standard email.</a:t>
                      </a:r>
                    </a:p>
                  </a:txBody>
                  <a:tcPr/>
                </a:tc>
                <a:extLst>
                  <a:ext uri="{0D108BD9-81ED-4DB2-BD59-A6C34878D82A}">
                    <a16:rowId xmlns:a16="http://schemas.microsoft.com/office/drawing/2014/main" xmlns="" val="3130486781"/>
                  </a:ext>
                </a:extLst>
              </a:tr>
            </a:tbl>
          </a:graphicData>
        </a:graphic>
      </p:graphicFrame>
    </p:spTree>
    <p:extLst>
      <p:ext uri="{BB962C8B-B14F-4D97-AF65-F5344CB8AC3E}">
        <p14:creationId xmlns:p14="http://schemas.microsoft.com/office/powerpoint/2010/main" val="896018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Learning Objectives</a:t>
            </a:r>
          </a:p>
        </p:txBody>
      </p:sp>
      <p:sp>
        <p:nvSpPr>
          <p:cNvPr id="3" name="Content Placeholder 2"/>
          <p:cNvSpPr>
            <a:spLocks noGrp="1"/>
          </p:cNvSpPr>
          <p:nvPr>
            <p:ph idx="1"/>
          </p:nvPr>
        </p:nvSpPr>
        <p:spPr>
          <a:xfrm>
            <a:off x="1411087" y="1169193"/>
            <a:ext cx="7132401" cy="2735664"/>
          </a:xfrm>
        </p:spPr>
        <p:txBody>
          <a:bodyPr>
            <a:normAutofit/>
          </a:bodyPr>
          <a:lstStyle/>
          <a:p>
            <a:pPr>
              <a:buFont typeface="Arial" panose="020B0604020202020204" pitchFamily="34" charset="0"/>
              <a:buChar char="•"/>
            </a:pPr>
            <a:r>
              <a:rPr lang="en-US" sz="1600" dirty="0"/>
              <a:t>Recognize rapidly changing approaches to nursing management and leadership within unit-level environments in Saskatchewan, in Canada, and around the world.</a:t>
            </a:r>
          </a:p>
          <a:p>
            <a:pPr>
              <a:buFont typeface="Arial" panose="020B0604020202020204" pitchFamily="34" charset="0"/>
              <a:buChar char="•"/>
            </a:pPr>
            <a:r>
              <a:rPr lang="en-US" sz="1600" dirty="0"/>
              <a:t>Assess changing care priorities and turbulent issues within our current health </a:t>
            </a:r>
            <a:r>
              <a:rPr lang="en-US" sz="1600" dirty="0" smtClean="0"/>
              <a:t>system </a:t>
            </a:r>
            <a:r>
              <a:rPr lang="en-US" sz="1600" dirty="0"/>
              <a:t>and approaches to managing them.</a:t>
            </a:r>
          </a:p>
          <a:p>
            <a:pPr>
              <a:buFont typeface="Arial" panose="020B0604020202020204" pitchFamily="34" charset="0"/>
              <a:buChar char="•"/>
            </a:pPr>
            <a:r>
              <a:rPr lang="en-US" sz="1600" dirty="0"/>
              <a:t>Identify the importance of business acumen skills and concepts as expectations for administrative roles.</a:t>
            </a:r>
          </a:p>
          <a:p>
            <a:pPr>
              <a:buFont typeface="Arial" panose="020B0604020202020204" pitchFamily="34" charset="0"/>
              <a:buChar char="•"/>
            </a:pPr>
            <a:r>
              <a:rPr lang="en-US" sz="1600" dirty="0"/>
              <a:t>Recognize the importance of, and approaches </a:t>
            </a:r>
            <a:r>
              <a:rPr lang="en-US" sz="1600" dirty="0" smtClean="0"/>
              <a:t>to</a:t>
            </a:r>
            <a:r>
              <a:rPr lang="en-US" sz="1600" dirty="0" smtClean="0"/>
              <a:t>, </a:t>
            </a:r>
            <a:r>
              <a:rPr lang="en-US" sz="1600" dirty="0"/>
              <a:t>client- and family-</a:t>
            </a:r>
            <a:r>
              <a:rPr lang="en-US" sz="1600" dirty="0" err="1"/>
              <a:t>centred</a:t>
            </a:r>
            <a:r>
              <a:rPr lang="en-US" sz="1600" dirty="0"/>
              <a:t> care and shared decision making as critical concepts for collaborative and effective care management.</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3</a:t>
            </a:fld>
            <a:endParaRPr lang="en-US" dirty="0"/>
          </a:p>
        </p:txBody>
      </p:sp>
    </p:spTree>
    <p:extLst>
      <p:ext uri="{BB962C8B-B14F-4D97-AF65-F5344CB8AC3E}">
        <p14:creationId xmlns:p14="http://schemas.microsoft.com/office/powerpoint/2010/main" val="3578624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501164"/>
            <a:ext cx="7275714" cy="366760"/>
          </a:xfrm>
        </p:spPr>
        <p:txBody>
          <a:bodyPr>
            <a:normAutofit fontScale="90000"/>
          </a:bodyPr>
          <a:lstStyle/>
          <a:p>
            <a:r>
              <a:rPr lang="en-US" dirty="0"/>
              <a:t>Patient and Family Collaboration for Care Delivery </a:t>
            </a:r>
          </a:p>
        </p:txBody>
      </p:sp>
      <p:sp>
        <p:nvSpPr>
          <p:cNvPr id="3" name="Content Placeholder 2"/>
          <p:cNvSpPr>
            <a:spLocks noGrp="1"/>
          </p:cNvSpPr>
          <p:nvPr>
            <p:ph idx="1"/>
          </p:nvPr>
        </p:nvSpPr>
        <p:spPr>
          <a:xfrm>
            <a:off x="1404572" y="1624502"/>
            <a:ext cx="7132401" cy="2735664"/>
          </a:xfrm>
        </p:spPr>
        <p:txBody>
          <a:bodyPr>
            <a:normAutofit/>
          </a:bodyPr>
          <a:lstStyle/>
          <a:p>
            <a:pPr>
              <a:buFont typeface="Arial" panose="020B0604020202020204" pitchFamily="34" charset="0"/>
              <a:buChar char="•"/>
            </a:pPr>
            <a:r>
              <a:rPr lang="en-US" sz="1600" dirty="0"/>
              <a:t>The philosophical foundation of how patients and families are engaged in care has changed.</a:t>
            </a:r>
          </a:p>
          <a:p>
            <a:pPr>
              <a:buFont typeface="Arial" panose="020B0604020202020204" pitchFamily="34" charset="0"/>
              <a:buChar char="•"/>
            </a:pPr>
            <a:r>
              <a:rPr lang="en-US" sz="1600" dirty="0"/>
              <a:t>A focus on the concept of </a:t>
            </a:r>
            <a:r>
              <a:rPr lang="en-US" sz="1600" dirty="0" smtClean="0"/>
              <a:t>patient- </a:t>
            </a:r>
            <a:r>
              <a:rPr lang="en-US" sz="1600" dirty="0"/>
              <a:t>and </a:t>
            </a:r>
            <a:r>
              <a:rPr lang="en-US" sz="1600" dirty="0" smtClean="0"/>
              <a:t>family-</a:t>
            </a:r>
            <a:r>
              <a:rPr lang="en-US" sz="1600" dirty="0" err="1" smtClean="0"/>
              <a:t>centred</a:t>
            </a:r>
            <a:r>
              <a:rPr lang="en-US" sz="1600" dirty="0" smtClean="0"/>
              <a:t> </a:t>
            </a:r>
            <a:r>
              <a:rPr lang="en-US" sz="1600" dirty="0"/>
              <a:t>care (</a:t>
            </a:r>
            <a:r>
              <a:rPr lang="en-US" sz="1600" dirty="0" err="1"/>
              <a:t>PFCC</a:t>
            </a:r>
            <a:r>
              <a:rPr lang="en-US" sz="1600" dirty="0" smtClean="0"/>
              <a:t>), </a:t>
            </a:r>
            <a:r>
              <a:rPr lang="en-US" sz="1600" dirty="0"/>
              <a:t>also known as </a:t>
            </a:r>
            <a:r>
              <a:rPr lang="en-US" sz="1600" dirty="0" smtClean="0"/>
              <a:t>person-</a:t>
            </a:r>
            <a:r>
              <a:rPr lang="en-US" sz="1600" dirty="0" err="1" smtClean="0"/>
              <a:t>centred</a:t>
            </a:r>
            <a:r>
              <a:rPr lang="en-US" sz="1600" dirty="0" smtClean="0"/>
              <a:t> </a:t>
            </a:r>
            <a:r>
              <a:rPr lang="en-US" sz="1600" dirty="0"/>
              <a:t>care, or </a:t>
            </a:r>
            <a:r>
              <a:rPr lang="en-US" sz="1600" dirty="0" smtClean="0"/>
              <a:t>client- </a:t>
            </a:r>
            <a:r>
              <a:rPr lang="en-US" sz="1600" dirty="0"/>
              <a:t>and </a:t>
            </a:r>
            <a:r>
              <a:rPr lang="en-US" sz="1600" dirty="0" smtClean="0"/>
              <a:t>family-</a:t>
            </a:r>
            <a:r>
              <a:rPr lang="en-US" sz="1600" dirty="0" err="1" smtClean="0"/>
              <a:t>centred</a:t>
            </a:r>
            <a:r>
              <a:rPr lang="en-US" sz="1600" dirty="0" smtClean="0"/>
              <a:t> </a:t>
            </a:r>
            <a:r>
              <a:rPr lang="en-US" sz="1600" dirty="0"/>
              <a:t>care (</a:t>
            </a:r>
            <a:r>
              <a:rPr lang="en-US" sz="1600" dirty="0" err="1"/>
              <a:t>CFCC</a:t>
            </a:r>
            <a:r>
              <a:rPr lang="en-US" sz="1600" dirty="0" smtClean="0"/>
              <a:t>), </a:t>
            </a:r>
            <a:r>
              <a:rPr lang="en-US" sz="1600" dirty="0"/>
              <a:t>has developed.</a:t>
            </a:r>
          </a:p>
          <a:p>
            <a:pPr>
              <a:buFont typeface="Arial" panose="020B0604020202020204" pitchFamily="34" charset="0"/>
              <a:buChar char="•"/>
            </a:pPr>
            <a:r>
              <a:rPr lang="en-US" sz="1600" b="1" dirty="0"/>
              <a:t>PFCC</a:t>
            </a:r>
            <a:r>
              <a:rPr lang="en-US" sz="1600" dirty="0"/>
              <a:t>: “an approach to the planning, delivery, and evaluation of health care that is grounded in mutually beneficial partnerships among health care providers, patients, and families.” (IPFCC, 2017)</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30</a:t>
            </a:fld>
            <a:endParaRPr lang="en-US" dirty="0"/>
          </a:p>
        </p:txBody>
      </p:sp>
    </p:spTree>
    <p:extLst>
      <p:ext uri="{BB962C8B-B14F-4D97-AF65-F5344CB8AC3E}">
        <p14:creationId xmlns:p14="http://schemas.microsoft.com/office/powerpoint/2010/main" val="7054914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501164"/>
            <a:ext cx="7275714" cy="366760"/>
          </a:xfrm>
        </p:spPr>
        <p:txBody>
          <a:bodyPr>
            <a:normAutofit fontScale="90000"/>
          </a:bodyPr>
          <a:lstStyle/>
          <a:p>
            <a:r>
              <a:rPr lang="en-US" dirty="0"/>
              <a:t>Patient and Family Collaboration for Care </a:t>
            </a:r>
            <a:r>
              <a:rPr lang="en-US" dirty="0" smtClean="0"/>
              <a:t>Delivery (Cont’d) </a:t>
            </a:r>
            <a:endParaRPr lang="en-US" dirty="0"/>
          </a:p>
        </p:txBody>
      </p:sp>
      <p:sp>
        <p:nvSpPr>
          <p:cNvPr id="3" name="Content Placeholder 2"/>
          <p:cNvSpPr>
            <a:spLocks noGrp="1"/>
          </p:cNvSpPr>
          <p:nvPr>
            <p:ph idx="1"/>
          </p:nvPr>
        </p:nvSpPr>
        <p:spPr>
          <a:xfrm>
            <a:off x="1404572" y="1578202"/>
            <a:ext cx="7132401" cy="2735664"/>
          </a:xfrm>
        </p:spPr>
        <p:txBody>
          <a:bodyPr>
            <a:normAutofit/>
          </a:bodyPr>
          <a:lstStyle/>
          <a:p>
            <a:pPr>
              <a:buFont typeface="Arial" panose="020B0604020202020204" pitchFamily="34" charset="0"/>
              <a:buChar char="•"/>
            </a:pPr>
            <a:r>
              <a:rPr lang="en-US" sz="1600" dirty="0"/>
              <a:t>Four Key Concepts: </a:t>
            </a:r>
          </a:p>
          <a:p>
            <a:pPr>
              <a:buFont typeface="Arial" panose="020B0604020202020204" pitchFamily="34" charset="0"/>
              <a:buChar char="•"/>
            </a:pPr>
            <a:r>
              <a:rPr lang="en-US" sz="1600" b="1" dirty="0"/>
              <a:t>Dignity and respect</a:t>
            </a:r>
            <a:r>
              <a:rPr lang="en-US" sz="1600" dirty="0"/>
              <a:t>. Health care practitioners listen to and </a:t>
            </a:r>
            <a:r>
              <a:rPr lang="en-US" sz="1600" dirty="0" err="1" smtClean="0"/>
              <a:t>honour</a:t>
            </a:r>
            <a:r>
              <a:rPr lang="en-US" sz="1600" dirty="0" smtClean="0"/>
              <a:t> </a:t>
            </a:r>
            <a:r>
              <a:rPr lang="en-US" sz="1600" dirty="0"/>
              <a:t>patient and family perspectives and choices. Patient and family knowledge, values, beliefs, and cultural backgrounds are incorporated into the planning and delivery of care.</a:t>
            </a:r>
          </a:p>
          <a:p>
            <a:pPr>
              <a:buFont typeface="Arial" panose="020B0604020202020204" pitchFamily="34" charset="0"/>
              <a:buChar char="•"/>
            </a:pPr>
            <a:r>
              <a:rPr lang="en-US" sz="1600" b="1" dirty="0"/>
              <a:t>Information sharing</a:t>
            </a:r>
            <a:r>
              <a:rPr lang="en-US" sz="1600" dirty="0"/>
              <a:t>. Health care practitioners communicate and share complete and unbiased information with patients and families in ways that are affirming and useful. Patients and families receive timely, complete, and accurate information to effectively participate in decision making.</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31</a:t>
            </a:fld>
            <a:endParaRPr lang="en-US" dirty="0"/>
          </a:p>
        </p:txBody>
      </p:sp>
    </p:spTree>
    <p:extLst>
      <p:ext uri="{BB962C8B-B14F-4D97-AF65-F5344CB8AC3E}">
        <p14:creationId xmlns:p14="http://schemas.microsoft.com/office/powerpoint/2010/main" val="37584875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501164"/>
            <a:ext cx="7275714" cy="366760"/>
          </a:xfrm>
        </p:spPr>
        <p:txBody>
          <a:bodyPr>
            <a:normAutofit fontScale="90000"/>
          </a:bodyPr>
          <a:lstStyle/>
          <a:p>
            <a:r>
              <a:rPr lang="en-US" dirty="0"/>
              <a:t>Patient and Family Collaboration for Care </a:t>
            </a:r>
            <a:r>
              <a:rPr lang="en-US" dirty="0" smtClean="0"/>
              <a:t>Delivery (Cont’d) </a:t>
            </a:r>
            <a:endParaRPr lang="en-US" dirty="0"/>
          </a:p>
        </p:txBody>
      </p:sp>
      <p:sp>
        <p:nvSpPr>
          <p:cNvPr id="3" name="Content Placeholder 2"/>
          <p:cNvSpPr>
            <a:spLocks noGrp="1"/>
          </p:cNvSpPr>
          <p:nvPr>
            <p:ph idx="1"/>
          </p:nvPr>
        </p:nvSpPr>
        <p:spPr>
          <a:xfrm>
            <a:off x="1404572" y="1578202"/>
            <a:ext cx="7132401" cy="2735664"/>
          </a:xfrm>
        </p:spPr>
        <p:txBody>
          <a:bodyPr>
            <a:normAutofit/>
          </a:bodyPr>
          <a:lstStyle/>
          <a:p>
            <a:pPr>
              <a:buFont typeface="Arial" panose="020B0604020202020204" pitchFamily="34" charset="0"/>
              <a:buChar char="•"/>
            </a:pPr>
            <a:r>
              <a:rPr lang="en-US" sz="1600" dirty="0"/>
              <a:t>Four Key Concepts </a:t>
            </a:r>
            <a:r>
              <a:rPr lang="en-US" sz="1600" dirty="0" smtClean="0"/>
              <a:t>(Cont’d</a:t>
            </a:r>
            <a:r>
              <a:rPr lang="en-US" sz="1600" dirty="0"/>
              <a:t>)</a:t>
            </a:r>
            <a:r>
              <a:rPr lang="en-US" sz="1600" dirty="0" smtClean="0"/>
              <a:t>: </a:t>
            </a:r>
            <a:endParaRPr lang="en-US" sz="1600" dirty="0"/>
          </a:p>
          <a:p>
            <a:pPr>
              <a:buFont typeface="Arial" panose="020B0604020202020204" pitchFamily="34" charset="0"/>
              <a:buChar char="•"/>
            </a:pPr>
            <a:r>
              <a:rPr lang="en-US" sz="1600" b="1" dirty="0"/>
              <a:t>Participation</a:t>
            </a:r>
            <a:r>
              <a:rPr lang="en-US" sz="1600" dirty="0"/>
              <a:t>. Patients and families are encouraged and supported in participating in care and decision making at the level they choose.</a:t>
            </a:r>
          </a:p>
          <a:p>
            <a:pPr>
              <a:buFont typeface="Arial" panose="020B0604020202020204" pitchFamily="34" charset="0"/>
              <a:buChar char="•"/>
            </a:pPr>
            <a:r>
              <a:rPr lang="en-US" sz="1600" b="1" dirty="0"/>
              <a:t>Collaboration</a:t>
            </a:r>
            <a:r>
              <a:rPr lang="en-US" sz="1600" dirty="0"/>
              <a:t>. Patients, families, health care practitioners, and health care leaders collaborate in policy and program development, implementation, and evaluation, in research, in facility design, and in professional education, as well as in the delivery of care.</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32</a:t>
            </a:fld>
            <a:endParaRPr lang="en-US" dirty="0"/>
          </a:p>
        </p:txBody>
      </p:sp>
    </p:spTree>
    <p:extLst>
      <p:ext uri="{BB962C8B-B14F-4D97-AF65-F5344CB8AC3E}">
        <p14:creationId xmlns:p14="http://schemas.microsoft.com/office/powerpoint/2010/main" val="20058308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086" y="379937"/>
            <a:ext cx="7275714" cy="366760"/>
          </a:xfrm>
        </p:spPr>
        <p:txBody>
          <a:bodyPr>
            <a:normAutofit fontScale="90000"/>
          </a:bodyPr>
          <a:lstStyle/>
          <a:p>
            <a:r>
              <a:rPr lang="en-US" dirty="0">
                <a:solidFill>
                  <a:srgbClr val="92D050"/>
                </a:solidFill>
              </a:rPr>
              <a:t>Essential Learning Activity 16.4.1</a:t>
            </a:r>
          </a:p>
        </p:txBody>
      </p:sp>
      <p:sp>
        <p:nvSpPr>
          <p:cNvPr id="3" name="Content Placeholder 2"/>
          <p:cNvSpPr>
            <a:spLocks noGrp="1"/>
          </p:cNvSpPr>
          <p:nvPr>
            <p:ph idx="1"/>
          </p:nvPr>
        </p:nvSpPr>
        <p:spPr>
          <a:xfrm>
            <a:off x="1404572" y="1046347"/>
            <a:ext cx="7132401" cy="2735664"/>
          </a:xfrm>
        </p:spPr>
        <p:txBody>
          <a:bodyPr>
            <a:normAutofit/>
          </a:bodyPr>
          <a:lstStyle/>
          <a:p>
            <a:pPr>
              <a:lnSpc>
                <a:spcPct val="100000"/>
              </a:lnSpc>
              <a:spcAft>
                <a:spcPts val="1200"/>
              </a:spcAft>
            </a:pPr>
            <a:r>
              <a:rPr lang="en-US" sz="1800" dirty="0">
                <a:latin typeface="+mj-lt"/>
                <a:cs typeface="Times New Roman" panose="02020603050405020304" pitchFamily="18" charset="0"/>
              </a:rPr>
              <a:t>For a historical perspective on the evolution of PFCC, see “</a:t>
            </a:r>
            <a:r>
              <a:rPr lang="en-US" sz="1800" dirty="0">
                <a:latin typeface="+mj-lt"/>
                <a:cs typeface="Times New Roman" panose="02020603050405020304" pitchFamily="18" charset="0"/>
                <a:hlinkClick r:id="rId2"/>
              </a:rPr>
              <a:t>Partnering with Patients and Families </a:t>
            </a:r>
            <a:r>
              <a:rPr lang="en-US" sz="1800" dirty="0" smtClean="0">
                <a:latin typeface="+mj-lt"/>
                <a:cs typeface="Times New Roman" panose="02020603050405020304" pitchFamily="18" charset="0"/>
                <a:hlinkClick r:id="rId2"/>
              </a:rPr>
              <a:t>to </a:t>
            </a:r>
            <a:r>
              <a:rPr lang="en-US" sz="1800" dirty="0">
                <a:latin typeface="+mj-lt"/>
                <a:cs typeface="Times New Roman" panose="02020603050405020304" pitchFamily="18" charset="0"/>
                <a:hlinkClick r:id="rId2"/>
              </a:rPr>
              <a:t>Design a Patient- and Family-Centered Health Care System: A Roadmap for the Future</a:t>
            </a:r>
            <a:r>
              <a:rPr lang="en-US" sz="1800" dirty="0">
                <a:latin typeface="+mj-lt"/>
                <a:cs typeface="Times New Roman" panose="02020603050405020304" pitchFamily="18" charset="0"/>
              </a:rPr>
              <a:t>,” published by the IPFCC.</a:t>
            </a:r>
            <a:endParaRPr lang="en-CA" sz="1800" dirty="0">
              <a:latin typeface="+mj-lt"/>
              <a:cs typeface="Times New Roman" panose="02020603050405020304" pitchFamily="18" charset="0"/>
            </a:endParaRP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33</a:t>
            </a:fld>
            <a:endParaRPr lang="en-US" dirty="0"/>
          </a:p>
        </p:txBody>
      </p:sp>
    </p:spTree>
    <p:extLst>
      <p:ext uri="{BB962C8B-B14F-4D97-AF65-F5344CB8AC3E}">
        <p14:creationId xmlns:p14="http://schemas.microsoft.com/office/powerpoint/2010/main" val="10254178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501164"/>
            <a:ext cx="7275714" cy="366760"/>
          </a:xfrm>
        </p:spPr>
        <p:txBody>
          <a:bodyPr>
            <a:normAutofit fontScale="90000"/>
          </a:bodyPr>
          <a:lstStyle/>
          <a:p>
            <a:r>
              <a:rPr lang="en-US" dirty="0"/>
              <a:t>Patient and Family Collaboration for Care Delivery: IPFCC </a:t>
            </a:r>
          </a:p>
        </p:txBody>
      </p:sp>
      <p:sp>
        <p:nvSpPr>
          <p:cNvPr id="3" name="Content Placeholder 2"/>
          <p:cNvSpPr>
            <a:spLocks noGrp="1"/>
          </p:cNvSpPr>
          <p:nvPr>
            <p:ph idx="1"/>
          </p:nvPr>
        </p:nvSpPr>
        <p:spPr>
          <a:xfrm>
            <a:off x="1404572" y="1578202"/>
            <a:ext cx="7132401" cy="2735664"/>
          </a:xfrm>
        </p:spPr>
        <p:txBody>
          <a:bodyPr>
            <a:normAutofit/>
          </a:bodyPr>
          <a:lstStyle/>
          <a:p>
            <a:pPr>
              <a:buFont typeface="Arial" panose="020B0604020202020204" pitchFamily="34" charset="0"/>
              <a:buChar char="•"/>
            </a:pPr>
            <a:r>
              <a:rPr lang="en-US" sz="1600" b="1" dirty="0"/>
              <a:t>Client and </a:t>
            </a:r>
            <a:r>
              <a:rPr lang="en-US" sz="1600" b="1" dirty="0" smtClean="0"/>
              <a:t>family </a:t>
            </a:r>
            <a:r>
              <a:rPr lang="en-US" sz="1600" b="1" dirty="0" err="1"/>
              <a:t>c</a:t>
            </a:r>
            <a:r>
              <a:rPr lang="en-US" sz="1600" b="1" dirty="0" err="1" smtClean="0"/>
              <a:t>entred</a:t>
            </a:r>
            <a:r>
              <a:rPr lang="en-US" sz="1600" b="1" dirty="0" smtClean="0"/>
              <a:t> </a:t>
            </a:r>
            <a:r>
              <a:rPr lang="en-US" sz="1600" b="1" dirty="0"/>
              <a:t>c</a:t>
            </a:r>
            <a:r>
              <a:rPr lang="en-US" sz="1600" b="1" dirty="0" smtClean="0"/>
              <a:t>are </a:t>
            </a:r>
            <a:r>
              <a:rPr lang="en-US" sz="1600" b="1" dirty="0"/>
              <a:t>(CFCC)</a:t>
            </a:r>
            <a:r>
              <a:rPr lang="en-US" sz="1600" dirty="0"/>
              <a:t>:  “an approach that fosters respectful, compassionate, culturally appropriate, and competent care that responds to the needs, values, beliefs, and preferences of clients and their family members” (2015). </a:t>
            </a:r>
          </a:p>
          <a:p>
            <a:pPr>
              <a:buFont typeface="Arial" panose="020B0604020202020204" pitchFamily="34" charset="0"/>
              <a:buChar char="•"/>
            </a:pPr>
            <a:r>
              <a:rPr lang="en-US" sz="1600" dirty="0"/>
              <a:t>At the heart of PFCC is the concept of working “with” the patient instead of doing “to” or “for.”</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34</a:t>
            </a:fld>
            <a:endParaRPr lang="en-US" dirty="0"/>
          </a:p>
        </p:txBody>
      </p:sp>
    </p:spTree>
    <p:extLst>
      <p:ext uri="{BB962C8B-B14F-4D97-AF65-F5344CB8AC3E}">
        <p14:creationId xmlns:p14="http://schemas.microsoft.com/office/powerpoint/2010/main" val="8758374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350693"/>
            <a:ext cx="7275714" cy="366760"/>
          </a:xfrm>
        </p:spPr>
        <p:txBody>
          <a:bodyPr>
            <a:normAutofit fontScale="90000"/>
          </a:bodyPr>
          <a:lstStyle/>
          <a:p>
            <a:r>
              <a:rPr lang="en-US" dirty="0"/>
              <a:t>Patient and Family Collaboration for Care Delivery: </a:t>
            </a:r>
            <a:r>
              <a:rPr lang="en-US" dirty="0" err="1" smtClean="0"/>
              <a:t>IPFCC</a:t>
            </a:r>
            <a:r>
              <a:rPr lang="en-US" dirty="0" smtClean="0"/>
              <a:t> (Cont’d) </a:t>
            </a:r>
            <a:endParaRPr lang="en-US" dirty="0"/>
          </a:p>
        </p:txBody>
      </p:sp>
      <p:sp>
        <p:nvSpPr>
          <p:cNvPr id="3" name="Content Placeholder 2"/>
          <p:cNvSpPr>
            <a:spLocks noGrp="1"/>
          </p:cNvSpPr>
          <p:nvPr>
            <p:ph idx="1"/>
          </p:nvPr>
        </p:nvSpPr>
        <p:spPr>
          <a:xfrm>
            <a:off x="1404572" y="1350152"/>
            <a:ext cx="7450061" cy="2735664"/>
          </a:xfrm>
        </p:spPr>
        <p:txBody>
          <a:bodyPr>
            <a:normAutofit/>
          </a:bodyPr>
          <a:lstStyle/>
          <a:p>
            <a:pPr>
              <a:buFont typeface="Arial" panose="020B0604020202020204" pitchFamily="34" charset="0"/>
              <a:buChar char="•"/>
            </a:pPr>
            <a:r>
              <a:rPr lang="en-US" sz="1600" dirty="0"/>
              <a:t>Putting Patients First</a:t>
            </a:r>
          </a:p>
          <a:p>
            <a:pPr>
              <a:buFont typeface="Arial" panose="020B0604020202020204" pitchFamily="34" charset="0"/>
              <a:buChar char="•"/>
            </a:pPr>
            <a:r>
              <a:rPr lang="en-US" sz="1600" dirty="0"/>
              <a:t>In </a:t>
            </a:r>
            <a:r>
              <a:rPr lang="en-US" sz="1600" dirty="0" smtClean="0"/>
              <a:t>2009, </a:t>
            </a:r>
            <a:r>
              <a:rPr lang="en-US" sz="1600" dirty="0"/>
              <a:t>Saskatchewan released the “Patient First </a:t>
            </a:r>
            <a:r>
              <a:rPr lang="en-US" sz="1600" dirty="0" smtClean="0"/>
              <a:t>Report</a:t>
            </a:r>
            <a:r>
              <a:rPr lang="en-US" sz="1600" dirty="0" smtClean="0"/>
              <a:t>.”</a:t>
            </a:r>
            <a:r>
              <a:rPr lang="en-US" sz="1600" dirty="0" smtClean="0"/>
              <a:t> </a:t>
            </a:r>
            <a:r>
              <a:rPr lang="en-US" sz="1600" dirty="0"/>
              <a:t>The key recommendation from the report stated:</a:t>
            </a:r>
          </a:p>
          <a:p>
            <a:pPr lvl="1">
              <a:buFont typeface="Arial" panose="020B0604020202020204" pitchFamily="34" charset="0"/>
              <a:buChar char="•"/>
            </a:pPr>
            <a:r>
              <a:rPr lang="en-US" sz="1600" dirty="0"/>
              <a:t>That the health system make patient- and family-</a:t>
            </a:r>
            <a:r>
              <a:rPr lang="en-US" sz="1600" dirty="0" err="1"/>
              <a:t>centred</a:t>
            </a:r>
            <a:r>
              <a:rPr lang="en-US" sz="1600" dirty="0"/>
              <a:t> care the foundation principal aim of the Saskatchewan health system, through a broad policy framework to be adopted system wide. Developed in collaboration with patients, families, providers and health system leaders, this policy framework should serve as an overarching guide for health care organizations, professional groups and others to make the Patient First philosophy a reality in all workplaces. (Saskatchewan Health, 2009, p. 8)</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35</a:t>
            </a:fld>
            <a:endParaRPr lang="en-US" dirty="0"/>
          </a:p>
        </p:txBody>
      </p:sp>
    </p:spTree>
    <p:extLst>
      <p:ext uri="{BB962C8B-B14F-4D97-AF65-F5344CB8AC3E}">
        <p14:creationId xmlns:p14="http://schemas.microsoft.com/office/powerpoint/2010/main" val="27807764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086" y="379937"/>
            <a:ext cx="7275714" cy="366760"/>
          </a:xfrm>
        </p:spPr>
        <p:txBody>
          <a:bodyPr>
            <a:normAutofit fontScale="90000"/>
          </a:bodyPr>
          <a:lstStyle/>
          <a:p>
            <a:r>
              <a:rPr lang="en-US" dirty="0">
                <a:solidFill>
                  <a:srgbClr val="92D050"/>
                </a:solidFill>
              </a:rPr>
              <a:t>Essential Learning Activity 16.4.2</a:t>
            </a:r>
          </a:p>
        </p:txBody>
      </p:sp>
      <p:sp>
        <p:nvSpPr>
          <p:cNvPr id="3" name="Content Placeholder 2"/>
          <p:cNvSpPr>
            <a:spLocks noGrp="1"/>
          </p:cNvSpPr>
          <p:nvPr>
            <p:ph idx="1"/>
          </p:nvPr>
        </p:nvSpPr>
        <p:spPr>
          <a:xfrm>
            <a:off x="1404572" y="1046347"/>
            <a:ext cx="7132401" cy="2735664"/>
          </a:xfrm>
        </p:spPr>
        <p:txBody>
          <a:bodyPr>
            <a:normAutofit/>
          </a:bodyPr>
          <a:lstStyle/>
          <a:p>
            <a:pPr>
              <a:lnSpc>
                <a:spcPct val="100000"/>
              </a:lnSpc>
              <a:spcAft>
                <a:spcPts val="1200"/>
              </a:spcAft>
            </a:pPr>
            <a:r>
              <a:rPr lang="en-US" sz="1800" dirty="0">
                <a:latin typeface="+mj-lt"/>
                <a:cs typeface="Times New Roman" panose="02020603050405020304" pitchFamily="18" charset="0"/>
              </a:rPr>
              <a:t>For more information on specific targets and goals of quality health work in Saskatchewan health care, please review the following websites and documents:</a:t>
            </a:r>
          </a:p>
          <a:p>
            <a:pPr>
              <a:lnSpc>
                <a:spcPct val="100000"/>
              </a:lnSpc>
              <a:spcAft>
                <a:spcPts val="1200"/>
              </a:spcAft>
            </a:pPr>
            <a:r>
              <a:rPr lang="en-US" sz="1800" dirty="0">
                <a:latin typeface="+mj-lt"/>
                <a:cs typeface="Times New Roman" panose="02020603050405020304" pitchFamily="18" charset="0"/>
              </a:rPr>
              <a:t>The Saskatchewan Patient- and Family-</a:t>
            </a:r>
            <a:r>
              <a:rPr lang="en-US" sz="1800" dirty="0" err="1">
                <a:latin typeface="+mj-lt"/>
                <a:cs typeface="Times New Roman" panose="02020603050405020304" pitchFamily="18" charset="0"/>
              </a:rPr>
              <a:t>Centred</a:t>
            </a:r>
            <a:r>
              <a:rPr lang="en-US" sz="1800" dirty="0">
                <a:latin typeface="+mj-lt"/>
                <a:cs typeface="Times New Roman" panose="02020603050405020304" pitchFamily="18" charset="0"/>
              </a:rPr>
              <a:t> Care Guiding Coalition’s newsletter (Fall 2016), </a:t>
            </a:r>
            <a:r>
              <a:rPr lang="en-US" sz="1800" dirty="0">
                <a:latin typeface="+mj-lt"/>
                <a:cs typeface="Times New Roman" panose="02020603050405020304" pitchFamily="18" charset="0"/>
                <a:hlinkClick r:id="rId2"/>
              </a:rPr>
              <a:t>Putting Patients First</a:t>
            </a:r>
            <a:r>
              <a:rPr lang="en-US" sz="1800" dirty="0">
                <a:latin typeface="+mj-lt"/>
                <a:cs typeface="Times New Roman" panose="02020603050405020304" pitchFamily="18" charset="0"/>
              </a:rPr>
              <a:t>.</a:t>
            </a:r>
          </a:p>
          <a:p>
            <a:pPr>
              <a:lnSpc>
                <a:spcPct val="100000"/>
              </a:lnSpc>
              <a:spcAft>
                <a:spcPts val="1200"/>
              </a:spcAft>
            </a:pPr>
            <a:r>
              <a:rPr lang="en-US" sz="1800" dirty="0">
                <a:latin typeface="+mj-lt"/>
                <a:cs typeface="Times New Roman" panose="02020603050405020304" pitchFamily="18" charset="0"/>
              </a:rPr>
              <a:t>Saskatchewan Health Quality Council’s report, “</a:t>
            </a:r>
            <a:r>
              <a:rPr lang="en-US" sz="1800" dirty="0">
                <a:latin typeface="+mj-lt"/>
                <a:cs typeface="Times New Roman" panose="02020603050405020304" pitchFamily="18" charset="0"/>
                <a:hlinkClick r:id="rId3"/>
              </a:rPr>
              <a:t>Shared decision making: Helping the system and patients make quality health care decisions</a:t>
            </a:r>
            <a:r>
              <a:rPr lang="en-US" sz="1800" dirty="0">
                <a:latin typeface="+mj-lt"/>
                <a:cs typeface="Times New Roman" panose="02020603050405020304" pitchFamily="18" charset="0"/>
              </a:rPr>
              <a:t>.” </a:t>
            </a:r>
            <a:endParaRPr lang="en-CA" sz="1800" dirty="0">
              <a:latin typeface="+mj-lt"/>
              <a:cs typeface="Times New Roman" panose="02020603050405020304" pitchFamily="18" charset="0"/>
            </a:endParaRP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36</a:t>
            </a:fld>
            <a:endParaRPr lang="en-US" dirty="0"/>
          </a:p>
        </p:txBody>
      </p:sp>
    </p:spTree>
    <p:extLst>
      <p:ext uri="{BB962C8B-B14F-4D97-AF65-F5344CB8AC3E}">
        <p14:creationId xmlns:p14="http://schemas.microsoft.com/office/powerpoint/2010/main" val="32847472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20139"/>
            <a:ext cx="7275714" cy="366760"/>
          </a:xfrm>
        </p:spPr>
        <p:txBody>
          <a:bodyPr>
            <a:normAutofit fontScale="90000"/>
          </a:bodyPr>
          <a:lstStyle/>
          <a:p>
            <a:r>
              <a:rPr lang="en-US" dirty="0"/>
              <a:t>Patient and Family Collaboration for Care Delivery: </a:t>
            </a:r>
            <a:r>
              <a:rPr lang="en-US" dirty="0" err="1"/>
              <a:t>IPFCC</a:t>
            </a:r>
            <a:r>
              <a:rPr lang="en-US" dirty="0"/>
              <a:t> </a:t>
            </a:r>
            <a:r>
              <a:rPr lang="en-US" dirty="0" smtClean="0"/>
              <a:t>(Cont’d)</a:t>
            </a:r>
            <a:endParaRPr lang="en-US" dirty="0"/>
          </a:p>
        </p:txBody>
      </p:sp>
      <p:sp>
        <p:nvSpPr>
          <p:cNvPr id="3" name="Content Placeholder 2"/>
          <p:cNvSpPr>
            <a:spLocks noGrp="1"/>
          </p:cNvSpPr>
          <p:nvPr>
            <p:ph idx="1"/>
          </p:nvPr>
        </p:nvSpPr>
        <p:spPr>
          <a:xfrm>
            <a:off x="1404572" y="1485602"/>
            <a:ext cx="7132401" cy="2735664"/>
          </a:xfrm>
        </p:spPr>
        <p:txBody>
          <a:bodyPr>
            <a:normAutofit/>
          </a:bodyPr>
          <a:lstStyle/>
          <a:p>
            <a:pPr>
              <a:buFont typeface="Arial" panose="020B0604020202020204" pitchFamily="34" charset="0"/>
              <a:buChar char="•"/>
            </a:pPr>
            <a:r>
              <a:rPr lang="en-US" sz="1500" dirty="0"/>
              <a:t>Changing Effects of Patient- and Family-</a:t>
            </a:r>
            <a:r>
              <a:rPr lang="en-US" sz="1500" dirty="0" err="1"/>
              <a:t>Centred</a:t>
            </a:r>
            <a:r>
              <a:rPr lang="en-US" sz="1500" dirty="0"/>
              <a:t> Care</a:t>
            </a:r>
          </a:p>
          <a:p>
            <a:pPr>
              <a:buFont typeface="Arial" panose="020B0604020202020204" pitchFamily="34" charset="0"/>
              <a:buChar char="•"/>
            </a:pPr>
            <a:r>
              <a:rPr lang="en-US" sz="1500" dirty="0"/>
              <a:t>This new collaborative approach to care delivery has a major impact on how health care providers engage with patients and families in our system, and the subsequent involvement and influence of the nurse manager or leader. </a:t>
            </a:r>
          </a:p>
          <a:p>
            <a:pPr>
              <a:buFont typeface="Arial" panose="020B0604020202020204" pitchFamily="34" charset="0"/>
              <a:buChar char="•"/>
            </a:pPr>
            <a:r>
              <a:rPr lang="en-US" sz="1500" dirty="0"/>
              <a:t>Managers and leaders must pay attention to the changing expectations of clients and their family </a:t>
            </a:r>
            <a:r>
              <a:rPr lang="en-US" sz="1500" dirty="0" smtClean="0"/>
              <a:t>members, </a:t>
            </a:r>
            <a:r>
              <a:rPr lang="en-US" sz="1500" dirty="0"/>
              <a:t>who have increased access to information through technology. </a:t>
            </a:r>
          </a:p>
          <a:p>
            <a:pPr>
              <a:buFont typeface="Arial" panose="020B0604020202020204" pitchFamily="34" charset="0"/>
              <a:buChar char="•"/>
            </a:pPr>
            <a:r>
              <a:rPr lang="en-US" sz="1500" dirty="0"/>
              <a:t>This includes expectations for information flow between care providers and increased expectations around shared decision making and meaningful engagement. </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37</a:t>
            </a:fld>
            <a:endParaRPr lang="en-US" dirty="0"/>
          </a:p>
        </p:txBody>
      </p:sp>
    </p:spTree>
    <p:extLst>
      <p:ext uri="{BB962C8B-B14F-4D97-AF65-F5344CB8AC3E}">
        <p14:creationId xmlns:p14="http://schemas.microsoft.com/office/powerpoint/2010/main" val="27988254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086" y="322062"/>
            <a:ext cx="7275714" cy="366760"/>
          </a:xfrm>
        </p:spPr>
        <p:txBody>
          <a:bodyPr>
            <a:normAutofit fontScale="90000"/>
          </a:bodyPr>
          <a:lstStyle/>
          <a:p>
            <a:r>
              <a:rPr lang="en-US" dirty="0">
                <a:solidFill>
                  <a:srgbClr val="92D050"/>
                </a:solidFill>
              </a:rPr>
              <a:t>Essential Learning Activity 16.4.3</a:t>
            </a:r>
          </a:p>
        </p:txBody>
      </p:sp>
      <p:sp>
        <p:nvSpPr>
          <p:cNvPr id="3" name="Content Placeholder 2"/>
          <p:cNvSpPr>
            <a:spLocks noGrp="1"/>
          </p:cNvSpPr>
          <p:nvPr>
            <p:ph idx="1"/>
          </p:nvPr>
        </p:nvSpPr>
        <p:spPr>
          <a:xfrm>
            <a:off x="1404572" y="942171"/>
            <a:ext cx="7132401" cy="3013379"/>
          </a:xfrm>
        </p:spPr>
        <p:txBody>
          <a:bodyPr>
            <a:noAutofit/>
          </a:bodyPr>
          <a:lstStyle/>
          <a:p>
            <a:pPr>
              <a:lnSpc>
                <a:spcPct val="100000"/>
              </a:lnSpc>
              <a:spcAft>
                <a:spcPts val="1200"/>
              </a:spcAft>
            </a:pPr>
            <a:r>
              <a:rPr lang="en-US" sz="1500" dirty="0">
                <a:latin typeface="+mj-lt"/>
                <a:cs typeface="Times New Roman" panose="02020603050405020304" pitchFamily="18" charset="0"/>
              </a:rPr>
              <a:t>For more information on the changing effects of patient- and family-centered care, see the </a:t>
            </a:r>
            <a:r>
              <a:rPr lang="en-US" sz="1500" dirty="0">
                <a:latin typeface="+mj-lt"/>
                <a:cs typeface="Times New Roman" panose="02020603050405020304" pitchFamily="18" charset="0"/>
                <a:hlinkClick r:id="rId2"/>
              </a:rPr>
              <a:t>patient engagement resource hub</a:t>
            </a:r>
            <a:r>
              <a:rPr lang="en-US" sz="1500" dirty="0">
                <a:latin typeface="+mj-lt"/>
                <a:cs typeface="Times New Roman" panose="02020603050405020304" pitchFamily="18" charset="0"/>
              </a:rPr>
              <a:t> on the website of the Canadian Foundation for Healthcare Improvement.</a:t>
            </a:r>
          </a:p>
          <a:p>
            <a:pPr>
              <a:lnSpc>
                <a:spcPct val="100000"/>
              </a:lnSpc>
              <a:spcAft>
                <a:spcPts val="1200"/>
              </a:spcAft>
            </a:pPr>
            <a:r>
              <a:rPr lang="en-US" sz="1500" dirty="0">
                <a:latin typeface="+mj-lt"/>
                <a:cs typeface="Times New Roman" panose="02020603050405020304" pitchFamily="18" charset="0"/>
              </a:rPr>
              <a:t>Review the following websites and consider how their information impacts local management environments:</a:t>
            </a:r>
          </a:p>
          <a:p>
            <a:pPr lvl="1">
              <a:lnSpc>
                <a:spcPct val="100000"/>
              </a:lnSpc>
              <a:spcAft>
                <a:spcPts val="1200"/>
              </a:spcAft>
            </a:pPr>
            <a:r>
              <a:rPr lang="en-US" sz="1500" dirty="0">
                <a:latin typeface="+mj-lt"/>
                <a:cs typeface="Times New Roman" panose="02020603050405020304" pitchFamily="18" charset="0"/>
              </a:rPr>
              <a:t>Institute for Patient- and Family-</a:t>
            </a:r>
            <a:r>
              <a:rPr lang="en-US" sz="1500" dirty="0" err="1">
                <a:latin typeface="+mj-lt"/>
                <a:cs typeface="Times New Roman" panose="02020603050405020304" pitchFamily="18" charset="0"/>
              </a:rPr>
              <a:t>Centred</a:t>
            </a:r>
            <a:r>
              <a:rPr lang="en-US" sz="1500" dirty="0">
                <a:latin typeface="+mj-lt"/>
                <a:cs typeface="Times New Roman" panose="02020603050405020304" pitchFamily="18" charset="0"/>
              </a:rPr>
              <a:t> Care, </a:t>
            </a:r>
            <a:r>
              <a:rPr lang="en-US" sz="1500" dirty="0">
                <a:latin typeface="+mj-lt"/>
                <a:cs typeface="Times New Roman" panose="02020603050405020304" pitchFamily="18" charset="0"/>
                <a:hlinkClick r:id="rId3"/>
              </a:rPr>
              <a:t>Free Downloads - Reports/Roadmaps</a:t>
            </a:r>
            <a:r>
              <a:rPr lang="en-US" sz="1500" dirty="0">
                <a:latin typeface="+mj-lt"/>
                <a:cs typeface="Times New Roman" panose="02020603050405020304" pitchFamily="18" charset="0"/>
              </a:rPr>
              <a:t> </a:t>
            </a:r>
          </a:p>
          <a:p>
            <a:pPr>
              <a:lnSpc>
                <a:spcPct val="100000"/>
              </a:lnSpc>
              <a:spcAft>
                <a:spcPts val="1200"/>
              </a:spcAft>
            </a:pPr>
            <a:r>
              <a:rPr lang="en-US" sz="1500" dirty="0">
                <a:latin typeface="+mj-lt"/>
                <a:cs typeface="Times New Roman" panose="02020603050405020304" pitchFamily="18" charset="0"/>
              </a:rPr>
              <a:t>For more information on innovations in advancing patient- and </a:t>
            </a:r>
            <a:r>
              <a:rPr lang="en-US" sz="1500" dirty="0" smtClean="0">
                <a:latin typeface="+mj-lt"/>
                <a:cs typeface="Times New Roman" panose="02020603050405020304" pitchFamily="18" charset="0"/>
              </a:rPr>
              <a:t>family-</a:t>
            </a:r>
            <a:r>
              <a:rPr lang="en-US" sz="1500" dirty="0" err="1" smtClean="0">
                <a:latin typeface="+mj-lt"/>
                <a:cs typeface="Times New Roman" panose="02020603050405020304" pitchFamily="18" charset="0"/>
              </a:rPr>
              <a:t>centred</a:t>
            </a:r>
            <a:r>
              <a:rPr lang="en-US" sz="1500" dirty="0" smtClean="0">
                <a:latin typeface="+mj-lt"/>
                <a:cs typeface="Times New Roman" panose="02020603050405020304" pitchFamily="18" charset="0"/>
              </a:rPr>
              <a:t> </a:t>
            </a:r>
            <a:r>
              <a:rPr lang="en-US" sz="1500" dirty="0">
                <a:latin typeface="+mj-lt"/>
                <a:cs typeface="Times New Roman" panose="02020603050405020304" pitchFamily="18" charset="0"/>
              </a:rPr>
              <a:t>care in hospitals, see the Agency for Healthcare Research and Quality’s web page </a:t>
            </a:r>
            <a:r>
              <a:rPr lang="en-US" sz="1500" dirty="0">
                <a:latin typeface="+mj-lt"/>
                <a:cs typeface="Times New Roman" panose="02020603050405020304" pitchFamily="18" charset="0"/>
                <a:hlinkClick r:id="rId4"/>
              </a:rPr>
              <a:t>Advancing the Practice of Patient- and Family-Centered Care in Hospitals</a:t>
            </a:r>
            <a:r>
              <a:rPr lang="en-US" sz="1500" dirty="0">
                <a:latin typeface="+mj-lt"/>
                <a:cs typeface="Times New Roman" panose="02020603050405020304" pitchFamily="18" charset="0"/>
              </a:rPr>
              <a:t>. </a:t>
            </a:r>
            <a:endParaRPr lang="en-CA" sz="1500" dirty="0">
              <a:latin typeface="+mj-lt"/>
              <a:cs typeface="Times New Roman" panose="02020603050405020304" pitchFamily="18" charset="0"/>
            </a:endParaRP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38</a:t>
            </a:fld>
            <a:endParaRPr lang="en-US" dirty="0"/>
          </a:p>
        </p:txBody>
      </p:sp>
    </p:spTree>
    <p:extLst>
      <p:ext uri="{BB962C8B-B14F-4D97-AF65-F5344CB8AC3E}">
        <p14:creationId xmlns:p14="http://schemas.microsoft.com/office/powerpoint/2010/main" val="3813643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547460"/>
            <a:ext cx="7275714" cy="366760"/>
          </a:xfrm>
        </p:spPr>
        <p:txBody>
          <a:bodyPr>
            <a:normAutofit fontScale="90000"/>
          </a:bodyPr>
          <a:lstStyle/>
          <a:p>
            <a:r>
              <a:rPr lang="en-US" dirty="0"/>
              <a:t>Managing Stress and Self-Care Practices </a:t>
            </a:r>
          </a:p>
        </p:txBody>
      </p:sp>
      <p:sp>
        <p:nvSpPr>
          <p:cNvPr id="3" name="Content Placeholder 2"/>
          <p:cNvSpPr>
            <a:spLocks noGrp="1"/>
          </p:cNvSpPr>
          <p:nvPr>
            <p:ph idx="1"/>
          </p:nvPr>
        </p:nvSpPr>
        <p:spPr>
          <a:xfrm>
            <a:off x="1404572" y="1373949"/>
            <a:ext cx="7132401" cy="2735664"/>
          </a:xfrm>
        </p:spPr>
        <p:txBody>
          <a:bodyPr>
            <a:normAutofit/>
          </a:bodyPr>
          <a:lstStyle/>
          <a:p>
            <a:pPr>
              <a:buFont typeface="Arial" panose="020B0604020202020204" pitchFamily="34" charset="0"/>
              <a:buChar char="•"/>
            </a:pPr>
            <a:r>
              <a:rPr lang="en-US" sz="1600" dirty="0"/>
              <a:t>Leading and managing in this environment is the new health care norm.</a:t>
            </a:r>
          </a:p>
          <a:p>
            <a:pPr>
              <a:buFont typeface="Arial" panose="020B0604020202020204" pitchFamily="34" charset="0"/>
              <a:buChar char="•"/>
            </a:pPr>
            <a:r>
              <a:rPr lang="en-US" sz="1600" dirty="0"/>
              <a:t>Managers need to expect and anticipate change and be able to communicate effectively and collaborate easily with others to move health care forward.</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39</a:t>
            </a:fld>
            <a:endParaRPr lang="en-US" dirty="0"/>
          </a:p>
        </p:txBody>
      </p:sp>
    </p:spTree>
    <p:extLst>
      <p:ext uri="{BB962C8B-B14F-4D97-AF65-F5344CB8AC3E}">
        <p14:creationId xmlns:p14="http://schemas.microsoft.com/office/powerpoint/2010/main" val="2892097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Learning Objectives </a:t>
            </a:r>
            <a:r>
              <a:rPr lang="en-US" dirty="0" smtClean="0"/>
              <a:t>(Cont’d</a:t>
            </a:r>
            <a:r>
              <a:rPr lang="en-US" dirty="0"/>
              <a:t>)</a:t>
            </a:r>
            <a:endParaRPr lang="en-US" dirty="0"/>
          </a:p>
        </p:txBody>
      </p:sp>
      <p:sp>
        <p:nvSpPr>
          <p:cNvPr id="3" name="Content Placeholder 2"/>
          <p:cNvSpPr>
            <a:spLocks noGrp="1"/>
          </p:cNvSpPr>
          <p:nvPr>
            <p:ph idx="1"/>
          </p:nvPr>
        </p:nvSpPr>
        <p:spPr>
          <a:xfrm>
            <a:off x="1411087" y="1169193"/>
            <a:ext cx="7132401" cy="2735664"/>
          </a:xfrm>
        </p:spPr>
        <p:txBody>
          <a:bodyPr>
            <a:normAutofit/>
          </a:bodyPr>
          <a:lstStyle/>
          <a:p>
            <a:pPr>
              <a:buFont typeface="Arial" panose="020B0604020202020204" pitchFamily="34" charset="0"/>
              <a:buChar char="•"/>
            </a:pPr>
            <a:r>
              <a:rPr lang="en-US" sz="1600" dirty="0"/>
              <a:t>Determine the importance of the manager or leader’s personal journey planning for fruitful and fulfilling career development and professional growth.</a:t>
            </a:r>
          </a:p>
          <a:p>
            <a:pPr>
              <a:buFont typeface="Arial" panose="020B0604020202020204" pitchFamily="34" charset="0"/>
              <a:buChar char="•"/>
            </a:pPr>
            <a:r>
              <a:rPr lang="en-US" sz="1600" dirty="0"/>
              <a:t>Recognize transition shock.</a:t>
            </a:r>
          </a:p>
          <a:p>
            <a:pPr>
              <a:buFont typeface="Arial" panose="020B0604020202020204" pitchFamily="34" charset="0"/>
              <a:buChar char="•"/>
            </a:pPr>
            <a:r>
              <a:rPr lang="en-US" sz="1600" dirty="0"/>
              <a:t>Describe the five foundational elements of professional role transition for new nurses.</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4</a:t>
            </a:fld>
            <a:endParaRPr lang="en-US" dirty="0"/>
          </a:p>
        </p:txBody>
      </p:sp>
    </p:spTree>
    <p:extLst>
      <p:ext uri="{BB962C8B-B14F-4D97-AF65-F5344CB8AC3E}">
        <p14:creationId xmlns:p14="http://schemas.microsoft.com/office/powerpoint/2010/main" val="2410423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547460"/>
            <a:ext cx="7275714" cy="366760"/>
          </a:xfrm>
        </p:spPr>
        <p:txBody>
          <a:bodyPr>
            <a:normAutofit fontScale="90000"/>
          </a:bodyPr>
          <a:lstStyle/>
          <a:p>
            <a:r>
              <a:rPr lang="en-US" dirty="0"/>
              <a:t>Managing Stress and Self-Care </a:t>
            </a:r>
            <a:r>
              <a:rPr lang="en-US" dirty="0" smtClean="0"/>
              <a:t>Practices (Cont’d) </a:t>
            </a:r>
            <a:endParaRPr lang="en-US" dirty="0"/>
          </a:p>
        </p:txBody>
      </p:sp>
      <p:sp>
        <p:nvSpPr>
          <p:cNvPr id="3" name="Content Placeholder 2"/>
          <p:cNvSpPr>
            <a:spLocks noGrp="1"/>
          </p:cNvSpPr>
          <p:nvPr>
            <p:ph idx="1"/>
          </p:nvPr>
        </p:nvSpPr>
        <p:spPr>
          <a:xfrm>
            <a:off x="1404572" y="1623317"/>
            <a:ext cx="7132401" cy="2486296"/>
          </a:xfrm>
        </p:spPr>
        <p:txBody>
          <a:bodyPr>
            <a:normAutofit/>
          </a:bodyPr>
          <a:lstStyle/>
          <a:p>
            <a:pPr>
              <a:buFont typeface="Arial" panose="020B0604020202020204" pitchFamily="34" charset="0"/>
              <a:buChar char="•"/>
            </a:pPr>
            <a:r>
              <a:rPr lang="en-US" sz="1600" dirty="0"/>
              <a:t>Proactively supporting and promoting change is both demanding and fatiguing. </a:t>
            </a:r>
          </a:p>
          <a:p>
            <a:pPr>
              <a:buFont typeface="Arial" panose="020B0604020202020204" pitchFamily="34" charset="0"/>
              <a:buChar char="•"/>
            </a:pPr>
            <a:r>
              <a:rPr lang="en-US" sz="1600" dirty="0"/>
              <a:t>It is easy for nurse leaders to experience negative impacts on their lives and </a:t>
            </a:r>
            <a:r>
              <a:rPr lang="en-US" sz="1600" dirty="0" err="1"/>
              <a:t>behaviours</a:t>
            </a:r>
            <a:r>
              <a:rPr lang="en-US" sz="1600" dirty="0"/>
              <a:t>. </a:t>
            </a:r>
          </a:p>
          <a:p>
            <a:pPr>
              <a:buFont typeface="Arial" panose="020B0604020202020204" pitchFamily="34" charset="0"/>
              <a:buChar char="•"/>
            </a:pPr>
            <a:r>
              <a:rPr lang="en-US" sz="1600" dirty="0"/>
              <a:t>Sometimes </a:t>
            </a:r>
            <a:r>
              <a:rPr lang="en-US" sz="1600" dirty="0" smtClean="0"/>
              <a:t>deleterious effects, </a:t>
            </a:r>
            <a:r>
              <a:rPr lang="en-US" sz="1600" dirty="0"/>
              <a:t>such as </a:t>
            </a:r>
            <a:r>
              <a:rPr lang="en-US" sz="1600" dirty="0" smtClean="0"/>
              <a:t>fatigue, </a:t>
            </a:r>
            <a:r>
              <a:rPr lang="en-US" sz="1600" dirty="0"/>
              <a:t>may eventually lead to burnout, which can be displayed as emotional exhaustion, cynicism, and personal inefficacy (</a:t>
            </a:r>
            <a:r>
              <a:rPr lang="en-US" sz="1600" dirty="0" err="1"/>
              <a:t>Laschinger</a:t>
            </a:r>
            <a:r>
              <a:rPr lang="en-US" sz="1600" dirty="0"/>
              <a:t> &amp; </a:t>
            </a:r>
            <a:r>
              <a:rPr lang="en-US" sz="1600" dirty="0" err="1"/>
              <a:t>Fida</a:t>
            </a:r>
            <a:r>
              <a:rPr lang="en-US" sz="1600" dirty="0"/>
              <a:t>, 2014).</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40</a:t>
            </a:fld>
            <a:endParaRPr lang="en-US" dirty="0"/>
          </a:p>
        </p:txBody>
      </p:sp>
    </p:spTree>
    <p:extLst>
      <p:ext uri="{BB962C8B-B14F-4D97-AF65-F5344CB8AC3E}">
        <p14:creationId xmlns:p14="http://schemas.microsoft.com/office/powerpoint/2010/main" val="24920459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547460"/>
            <a:ext cx="7275714" cy="366760"/>
          </a:xfrm>
        </p:spPr>
        <p:txBody>
          <a:bodyPr>
            <a:normAutofit fontScale="90000"/>
          </a:bodyPr>
          <a:lstStyle/>
          <a:p>
            <a:r>
              <a:rPr lang="en-US" dirty="0"/>
              <a:t>Managing Stress and Self-Care </a:t>
            </a:r>
            <a:r>
              <a:rPr lang="en-US" dirty="0" smtClean="0"/>
              <a:t>Practices (Cont’d) </a:t>
            </a:r>
            <a:endParaRPr lang="en-US" dirty="0"/>
          </a:p>
        </p:txBody>
      </p:sp>
      <p:sp>
        <p:nvSpPr>
          <p:cNvPr id="3" name="Content Placeholder 2"/>
          <p:cNvSpPr>
            <a:spLocks noGrp="1"/>
          </p:cNvSpPr>
          <p:nvPr>
            <p:ph idx="1"/>
          </p:nvPr>
        </p:nvSpPr>
        <p:spPr>
          <a:xfrm>
            <a:off x="1404572" y="1602769"/>
            <a:ext cx="7132401" cy="2506844"/>
          </a:xfrm>
        </p:spPr>
        <p:txBody>
          <a:bodyPr>
            <a:normAutofit/>
          </a:bodyPr>
          <a:lstStyle/>
          <a:p>
            <a:pPr>
              <a:buFont typeface="Arial" panose="020B0604020202020204" pitchFamily="34" charset="0"/>
              <a:buChar char="•"/>
            </a:pPr>
            <a:r>
              <a:rPr lang="en-US" sz="1600" b="1" dirty="0"/>
              <a:t>Self-care</a:t>
            </a:r>
            <a:r>
              <a:rPr lang="en-US" sz="1600" dirty="0"/>
              <a:t> is essential for managers and leaders as a proactive and continuing activity. </a:t>
            </a:r>
          </a:p>
          <a:p>
            <a:pPr>
              <a:buFont typeface="Arial" panose="020B0604020202020204" pitchFamily="34" charset="0"/>
              <a:buChar char="•"/>
            </a:pPr>
            <a:r>
              <a:rPr lang="en-US" sz="1600" dirty="0"/>
              <a:t>Self-care always begins with strategic awareness of strengths, skills, and abilities that you as a manager or leader possess.</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41</a:t>
            </a:fld>
            <a:endParaRPr lang="en-US" dirty="0"/>
          </a:p>
        </p:txBody>
      </p:sp>
    </p:spTree>
    <p:extLst>
      <p:ext uri="{BB962C8B-B14F-4D97-AF65-F5344CB8AC3E}">
        <p14:creationId xmlns:p14="http://schemas.microsoft.com/office/powerpoint/2010/main" val="9935818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547460"/>
            <a:ext cx="7275714" cy="366760"/>
          </a:xfrm>
        </p:spPr>
        <p:txBody>
          <a:bodyPr>
            <a:normAutofit fontScale="90000"/>
          </a:bodyPr>
          <a:lstStyle/>
          <a:p>
            <a:r>
              <a:rPr lang="en-US" dirty="0"/>
              <a:t>Managing Stress and Self-Care </a:t>
            </a:r>
            <a:r>
              <a:rPr lang="en-US" dirty="0" smtClean="0"/>
              <a:t>Practices (Cont’d) </a:t>
            </a:r>
            <a:endParaRPr lang="en-US" dirty="0"/>
          </a:p>
        </p:txBody>
      </p:sp>
      <p:sp>
        <p:nvSpPr>
          <p:cNvPr id="3" name="Content Placeholder 2"/>
          <p:cNvSpPr>
            <a:spLocks noGrp="1"/>
          </p:cNvSpPr>
          <p:nvPr>
            <p:ph idx="1"/>
          </p:nvPr>
        </p:nvSpPr>
        <p:spPr>
          <a:xfrm>
            <a:off x="1404572" y="1684961"/>
            <a:ext cx="7132401" cy="2424651"/>
          </a:xfrm>
        </p:spPr>
        <p:txBody>
          <a:bodyPr>
            <a:normAutofit/>
          </a:bodyPr>
          <a:lstStyle/>
          <a:p>
            <a:pPr>
              <a:buFont typeface="Arial" panose="020B0604020202020204" pitchFamily="34" charset="0"/>
              <a:buChar char="•"/>
            </a:pPr>
            <a:r>
              <a:rPr lang="en-US" sz="1600" dirty="0"/>
              <a:t>LEADS in a Caring Environment</a:t>
            </a:r>
          </a:p>
          <a:p>
            <a:pPr lvl="1">
              <a:buFont typeface="Arial" panose="020B0604020202020204" pitchFamily="34" charset="0"/>
              <a:buChar char="•"/>
            </a:pPr>
            <a:r>
              <a:rPr lang="en-US" sz="1600" b="1" dirty="0"/>
              <a:t>L</a:t>
            </a:r>
            <a:r>
              <a:rPr lang="en-US" sz="1600" dirty="0"/>
              <a:t>eading self</a:t>
            </a:r>
          </a:p>
          <a:p>
            <a:pPr lvl="1">
              <a:buFont typeface="Arial" panose="020B0604020202020204" pitchFamily="34" charset="0"/>
              <a:buChar char="•"/>
            </a:pPr>
            <a:r>
              <a:rPr lang="en-US" sz="1600" b="1" dirty="0"/>
              <a:t>E</a:t>
            </a:r>
            <a:r>
              <a:rPr lang="en-US" sz="1600" dirty="0"/>
              <a:t>ngaging others</a:t>
            </a:r>
          </a:p>
          <a:p>
            <a:pPr lvl="1">
              <a:buFont typeface="Arial" panose="020B0604020202020204" pitchFamily="34" charset="0"/>
              <a:buChar char="•"/>
            </a:pPr>
            <a:r>
              <a:rPr lang="en-US" sz="1600" b="1" dirty="0"/>
              <a:t>A</a:t>
            </a:r>
            <a:r>
              <a:rPr lang="en-US" sz="1600" dirty="0"/>
              <a:t>chieving results</a:t>
            </a:r>
          </a:p>
          <a:p>
            <a:pPr lvl="1">
              <a:buFont typeface="Arial" panose="020B0604020202020204" pitchFamily="34" charset="0"/>
              <a:buChar char="•"/>
            </a:pPr>
            <a:r>
              <a:rPr lang="en-US" sz="1600" b="1" dirty="0"/>
              <a:t>D</a:t>
            </a:r>
            <a:r>
              <a:rPr lang="en-US" sz="1600" dirty="0"/>
              <a:t>eveloping coalitions </a:t>
            </a:r>
          </a:p>
          <a:p>
            <a:pPr lvl="1">
              <a:buFont typeface="Arial" panose="020B0604020202020204" pitchFamily="34" charset="0"/>
              <a:buChar char="•"/>
            </a:pPr>
            <a:r>
              <a:rPr lang="en-US" sz="1600" dirty="0"/>
              <a:t>transforming </a:t>
            </a:r>
            <a:r>
              <a:rPr lang="en-US" sz="1600" b="1" dirty="0"/>
              <a:t>S</a:t>
            </a:r>
            <a:r>
              <a:rPr lang="en-US" sz="1600" dirty="0"/>
              <a:t>ystems </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42</a:t>
            </a:fld>
            <a:endParaRPr lang="en-US" dirty="0"/>
          </a:p>
        </p:txBody>
      </p:sp>
    </p:spTree>
    <p:extLst>
      <p:ext uri="{BB962C8B-B14F-4D97-AF65-F5344CB8AC3E}">
        <p14:creationId xmlns:p14="http://schemas.microsoft.com/office/powerpoint/2010/main" val="395650859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086" y="379937"/>
            <a:ext cx="7275714" cy="366760"/>
          </a:xfrm>
        </p:spPr>
        <p:txBody>
          <a:bodyPr>
            <a:normAutofit fontScale="90000"/>
          </a:bodyPr>
          <a:lstStyle/>
          <a:p>
            <a:r>
              <a:rPr lang="en-US" dirty="0">
                <a:solidFill>
                  <a:srgbClr val="92D050"/>
                </a:solidFill>
              </a:rPr>
              <a:t>Essential Learning Activity 16.6.1</a:t>
            </a:r>
          </a:p>
        </p:txBody>
      </p:sp>
      <p:sp>
        <p:nvSpPr>
          <p:cNvPr id="3" name="Content Placeholder 2"/>
          <p:cNvSpPr>
            <a:spLocks noGrp="1"/>
          </p:cNvSpPr>
          <p:nvPr>
            <p:ph idx="1"/>
          </p:nvPr>
        </p:nvSpPr>
        <p:spPr>
          <a:xfrm>
            <a:off x="1404572" y="1046347"/>
            <a:ext cx="7132401" cy="2735664"/>
          </a:xfrm>
        </p:spPr>
        <p:txBody>
          <a:bodyPr>
            <a:normAutofit fontScale="62500" lnSpcReduction="20000"/>
          </a:bodyPr>
          <a:lstStyle/>
          <a:p>
            <a:pPr>
              <a:lnSpc>
                <a:spcPct val="100000"/>
              </a:lnSpc>
              <a:spcAft>
                <a:spcPts val="1200"/>
              </a:spcAft>
            </a:pPr>
            <a:r>
              <a:rPr lang="en-US" sz="2000" dirty="0">
                <a:latin typeface="+mj-lt"/>
                <a:cs typeface="Times New Roman" panose="02020603050405020304" pitchFamily="18" charset="0"/>
              </a:rPr>
              <a:t>Watch </a:t>
            </a:r>
            <a:r>
              <a:rPr lang="en-US" sz="2000" dirty="0" smtClean="0">
                <a:latin typeface="+mj-lt"/>
                <a:cs typeface="Times New Roman" panose="02020603050405020304" pitchFamily="18" charset="0"/>
              </a:rPr>
              <a:t>the </a:t>
            </a:r>
            <a:r>
              <a:rPr lang="en-US" sz="2000" dirty="0">
                <a:latin typeface="+mj-lt"/>
                <a:cs typeface="Times New Roman" panose="02020603050405020304" pitchFamily="18" charset="0"/>
              </a:rPr>
              <a:t>video “</a:t>
            </a:r>
            <a:r>
              <a:rPr lang="en-US" sz="2000" dirty="0">
                <a:latin typeface="+mj-lt"/>
                <a:cs typeface="Times New Roman" panose="02020603050405020304" pitchFamily="18" charset="0"/>
                <a:hlinkClick r:id="rId2"/>
              </a:rPr>
              <a:t>Sustainable Development Goals: Global Health and Nursing</a:t>
            </a:r>
            <a:r>
              <a:rPr lang="en-US" sz="2000" dirty="0">
                <a:latin typeface="+mj-lt"/>
                <a:cs typeface="Times New Roman" panose="02020603050405020304" pitchFamily="18" charset="0"/>
              </a:rPr>
              <a:t>” (56:10), which is part of the Global Leadership Series hosted by the Centre for Global Child Health. In this video, Dr. Judith </a:t>
            </a:r>
            <a:r>
              <a:rPr lang="en-US" sz="2000" dirty="0" err="1">
                <a:latin typeface="+mj-lt"/>
                <a:cs typeface="Times New Roman" panose="02020603050405020304" pitchFamily="18" charset="0"/>
              </a:rPr>
              <a:t>Shamian</a:t>
            </a:r>
            <a:r>
              <a:rPr lang="en-US" sz="2000" dirty="0">
                <a:latin typeface="+mj-lt"/>
                <a:cs typeface="Times New Roman" panose="02020603050405020304" pitchFamily="18" charset="0"/>
              </a:rPr>
              <a:t> discusses global nursing and sustainable development goals. Then answer the following questions:</a:t>
            </a:r>
          </a:p>
          <a:p>
            <a:pPr lvl="1">
              <a:lnSpc>
                <a:spcPct val="100000"/>
              </a:lnSpc>
              <a:spcBef>
                <a:spcPts val="0"/>
              </a:spcBef>
              <a:spcAft>
                <a:spcPts val="1200"/>
              </a:spcAft>
            </a:pPr>
            <a:r>
              <a:rPr lang="en-US" sz="2000" dirty="0">
                <a:latin typeface="+mj-lt"/>
                <a:cs typeface="Times New Roman" panose="02020603050405020304" pitchFamily="18" charset="0"/>
              </a:rPr>
              <a:t>How is the Canadian Nurses Association (CNA) linked to the International Council of Nurses (ICN)?</a:t>
            </a:r>
          </a:p>
          <a:p>
            <a:pPr lvl="1">
              <a:lnSpc>
                <a:spcPct val="100000"/>
              </a:lnSpc>
              <a:spcBef>
                <a:spcPts val="0"/>
              </a:spcBef>
              <a:spcAft>
                <a:spcPts val="1200"/>
              </a:spcAft>
            </a:pPr>
            <a:r>
              <a:rPr lang="en-US" sz="2000" dirty="0">
                <a:latin typeface="+mj-lt"/>
                <a:cs typeface="Times New Roman" panose="02020603050405020304" pitchFamily="18" charset="0"/>
              </a:rPr>
              <a:t>Why does Dr. </a:t>
            </a:r>
            <a:r>
              <a:rPr lang="en-US" sz="2000" dirty="0" err="1">
                <a:latin typeface="+mj-lt"/>
                <a:cs typeface="Times New Roman" panose="02020603050405020304" pitchFamily="18" charset="0"/>
              </a:rPr>
              <a:t>Shamian</a:t>
            </a:r>
            <a:r>
              <a:rPr lang="en-US" sz="2000" dirty="0">
                <a:latin typeface="+mj-lt"/>
                <a:cs typeface="Times New Roman" panose="02020603050405020304" pitchFamily="18" charset="0"/>
              </a:rPr>
              <a:t> state that money spent on health care workers is an investment?</a:t>
            </a:r>
          </a:p>
          <a:p>
            <a:pPr lvl="1">
              <a:lnSpc>
                <a:spcPct val="100000"/>
              </a:lnSpc>
              <a:spcBef>
                <a:spcPts val="0"/>
              </a:spcBef>
              <a:spcAft>
                <a:spcPts val="1200"/>
              </a:spcAft>
            </a:pPr>
            <a:r>
              <a:rPr lang="en-US" sz="2000" dirty="0">
                <a:latin typeface="+mj-lt"/>
                <a:cs typeface="Times New Roman" panose="02020603050405020304" pitchFamily="18" charset="0"/>
              </a:rPr>
              <a:t>What are the three “buzzwords” that Dr. </a:t>
            </a:r>
            <a:r>
              <a:rPr lang="en-US" sz="2000" dirty="0" err="1">
                <a:latin typeface="+mj-lt"/>
                <a:cs typeface="Times New Roman" panose="02020603050405020304" pitchFamily="18" charset="0"/>
              </a:rPr>
              <a:t>Shamian</a:t>
            </a:r>
            <a:r>
              <a:rPr lang="en-US" sz="2000" dirty="0">
                <a:latin typeface="+mj-lt"/>
                <a:cs typeface="Times New Roman" panose="02020603050405020304" pitchFamily="18" charset="0"/>
              </a:rPr>
              <a:t> mentions?</a:t>
            </a:r>
          </a:p>
          <a:p>
            <a:pPr lvl="1">
              <a:lnSpc>
                <a:spcPct val="100000"/>
              </a:lnSpc>
              <a:spcBef>
                <a:spcPts val="0"/>
              </a:spcBef>
              <a:spcAft>
                <a:spcPts val="1200"/>
              </a:spcAft>
            </a:pPr>
            <a:r>
              <a:rPr lang="en-US" sz="2000" dirty="0">
                <a:latin typeface="+mj-lt"/>
                <a:cs typeface="Times New Roman" panose="02020603050405020304" pitchFamily="18" charset="0"/>
              </a:rPr>
              <a:t>Identify the sustainable development goals (SDGs) for the world.</a:t>
            </a:r>
          </a:p>
          <a:p>
            <a:pPr lvl="1">
              <a:lnSpc>
                <a:spcPct val="100000"/>
              </a:lnSpc>
              <a:spcBef>
                <a:spcPts val="0"/>
              </a:spcBef>
              <a:spcAft>
                <a:spcPts val="1200"/>
              </a:spcAft>
            </a:pPr>
            <a:r>
              <a:rPr lang="en-US" sz="2000" dirty="0">
                <a:latin typeface="+mj-lt"/>
                <a:cs typeface="Times New Roman" panose="02020603050405020304" pitchFamily="18" charset="0"/>
              </a:rPr>
              <a:t>How can you, as a nurse leader, work to assist citizens of the world to achieve these goals?</a:t>
            </a:r>
            <a:endParaRPr lang="en-CA" sz="2000" dirty="0">
              <a:latin typeface="+mj-lt"/>
              <a:cs typeface="Times New Roman" panose="02020603050405020304" pitchFamily="18" charset="0"/>
            </a:endParaRP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43</a:t>
            </a:fld>
            <a:endParaRPr lang="en-US" dirty="0"/>
          </a:p>
        </p:txBody>
      </p:sp>
    </p:spTree>
    <p:extLst>
      <p:ext uri="{BB962C8B-B14F-4D97-AF65-F5344CB8AC3E}">
        <p14:creationId xmlns:p14="http://schemas.microsoft.com/office/powerpoint/2010/main" val="32738766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501164"/>
            <a:ext cx="7275714" cy="366760"/>
          </a:xfrm>
        </p:spPr>
        <p:txBody>
          <a:bodyPr>
            <a:normAutofit fontScale="90000"/>
          </a:bodyPr>
          <a:lstStyle/>
          <a:p>
            <a:r>
              <a:rPr lang="en-US" dirty="0"/>
              <a:t>Dr. Judith </a:t>
            </a:r>
            <a:r>
              <a:rPr lang="en-US" dirty="0" err="1"/>
              <a:t>Shamian</a:t>
            </a:r>
            <a:r>
              <a:rPr lang="en-US" dirty="0"/>
              <a:t>: Global </a:t>
            </a:r>
            <a:r>
              <a:rPr lang="en-US" dirty="0" smtClean="0"/>
              <a:t>Nursing</a:t>
            </a:r>
            <a:endParaRPr lang="en-US" dirty="0"/>
          </a:p>
        </p:txBody>
      </p:sp>
      <p:sp>
        <p:nvSpPr>
          <p:cNvPr id="3" name="Content Placeholder 2"/>
          <p:cNvSpPr>
            <a:spLocks noGrp="1"/>
          </p:cNvSpPr>
          <p:nvPr>
            <p:ph idx="1"/>
          </p:nvPr>
        </p:nvSpPr>
        <p:spPr>
          <a:xfrm>
            <a:off x="1404572" y="1121275"/>
            <a:ext cx="7132401" cy="2735664"/>
          </a:xfrm>
        </p:spPr>
        <p:txBody>
          <a:bodyPr>
            <a:normAutofit/>
          </a:bodyPr>
          <a:lstStyle/>
          <a:p>
            <a:pPr>
              <a:buFont typeface="Arial" panose="020B0604020202020204" pitchFamily="34" charset="0"/>
              <a:buChar char="•"/>
            </a:pPr>
            <a:r>
              <a:rPr lang="en-US" sz="1600" dirty="0"/>
              <a:t>International Council of Nurses</a:t>
            </a:r>
          </a:p>
          <a:p>
            <a:pPr>
              <a:buFont typeface="Arial" panose="020B0604020202020204" pitchFamily="34" charset="0"/>
              <a:buChar char="•"/>
            </a:pPr>
            <a:r>
              <a:rPr lang="en-US" sz="1600" dirty="0"/>
              <a:t>United Nations</a:t>
            </a:r>
          </a:p>
          <a:p>
            <a:pPr>
              <a:buFont typeface="Arial" panose="020B0604020202020204" pitchFamily="34" charset="0"/>
              <a:buChar char="•"/>
            </a:pPr>
            <a:r>
              <a:rPr lang="en-US" sz="1600" dirty="0"/>
              <a:t>World Health Organization</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44</a:t>
            </a:fld>
            <a:endParaRPr lang="en-US" dirty="0"/>
          </a:p>
        </p:txBody>
      </p:sp>
    </p:spTree>
    <p:extLst>
      <p:ext uri="{BB962C8B-B14F-4D97-AF65-F5344CB8AC3E}">
        <p14:creationId xmlns:p14="http://schemas.microsoft.com/office/powerpoint/2010/main" val="12508491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501164"/>
            <a:ext cx="7275714" cy="366760"/>
          </a:xfrm>
        </p:spPr>
        <p:txBody>
          <a:bodyPr>
            <a:normAutofit fontScale="90000"/>
          </a:bodyPr>
          <a:lstStyle/>
          <a:p>
            <a:r>
              <a:rPr lang="en-US" dirty="0"/>
              <a:t>Dr. Judith </a:t>
            </a:r>
            <a:r>
              <a:rPr lang="en-US" dirty="0" err="1"/>
              <a:t>Shamian</a:t>
            </a:r>
            <a:r>
              <a:rPr lang="en-US" dirty="0"/>
              <a:t>: Global </a:t>
            </a:r>
            <a:r>
              <a:rPr lang="en-US" dirty="0" smtClean="0"/>
              <a:t>Nursing (Cont’d)</a:t>
            </a:r>
            <a:endParaRPr lang="en-US" dirty="0"/>
          </a:p>
        </p:txBody>
      </p:sp>
      <p:sp>
        <p:nvSpPr>
          <p:cNvPr id="3" name="Content Placeholder 2"/>
          <p:cNvSpPr>
            <a:spLocks noGrp="1"/>
          </p:cNvSpPr>
          <p:nvPr>
            <p:ph idx="1"/>
          </p:nvPr>
        </p:nvSpPr>
        <p:spPr>
          <a:xfrm>
            <a:off x="1404572" y="1520575"/>
            <a:ext cx="7132401" cy="2336364"/>
          </a:xfrm>
        </p:spPr>
        <p:txBody>
          <a:bodyPr>
            <a:normAutofit/>
          </a:bodyPr>
          <a:lstStyle/>
          <a:p>
            <a:pPr>
              <a:buFont typeface="Arial" panose="020B0604020202020204" pitchFamily="34" charset="0"/>
              <a:buChar char="•"/>
            </a:pPr>
            <a:r>
              <a:rPr lang="en-US" sz="1600" b="1" dirty="0"/>
              <a:t>Goal of Global Nursing</a:t>
            </a:r>
            <a:r>
              <a:rPr lang="en-US" sz="1600" dirty="0"/>
              <a:t>: Look at the health of all 7 billion people in the world</a:t>
            </a:r>
          </a:p>
          <a:p>
            <a:pPr>
              <a:buFont typeface="Arial" panose="020B0604020202020204" pitchFamily="34" charset="0"/>
              <a:buChar char="•"/>
            </a:pPr>
            <a:r>
              <a:rPr lang="en-US" sz="1600" b="1" dirty="0"/>
              <a:t>Impact of Global Engagement</a:t>
            </a:r>
            <a:r>
              <a:rPr lang="en-US" sz="1600" dirty="0"/>
              <a:t>: </a:t>
            </a:r>
          </a:p>
          <a:p>
            <a:pPr lvl="1">
              <a:buFont typeface="Arial" panose="020B0604020202020204" pitchFamily="34" charset="0"/>
              <a:buChar char="•"/>
            </a:pPr>
            <a:r>
              <a:rPr lang="en-US" sz="1600" dirty="0"/>
              <a:t>Nursing needs to be part of the global health initiative</a:t>
            </a:r>
          </a:p>
          <a:p>
            <a:pPr lvl="1">
              <a:buFont typeface="Arial" panose="020B0604020202020204" pitchFamily="34" charset="0"/>
              <a:buChar char="•"/>
            </a:pPr>
            <a:r>
              <a:rPr lang="en-US" sz="1600" dirty="0"/>
              <a:t>Shape political leaders to view frontline health care workers as an economic investment </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45</a:t>
            </a:fld>
            <a:endParaRPr lang="en-US" dirty="0"/>
          </a:p>
        </p:txBody>
      </p:sp>
    </p:spTree>
    <p:extLst>
      <p:ext uri="{BB962C8B-B14F-4D97-AF65-F5344CB8AC3E}">
        <p14:creationId xmlns:p14="http://schemas.microsoft.com/office/powerpoint/2010/main" val="26590348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501164"/>
            <a:ext cx="7275714" cy="366760"/>
          </a:xfrm>
        </p:spPr>
        <p:txBody>
          <a:bodyPr>
            <a:normAutofit fontScale="90000"/>
          </a:bodyPr>
          <a:lstStyle/>
          <a:p>
            <a:r>
              <a:rPr lang="en-US" dirty="0"/>
              <a:t>Dr. Judith </a:t>
            </a:r>
            <a:r>
              <a:rPr lang="en-US" dirty="0" err="1"/>
              <a:t>Shamian</a:t>
            </a:r>
            <a:r>
              <a:rPr lang="en-US" dirty="0"/>
              <a:t>: Global </a:t>
            </a:r>
            <a:r>
              <a:rPr lang="en-US" dirty="0" smtClean="0"/>
              <a:t>Nursing (Cont’d)</a:t>
            </a:r>
            <a:endParaRPr lang="en-US" dirty="0"/>
          </a:p>
        </p:txBody>
      </p:sp>
      <p:sp>
        <p:nvSpPr>
          <p:cNvPr id="3" name="Content Placeholder 2"/>
          <p:cNvSpPr>
            <a:spLocks noGrp="1"/>
          </p:cNvSpPr>
          <p:nvPr>
            <p:ph idx="1"/>
          </p:nvPr>
        </p:nvSpPr>
        <p:spPr>
          <a:xfrm>
            <a:off x="1404572" y="1520575"/>
            <a:ext cx="7132401" cy="2336364"/>
          </a:xfrm>
        </p:spPr>
        <p:txBody>
          <a:bodyPr>
            <a:normAutofit/>
          </a:bodyPr>
          <a:lstStyle/>
          <a:p>
            <a:pPr>
              <a:buFont typeface="Arial" panose="020B0604020202020204" pitchFamily="34" charset="0"/>
              <a:buChar char="•"/>
            </a:pPr>
            <a:r>
              <a:rPr lang="en-US" sz="1600" b="1" dirty="0"/>
              <a:t>Goal of Global Nursing</a:t>
            </a:r>
            <a:r>
              <a:rPr lang="en-US" sz="1600" dirty="0"/>
              <a:t>: Look at the health of all 7 billion people in the world</a:t>
            </a:r>
          </a:p>
          <a:p>
            <a:pPr>
              <a:buFont typeface="Arial" panose="020B0604020202020204" pitchFamily="34" charset="0"/>
              <a:buChar char="•"/>
            </a:pPr>
            <a:r>
              <a:rPr lang="en-US" sz="1600" b="1" dirty="0"/>
              <a:t>Impact of Global Engagement</a:t>
            </a:r>
            <a:r>
              <a:rPr lang="en-US" sz="1600" dirty="0"/>
              <a:t>: </a:t>
            </a:r>
          </a:p>
          <a:p>
            <a:pPr lvl="1">
              <a:buFont typeface="Arial" panose="020B0604020202020204" pitchFamily="34" charset="0"/>
              <a:buChar char="•"/>
            </a:pPr>
            <a:r>
              <a:rPr lang="en-US" sz="1600" dirty="0"/>
              <a:t>Nursing needs to be part of the global health initiative</a:t>
            </a:r>
          </a:p>
          <a:p>
            <a:pPr lvl="1">
              <a:buFont typeface="Arial" panose="020B0604020202020204" pitchFamily="34" charset="0"/>
              <a:buChar char="•"/>
            </a:pPr>
            <a:r>
              <a:rPr lang="en-US" sz="1600" dirty="0"/>
              <a:t>Shape political leaders to view frontline health care workers as an economic investment </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46</a:t>
            </a:fld>
            <a:endParaRPr lang="en-US" dirty="0"/>
          </a:p>
        </p:txBody>
      </p:sp>
    </p:spTree>
    <p:extLst>
      <p:ext uri="{BB962C8B-B14F-4D97-AF65-F5344CB8AC3E}">
        <p14:creationId xmlns:p14="http://schemas.microsoft.com/office/powerpoint/2010/main" val="96755105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501164"/>
            <a:ext cx="7275714" cy="366760"/>
          </a:xfrm>
        </p:spPr>
        <p:txBody>
          <a:bodyPr>
            <a:normAutofit fontScale="90000"/>
          </a:bodyPr>
          <a:lstStyle/>
          <a:p>
            <a:r>
              <a:rPr lang="en-US" dirty="0"/>
              <a:t>Dr. Judith </a:t>
            </a:r>
            <a:r>
              <a:rPr lang="en-US" dirty="0" err="1"/>
              <a:t>Shamian</a:t>
            </a:r>
            <a:r>
              <a:rPr lang="en-US" dirty="0"/>
              <a:t>: Sustainable </a:t>
            </a:r>
            <a:r>
              <a:rPr lang="en-US" dirty="0" smtClean="0"/>
              <a:t>Development </a:t>
            </a:r>
            <a:r>
              <a:rPr lang="en-US" dirty="0"/>
              <a:t>G</a:t>
            </a:r>
            <a:r>
              <a:rPr lang="en-US" dirty="0" smtClean="0"/>
              <a:t>oals</a:t>
            </a:r>
            <a:endParaRPr lang="en-US" dirty="0"/>
          </a:p>
        </p:txBody>
      </p:sp>
      <p:sp>
        <p:nvSpPr>
          <p:cNvPr id="3" name="Content Placeholder 2"/>
          <p:cNvSpPr>
            <a:spLocks noGrp="1"/>
          </p:cNvSpPr>
          <p:nvPr>
            <p:ph idx="1"/>
          </p:nvPr>
        </p:nvSpPr>
        <p:spPr>
          <a:xfrm>
            <a:off x="1404572" y="1456942"/>
            <a:ext cx="7132401" cy="2735664"/>
          </a:xfrm>
        </p:spPr>
        <p:txBody>
          <a:bodyPr>
            <a:normAutofit/>
          </a:bodyPr>
          <a:lstStyle/>
          <a:p>
            <a:pPr>
              <a:buFont typeface="Arial" panose="020B0604020202020204" pitchFamily="34" charset="0"/>
              <a:buChar char="•"/>
            </a:pPr>
            <a:r>
              <a:rPr lang="en-US" sz="1600" b="1" dirty="0"/>
              <a:t>Primary goal of nurse leaders</a:t>
            </a:r>
            <a:r>
              <a:rPr lang="en-US" sz="1600" dirty="0"/>
              <a:t>: How can we work to meet these sustainable development goals? </a:t>
            </a:r>
          </a:p>
          <a:p>
            <a:pPr>
              <a:buFont typeface="Arial" panose="020B0604020202020204" pitchFamily="34" charset="0"/>
              <a:buChar char="•"/>
            </a:pPr>
            <a:r>
              <a:rPr lang="en-US" sz="1600" dirty="0"/>
              <a:t>17 Sustainable Development Goals:</a:t>
            </a:r>
          </a:p>
          <a:p>
            <a:pPr lvl="1">
              <a:buFont typeface="Arial" panose="020B0604020202020204" pitchFamily="34" charset="0"/>
              <a:buChar char="•"/>
            </a:pPr>
            <a:r>
              <a:rPr lang="en-US" sz="1600" dirty="0"/>
              <a:t>No Poverty</a:t>
            </a:r>
          </a:p>
          <a:p>
            <a:pPr lvl="1">
              <a:buFont typeface="Arial" panose="020B0604020202020204" pitchFamily="34" charset="0"/>
              <a:buChar char="•"/>
            </a:pPr>
            <a:r>
              <a:rPr lang="en-US" sz="1600" dirty="0"/>
              <a:t>No Hunger</a:t>
            </a:r>
          </a:p>
          <a:p>
            <a:pPr lvl="1">
              <a:buFont typeface="Arial" panose="020B0604020202020204" pitchFamily="34" charset="0"/>
              <a:buChar char="•"/>
            </a:pPr>
            <a:r>
              <a:rPr lang="en-US" sz="1600" dirty="0"/>
              <a:t>Good Health</a:t>
            </a:r>
          </a:p>
          <a:p>
            <a:pPr lvl="1">
              <a:buFont typeface="Arial" panose="020B0604020202020204" pitchFamily="34" charset="0"/>
              <a:buChar char="•"/>
            </a:pPr>
            <a:r>
              <a:rPr lang="en-US" sz="1600" dirty="0"/>
              <a:t>Quality Education </a:t>
            </a:r>
          </a:p>
          <a:p>
            <a:pPr lvl="1">
              <a:buFont typeface="Arial" panose="020B0604020202020204" pitchFamily="34" charset="0"/>
              <a:buChar char="•"/>
            </a:pPr>
            <a:r>
              <a:rPr lang="en-US" sz="1600" dirty="0"/>
              <a:t>Gender Equality </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47</a:t>
            </a:fld>
            <a:endParaRPr lang="en-US" dirty="0"/>
          </a:p>
        </p:txBody>
      </p:sp>
    </p:spTree>
    <p:extLst>
      <p:ext uri="{BB962C8B-B14F-4D97-AF65-F5344CB8AC3E}">
        <p14:creationId xmlns:p14="http://schemas.microsoft.com/office/powerpoint/2010/main" val="265885532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501164"/>
            <a:ext cx="7275714" cy="366760"/>
          </a:xfrm>
        </p:spPr>
        <p:txBody>
          <a:bodyPr>
            <a:normAutofit fontScale="90000"/>
          </a:bodyPr>
          <a:lstStyle/>
          <a:p>
            <a:r>
              <a:rPr lang="en-US" dirty="0"/>
              <a:t>Dr. Judith </a:t>
            </a:r>
            <a:r>
              <a:rPr lang="en-US" dirty="0" err="1"/>
              <a:t>Shamian</a:t>
            </a:r>
            <a:r>
              <a:rPr lang="en-US" dirty="0"/>
              <a:t>: Sustainable </a:t>
            </a:r>
            <a:r>
              <a:rPr lang="en-US" dirty="0" smtClean="0"/>
              <a:t>Development </a:t>
            </a:r>
            <a:r>
              <a:rPr lang="en-US" dirty="0"/>
              <a:t>G</a:t>
            </a:r>
            <a:r>
              <a:rPr lang="en-US" dirty="0" smtClean="0"/>
              <a:t>oals (Cont’d)</a:t>
            </a:r>
            <a:endParaRPr lang="en-US" dirty="0"/>
          </a:p>
        </p:txBody>
      </p:sp>
      <p:sp>
        <p:nvSpPr>
          <p:cNvPr id="3" name="Content Placeholder 2"/>
          <p:cNvSpPr>
            <a:spLocks noGrp="1"/>
          </p:cNvSpPr>
          <p:nvPr>
            <p:ph idx="1"/>
          </p:nvPr>
        </p:nvSpPr>
        <p:spPr>
          <a:xfrm>
            <a:off x="1404572" y="1468517"/>
            <a:ext cx="7132401" cy="2735664"/>
          </a:xfrm>
        </p:spPr>
        <p:txBody>
          <a:bodyPr>
            <a:normAutofit/>
          </a:bodyPr>
          <a:lstStyle/>
          <a:p>
            <a:pPr>
              <a:buFont typeface="Arial" panose="020B0604020202020204" pitchFamily="34" charset="0"/>
              <a:buChar char="•"/>
            </a:pPr>
            <a:r>
              <a:rPr lang="en-US" sz="1600" dirty="0"/>
              <a:t>17 Sustainable Development Goals </a:t>
            </a:r>
            <a:r>
              <a:rPr lang="en-US" sz="1600" dirty="0" smtClean="0"/>
              <a:t>(Cont’d):</a:t>
            </a:r>
            <a:endParaRPr lang="en-US" sz="1600" dirty="0"/>
          </a:p>
          <a:p>
            <a:pPr lvl="1">
              <a:buFont typeface="Arial" panose="020B0604020202020204" pitchFamily="34" charset="0"/>
              <a:buChar char="•"/>
            </a:pPr>
            <a:r>
              <a:rPr lang="en-US" sz="1600" dirty="0"/>
              <a:t>Reduced Inequalities</a:t>
            </a:r>
          </a:p>
          <a:p>
            <a:pPr lvl="1">
              <a:buFont typeface="Arial" panose="020B0604020202020204" pitchFamily="34" charset="0"/>
              <a:buChar char="•"/>
            </a:pPr>
            <a:r>
              <a:rPr lang="en-US" sz="1600" dirty="0"/>
              <a:t>Sustainable Cities and Communities</a:t>
            </a:r>
          </a:p>
          <a:p>
            <a:pPr lvl="1">
              <a:buFont typeface="Arial" panose="020B0604020202020204" pitchFamily="34" charset="0"/>
              <a:buChar char="•"/>
            </a:pPr>
            <a:r>
              <a:rPr lang="en-US" sz="1600" dirty="0"/>
              <a:t>Clean Water and Sanitation </a:t>
            </a:r>
          </a:p>
          <a:p>
            <a:pPr lvl="1">
              <a:buFont typeface="Arial" panose="020B0604020202020204" pitchFamily="34" charset="0"/>
              <a:buChar char="•"/>
            </a:pPr>
            <a:r>
              <a:rPr lang="en-US" sz="1600" dirty="0"/>
              <a:t>Clean Energy</a:t>
            </a:r>
          </a:p>
          <a:p>
            <a:pPr lvl="1">
              <a:buFont typeface="Arial" panose="020B0604020202020204" pitchFamily="34" charset="0"/>
              <a:buChar char="•"/>
            </a:pPr>
            <a:r>
              <a:rPr lang="en-US" sz="1600" dirty="0"/>
              <a:t>Good Jobs and Economic Growth </a:t>
            </a:r>
          </a:p>
          <a:p>
            <a:pPr lvl="1">
              <a:buFont typeface="Arial" panose="020B0604020202020204" pitchFamily="34" charset="0"/>
              <a:buChar char="•"/>
            </a:pPr>
            <a:r>
              <a:rPr lang="en-US" sz="1600" dirty="0"/>
              <a:t>Innovation and Infrastructure</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48</a:t>
            </a:fld>
            <a:endParaRPr lang="en-US" dirty="0"/>
          </a:p>
        </p:txBody>
      </p:sp>
    </p:spTree>
    <p:extLst>
      <p:ext uri="{BB962C8B-B14F-4D97-AF65-F5344CB8AC3E}">
        <p14:creationId xmlns:p14="http://schemas.microsoft.com/office/powerpoint/2010/main" val="97086397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501164"/>
            <a:ext cx="7275714" cy="366760"/>
          </a:xfrm>
        </p:spPr>
        <p:txBody>
          <a:bodyPr>
            <a:normAutofit fontScale="90000"/>
          </a:bodyPr>
          <a:lstStyle/>
          <a:p>
            <a:r>
              <a:rPr lang="en-US" dirty="0"/>
              <a:t>Dr. Judith </a:t>
            </a:r>
            <a:r>
              <a:rPr lang="en-US" dirty="0" err="1"/>
              <a:t>Shamian</a:t>
            </a:r>
            <a:r>
              <a:rPr lang="en-US" dirty="0"/>
              <a:t>: Sustainable </a:t>
            </a:r>
            <a:r>
              <a:rPr lang="en-US" dirty="0" smtClean="0"/>
              <a:t>Development </a:t>
            </a:r>
            <a:r>
              <a:rPr lang="en-US" dirty="0"/>
              <a:t>G</a:t>
            </a:r>
            <a:r>
              <a:rPr lang="en-US" dirty="0" smtClean="0"/>
              <a:t>oals (Cont’d)</a:t>
            </a:r>
            <a:endParaRPr lang="en-US" dirty="0"/>
          </a:p>
        </p:txBody>
      </p:sp>
      <p:sp>
        <p:nvSpPr>
          <p:cNvPr id="3" name="Content Placeholder 2"/>
          <p:cNvSpPr>
            <a:spLocks noGrp="1"/>
          </p:cNvSpPr>
          <p:nvPr>
            <p:ph idx="1"/>
          </p:nvPr>
        </p:nvSpPr>
        <p:spPr>
          <a:xfrm>
            <a:off x="1404572" y="1468518"/>
            <a:ext cx="7132401" cy="2735664"/>
          </a:xfrm>
        </p:spPr>
        <p:txBody>
          <a:bodyPr>
            <a:normAutofit/>
          </a:bodyPr>
          <a:lstStyle/>
          <a:p>
            <a:pPr>
              <a:buFont typeface="Arial" panose="020B0604020202020204" pitchFamily="34" charset="0"/>
              <a:buChar char="•"/>
            </a:pPr>
            <a:r>
              <a:rPr lang="en-US" sz="1600" dirty="0"/>
              <a:t>17 Sustainable Development Goals </a:t>
            </a:r>
            <a:r>
              <a:rPr lang="en-US" sz="1600" dirty="0" smtClean="0"/>
              <a:t>(Cont’d):</a:t>
            </a:r>
            <a:endParaRPr lang="en-US" sz="1600" dirty="0"/>
          </a:p>
          <a:p>
            <a:pPr lvl="1">
              <a:buFont typeface="Arial" panose="020B0604020202020204" pitchFamily="34" charset="0"/>
              <a:buChar char="•"/>
            </a:pPr>
            <a:r>
              <a:rPr lang="en-US" sz="1600" dirty="0"/>
              <a:t>Responsible Consumption</a:t>
            </a:r>
          </a:p>
          <a:p>
            <a:pPr lvl="1">
              <a:buFont typeface="Arial" panose="020B0604020202020204" pitchFamily="34" charset="0"/>
              <a:buChar char="•"/>
            </a:pPr>
            <a:r>
              <a:rPr lang="en-US" sz="1600" dirty="0"/>
              <a:t>Protect the Planet</a:t>
            </a:r>
          </a:p>
          <a:p>
            <a:pPr lvl="1">
              <a:buFont typeface="Arial" panose="020B0604020202020204" pitchFamily="34" charset="0"/>
              <a:buChar char="•"/>
            </a:pPr>
            <a:r>
              <a:rPr lang="en-US" sz="1600" dirty="0"/>
              <a:t>Life Below Water</a:t>
            </a:r>
          </a:p>
          <a:p>
            <a:pPr lvl="1">
              <a:buFont typeface="Arial" panose="020B0604020202020204" pitchFamily="34" charset="0"/>
              <a:buChar char="•"/>
            </a:pPr>
            <a:r>
              <a:rPr lang="en-US" sz="1600" dirty="0"/>
              <a:t>Life on Land </a:t>
            </a:r>
          </a:p>
          <a:p>
            <a:pPr lvl="1">
              <a:buFont typeface="Arial" panose="020B0604020202020204" pitchFamily="34" charset="0"/>
              <a:buChar char="•"/>
            </a:pPr>
            <a:r>
              <a:rPr lang="en-US" sz="1600" dirty="0"/>
              <a:t>Peace and Justice </a:t>
            </a:r>
          </a:p>
          <a:p>
            <a:pPr lvl="1">
              <a:buFont typeface="Arial" panose="020B0604020202020204" pitchFamily="34" charset="0"/>
              <a:buChar char="•"/>
            </a:pPr>
            <a:r>
              <a:rPr lang="en-US" sz="1600" dirty="0"/>
              <a:t>Partnerships for the Goals</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49</a:t>
            </a:fld>
            <a:endParaRPr lang="en-US" dirty="0"/>
          </a:p>
        </p:txBody>
      </p:sp>
    </p:spTree>
    <p:extLst>
      <p:ext uri="{BB962C8B-B14F-4D97-AF65-F5344CB8AC3E}">
        <p14:creationId xmlns:p14="http://schemas.microsoft.com/office/powerpoint/2010/main" val="723165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275772"/>
            <a:ext cx="7275714" cy="366760"/>
          </a:xfrm>
        </p:spPr>
        <p:txBody>
          <a:bodyPr>
            <a:normAutofit fontScale="90000"/>
          </a:bodyPr>
          <a:lstStyle/>
          <a:p>
            <a:r>
              <a:rPr lang="en-US" dirty="0"/>
              <a:t>Transformational Leadership and Change: The Nursing Management Landscape</a:t>
            </a:r>
          </a:p>
        </p:txBody>
      </p:sp>
      <p:sp>
        <p:nvSpPr>
          <p:cNvPr id="3" name="Content Placeholder 2"/>
          <p:cNvSpPr>
            <a:spLocks noGrp="1"/>
          </p:cNvSpPr>
          <p:nvPr>
            <p:ph idx="1"/>
          </p:nvPr>
        </p:nvSpPr>
        <p:spPr>
          <a:xfrm>
            <a:off x="1404572" y="1671453"/>
            <a:ext cx="7132401" cy="2735664"/>
          </a:xfrm>
        </p:spPr>
        <p:txBody>
          <a:bodyPr>
            <a:normAutofit/>
          </a:bodyPr>
          <a:lstStyle/>
          <a:p>
            <a:pPr>
              <a:buFont typeface="Arial" panose="020B0604020202020204" pitchFamily="34" charset="0"/>
              <a:buChar char="•"/>
            </a:pPr>
            <a:r>
              <a:rPr lang="en-US" sz="1600" dirty="0"/>
              <a:t>Highly complex health care environment:</a:t>
            </a:r>
          </a:p>
          <a:p>
            <a:pPr lvl="1">
              <a:buFont typeface="Arial" panose="020B0604020202020204" pitchFamily="34" charset="0"/>
              <a:buChar char="•"/>
            </a:pPr>
            <a:r>
              <a:rPr lang="en-US" sz="1600" dirty="0"/>
              <a:t>Most critical changes are in the populations served and their health needs paired with available resources and capacity of the health system to meet these needs</a:t>
            </a:r>
          </a:p>
          <a:p>
            <a:pPr lvl="1">
              <a:buFont typeface="Arial" panose="020B0604020202020204" pitchFamily="34" charset="0"/>
              <a:buChar char="•"/>
            </a:pPr>
            <a:r>
              <a:rPr lang="en-US" sz="1600" dirty="0"/>
              <a:t>Increases in the use of technology</a:t>
            </a:r>
          </a:p>
          <a:p>
            <a:pPr lvl="1">
              <a:buFont typeface="Arial" panose="020B0604020202020204" pitchFamily="34" charset="0"/>
              <a:buChar char="•"/>
            </a:pPr>
            <a:r>
              <a:rPr lang="en-US" sz="1600" dirty="0"/>
              <a:t>Multigenerational workforce</a:t>
            </a:r>
          </a:p>
          <a:p>
            <a:pPr lvl="1">
              <a:buFont typeface="Arial" panose="020B0604020202020204" pitchFamily="34" charset="0"/>
              <a:buChar char="•"/>
            </a:pPr>
            <a:r>
              <a:rPr lang="en-US" sz="1600" dirty="0"/>
              <a:t>Changing requirements of management accountabilities </a:t>
            </a:r>
          </a:p>
          <a:p>
            <a:pPr lvl="1">
              <a:buFont typeface="Arial" panose="020B0604020202020204" pitchFamily="34" charset="0"/>
              <a:buChar char="•"/>
            </a:pPr>
            <a:r>
              <a:rPr lang="en-US" sz="1600" dirty="0"/>
              <a:t>Emphasis on performance management</a:t>
            </a:r>
          </a:p>
          <a:p>
            <a:pPr lvl="1">
              <a:buFont typeface="Arial" panose="020B0604020202020204" pitchFamily="34" charset="0"/>
              <a:buChar char="•"/>
            </a:pPr>
            <a:endParaRPr lang="en-US" sz="1800" dirty="0"/>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5</a:t>
            </a:fld>
            <a:endParaRPr lang="en-US" dirty="0"/>
          </a:p>
        </p:txBody>
      </p:sp>
    </p:spTree>
    <p:extLst>
      <p:ext uri="{BB962C8B-B14F-4D97-AF65-F5344CB8AC3E}">
        <p14:creationId xmlns:p14="http://schemas.microsoft.com/office/powerpoint/2010/main" val="337619129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501164"/>
            <a:ext cx="7275714" cy="366760"/>
          </a:xfrm>
        </p:spPr>
        <p:txBody>
          <a:bodyPr>
            <a:normAutofit fontScale="90000"/>
          </a:bodyPr>
          <a:lstStyle/>
          <a:p>
            <a:r>
              <a:rPr lang="en-US" dirty="0"/>
              <a:t>Dr. Judith </a:t>
            </a:r>
            <a:r>
              <a:rPr lang="en-US" dirty="0" err="1"/>
              <a:t>Shamian</a:t>
            </a:r>
            <a:r>
              <a:rPr lang="en-US" dirty="0"/>
              <a:t>: Sustainable </a:t>
            </a:r>
            <a:r>
              <a:rPr lang="en-US" dirty="0" smtClean="0"/>
              <a:t>Development </a:t>
            </a:r>
            <a:r>
              <a:rPr lang="en-US" dirty="0" smtClean="0"/>
              <a:t>G</a:t>
            </a:r>
            <a:r>
              <a:rPr lang="en-US" dirty="0" smtClean="0"/>
              <a:t>oals (Cont’d)</a:t>
            </a:r>
            <a:endParaRPr lang="en-US" dirty="0"/>
          </a:p>
        </p:txBody>
      </p:sp>
      <p:sp>
        <p:nvSpPr>
          <p:cNvPr id="3" name="Content Placeholder 2"/>
          <p:cNvSpPr>
            <a:spLocks noGrp="1"/>
          </p:cNvSpPr>
          <p:nvPr>
            <p:ph idx="1"/>
          </p:nvPr>
        </p:nvSpPr>
        <p:spPr>
          <a:xfrm>
            <a:off x="1404572" y="1637546"/>
            <a:ext cx="7132401" cy="2735664"/>
          </a:xfrm>
        </p:spPr>
        <p:txBody>
          <a:bodyPr>
            <a:normAutofit/>
          </a:bodyPr>
          <a:lstStyle/>
          <a:p>
            <a:pPr>
              <a:buFont typeface="Arial" panose="020B0604020202020204" pitchFamily="34" charset="0"/>
              <a:buChar char="•"/>
            </a:pPr>
            <a:r>
              <a:rPr lang="en-US" sz="1600" dirty="0"/>
              <a:t>6 Essential Elements of Sustainable Development Goals:</a:t>
            </a:r>
          </a:p>
          <a:p>
            <a:pPr lvl="1">
              <a:buFont typeface="Arial" panose="020B0604020202020204" pitchFamily="34" charset="0"/>
              <a:buChar char="•"/>
            </a:pPr>
            <a:r>
              <a:rPr lang="en-US" sz="1600" dirty="0"/>
              <a:t>People</a:t>
            </a:r>
          </a:p>
          <a:p>
            <a:pPr lvl="1">
              <a:buFont typeface="Arial" panose="020B0604020202020204" pitchFamily="34" charset="0"/>
              <a:buChar char="•"/>
            </a:pPr>
            <a:r>
              <a:rPr lang="en-US" sz="1600" dirty="0"/>
              <a:t>Dignity </a:t>
            </a:r>
          </a:p>
          <a:p>
            <a:pPr lvl="1">
              <a:buFont typeface="Arial" panose="020B0604020202020204" pitchFamily="34" charset="0"/>
              <a:buChar char="•"/>
            </a:pPr>
            <a:r>
              <a:rPr lang="en-US" sz="1600" dirty="0"/>
              <a:t>Prosperity</a:t>
            </a:r>
          </a:p>
          <a:p>
            <a:pPr lvl="1">
              <a:buFont typeface="Arial" panose="020B0604020202020204" pitchFamily="34" charset="0"/>
              <a:buChar char="•"/>
            </a:pPr>
            <a:r>
              <a:rPr lang="en-US" sz="1600" dirty="0"/>
              <a:t>Justice </a:t>
            </a:r>
          </a:p>
          <a:p>
            <a:pPr lvl="1">
              <a:buFont typeface="Arial" panose="020B0604020202020204" pitchFamily="34" charset="0"/>
              <a:buChar char="•"/>
            </a:pPr>
            <a:r>
              <a:rPr lang="en-US" sz="1600" dirty="0"/>
              <a:t>Partnership</a:t>
            </a:r>
          </a:p>
          <a:p>
            <a:pPr lvl="1">
              <a:buFont typeface="Arial" panose="020B0604020202020204" pitchFamily="34" charset="0"/>
              <a:buChar char="•"/>
            </a:pPr>
            <a:r>
              <a:rPr lang="en-US" sz="1600" dirty="0"/>
              <a:t>Planet</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50</a:t>
            </a:fld>
            <a:endParaRPr lang="en-US" dirty="0"/>
          </a:p>
        </p:txBody>
      </p:sp>
    </p:spTree>
    <p:extLst>
      <p:ext uri="{BB962C8B-B14F-4D97-AF65-F5344CB8AC3E}">
        <p14:creationId xmlns:p14="http://schemas.microsoft.com/office/powerpoint/2010/main" val="15186384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501164"/>
            <a:ext cx="7275714" cy="366760"/>
          </a:xfrm>
        </p:spPr>
        <p:txBody>
          <a:bodyPr>
            <a:normAutofit fontScale="90000"/>
          </a:bodyPr>
          <a:lstStyle/>
          <a:p>
            <a:r>
              <a:rPr lang="en-US" dirty="0"/>
              <a:t>Foundational Elements of Professional Role Transition for New Nurses</a:t>
            </a:r>
          </a:p>
        </p:txBody>
      </p:sp>
      <p:sp>
        <p:nvSpPr>
          <p:cNvPr id="3" name="Content Placeholder 2"/>
          <p:cNvSpPr>
            <a:spLocks noGrp="1"/>
          </p:cNvSpPr>
          <p:nvPr>
            <p:ph idx="1"/>
          </p:nvPr>
        </p:nvSpPr>
        <p:spPr>
          <a:xfrm>
            <a:off x="1404572" y="1526393"/>
            <a:ext cx="7132401" cy="2735664"/>
          </a:xfrm>
        </p:spPr>
        <p:txBody>
          <a:bodyPr>
            <a:normAutofit/>
          </a:bodyPr>
          <a:lstStyle/>
          <a:p>
            <a:pPr>
              <a:buFont typeface="Arial" panose="020B0604020202020204" pitchFamily="34" charset="0"/>
              <a:buChar char="•"/>
            </a:pPr>
            <a:r>
              <a:rPr lang="en-US" sz="1600" dirty="0"/>
              <a:t>There are foundational intersecting elements that feed into the new graduate nurse’s initial experience in the workplace (</a:t>
            </a:r>
            <a:r>
              <a:rPr lang="en-US" sz="1600" dirty="0" err="1"/>
              <a:t>Duchscher</a:t>
            </a:r>
            <a:r>
              <a:rPr lang="en-US" sz="1600" dirty="0"/>
              <a:t>, 2012): </a:t>
            </a:r>
          </a:p>
          <a:p>
            <a:pPr lvl="1">
              <a:buFont typeface="Arial" panose="020B0604020202020204" pitchFamily="34" charset="0"/>
              <a:buChar char="•"/>
            </a:pPr>
            <a:r>
              <a:rPr lang="en-US" sz="1600" dirty="0"/>
              <a:t>(1) </a:t>
            </a:r>
            <a:r>
              <a:rPr lang="en-US" sz="1600" dirty="0" smtClean="0"/>
              <a:t>stability</a:t>
            </a:r>
            <a:endParaRPr lang="en-US" sz="1600" dirty="0"/>
          </a:p>
          <a:p>
            <a:pPr lvl="1">
              <a:buFont typeface="Arial" panose="020B0604020202020204" pitchFamily="34" charset="0"/>
              <a:buChar char="•"/>
            </a:pPr>
            <a:r>
              <a:rPr lang="en-US" sz="1600" dirty="0"/>
              <a:t>(2) </a:t>
            </a:r>
            <a:r>
              <a:rPr lang="en-US" sz="1600" dirty="0" smtClean="0"/>
              <a:t>predictability</a:t>
            </a:r>
            <a:endParaRPr lang="en-US" sz="1600" dirty="0"/>
          </a:p>
          <a:p>
            <a:pPr lvl="1">
              <a:buFont typeface="Arial" panose="020B0604020202020204" pitchFamily="34" charset="0"/>
              <a:buChar char="•"/>
            </a:pPr>
            <a:r>
              <a:rPr lang="en-US" sz="1600" dirty="0"/>
              <a:t>(3) </a:t>
            </a:r>
            <a:r>
              <a:rPr lang="en-US" sz="1600" dirty="0" smtClean="0"/>
              <a:t>familiarity</a:t>
            </a:r>
            <a:endParaRPr lang="en-US" sz="1600" dirty="0"/>
          </a:p>
          <a:p>
            <a:pPr lvl="1">
              <a:buFont typeface="Arial" panose="020B0604020202020204" pitchFamily="34" charset="0"/>
              <a:buChar char="•"/>
            </a:pPr>
            <a:r>
              <a:rPr lang="en-US" sz="1600" dirty="0"/>
              <a:t>(4) </a:t>
            </a:r>
            <a:r>
              <a:rPr lang="en-US" sz="1600" dirty="0" smtClean="0"/>
              <a:t>consistency </a:t>
            </a:r>
            <a:endParaRPr lang="en-US" sz="1600" dirty="0"/>
          </a:p>
          <a:p>
            <a:pPr lvl="1">
              <a:buFont typeface="Arial" panose="020B0604020202020204" pitchFamily="34" charset="0"/>
              <a:buChar char="•"/>
            </a:pPr>
            <a:r>
              <a:rPr lang="en-US" sz="1600" dirty="0"/>
              <a:t>(5) </a:t>
            </a:r>
            <a:r>
              <a:rPr lang="en-US" sz="1600" dirty="0" smtClean="0"/>
              <a:t>success</a:t>
            </a:r>
            <a:endParaRPr lang="en-US" sz="1600"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51</a:t>
            </a:fld>
            <a:endParaRPr lang="en-US" dirty="0"/>
          </a:p>
        </p:txBody>
      </p:sp>
    </p:spTree>
    <p:extLst>
      <p:ext uri="{BB962C8B-B14F-4D97-AF65-F5344CB8AC3E}">
        <p14:creationId xmlns:p14="http://schemas.microsoft.com/office/powerpoint/2010/main" val="209328942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086" y="379937"/>
            <a:ext cx="7275714" cy="366760"/>
          </a:xfrm>
        </p:spPr>
        <p:txBody>
          <a:bodyPr>
            <a:normAutofit fontScale="90000"/>
          </a:bodyPr>
          <a:lstStyle/>
          <a:p>
            <a:r>
              <a:rPr lang="en-US" dirty="0">
                <a:solidFill>
                  <a:srgbClr val="92D050"/>
                </a:solidFill>
              </a:rPr>
              <a:t>Essential Learning Activity 16.7.1</a:t>
            </a:r>
          </a:p>
        </p:txBody>
      </p:sp>
      <p:sp>
        <p:nvSpPr>
          <p:cNvPr id="3" name="Content Placeholder 2"/>
          <p:cNvSpPr>
            <a:spLocks noGrp="1"/>
          </p:cNvSpPr>
          <p:nvPr>
            <p:ph idx="1"/>
          </p:nvPr>
        </p:nvSpPr>
        <p:spPr>
          <a:xfrm>
            <a:off x="1404572" y="1046347"/>
            <a:ext cx="7132401" cy="2735664"/>
          </a:xfrm>
        </p:spPr>
        <p:txBody>
          <a:bodyPr>
            <a:normAutofit fontScale="85000" lnSpcReduction="20000"/>
          </a:bodyPr>
          <a:lstStyle/>
          <a:p>
            <a:pPr>
              <a:lnSpc>
                <a:spcPct val="100000"/>
              </a:lnSpc>
              <a:spcAft>
                <a:spcPts val="1200"/>
              </a:spcAft>
            </a:pPr>
            <a:r>
              <a:rPr lang="en-US" sz="2000" dirty="0">
                <a:latin typeface="+mj-lt"/>
                <a:cs typeface="Times New Roman" panose="02020603050405020304" pitchFamily="18" charset="0"/>
              </a:rPr>
              <a:t>Watch the video “</a:t>
            </a:r>
            <a:r>
              <a:rPr lang="en-US" sz="2000" dirty="0" err="1">
                <a:latin typeface="+mj-lt"/>
                <a:cs typeface="Times New Roman" panose="02020603050405020304" pitchFamily="18" charset="0"/>
                <a:hlinkClick r:id="rId2"/>
              </a:rPr>
              <a:t>Duchscher's</a:t>
            </a:r>
            <a:r>
              <a:rPr lang="en-US" sz="2000" dirty="0">
                <a:latin typeface="+mj-lt"/>
                <a:cs typeface="Times New Roman" panose="02020603050405020304" pitchFamily="18" charset="0"/>
                <a:hlinkClick r:id="rId2"/>
              </a:rPr>
              <a:t> New Graduate Nurse Transition Stages</a:t>
            </a:r>
            <a:r>
              <a:rPr lang="en-US" sz="2000" dirty="0">
                <a:latin typeface="+mj-lt"/>
                <a:cs typeface="Times New Roman" panose="02020603050405020304" pitchFamily="18" charset="0"/>
              </a:rPr>
              <a:t>” (19:53) by Dr. Judy </a:t>
            </a:r>
            <a:r>
              <a:rPr lang="en-US" sz="2000" dirty="0" err="1">
                <a:latin typeface="+mj-lt"/>
                <a:cs typeface="Times New Roman" panose="02020603050405020304" pitchFamily="18" charset="0"/>
              </a:rPr>
              <a:t>Boychuk</a:t>
            </a:r>
            <a:r>
              <a:rPr lang="en-US" sz="2000" dirty="0">
                <a:latin typeface="+mj-lt"/>
                <a:cs typeface="Times New Roman" panose="02020603050405020304" pitchFamily="18" charset="0"/>
              </a:rPr>
              <a:t> </a:t>
            </a:r>
            <a:r>
              <a:rPr lang="en-US" sz="2000" dirty="0" err="1" smtClean="0">
                <a:latin typeface="+mj-lt"/>
                <a:cs typeface="Times New Roman" panose="02020603050405020304" pitchFamily="18" charset="0"/>
              </a:rPr>
              <a:t>Duchscher</a:t>
            </a:r>
            <a:r>
              <a:rPr lang="en-US" sz="2000" dirty="0" smtClean="0">
                <a:latin typeface="+mj-lt"/>
                <a:cs typeface="Times New Roman" panose="02020603050405020304" pitchFamily="18" charset="0"/>
              </a:rPr>
              <a:t>, </a:t>
            </a:r>
            <a:r>
              <a:rPr lang="en-US" sz="2000" dirty="0">
                <a:latin typeface="+mj-lt"/>
                <a:cs typeface="Times New Roman" panose="02020603050405020304" pitchFamily="18" charset="0"/>
              </a:rPr>
              <a:t>who discusses new graduate nurse transition stages. Refer also to </a:t>
            </a:r>
            <a:r>
              <a:rPr lang="en-US" sz="2000" dirty="0" smtClean="0">
                <a:latin typeface="+mj-lt"/>
                <a:cs typeface="Times New Roman" panose="02020603050405020304" pitchFamily="18" charset="0"/>
              </a:rPr>
              <a:t>Figures </a:t>
            </a:r>
            <a:r>
              <a:rPr lang="en-US" sz="2000" dirty="0">
                <a:latin typeface="+mj-lt"/>
                <a:cs typeface="Times New Roman" panose="02020603050405020304" pitchFamily="18" charset="0"/>
              </a:rPr>
              <a:t>16.7.2 and 16.7.3.  More information on new graduate </a:t>
            </a:r>
            <a:r>
              <a:rPr lang="en-US" sz="2000" dirty="0" smtClean="0">
                <a:latin typeface="+mj-lt"/>
                <a:cs typeface="Times New Roman" panose="02020603050405020304" pitchFamily="18" charset="0"/>
              </a:rPr>
              <a:t>nurse </a:t>
            </a:r>
            <a:r>
              <a:rPr lang="en-US" sz="2000" dirty="0">
                <a:latin typeface="+mj-lt"/>
                <a:cs typeface="Times New Roman" panose="02020603050405020304" pitchFamily="18" charset="0"/>
              </a:rPr>
              <a:t>transition can be found on the </a:t>
            </a:r>
            <a:r>
              <a:rPr lang="en-US" sz="2000" dirty="0">
                <a:latin typeface="+mj-lt"/>
                <a:cs typeface="Times New Roman" panose="02020603050405020304" pitchFamily="18" charset="0"/>
                <a:hlinkClick r:id="rId3"/>
              </a:rPr>
              <a:t>Nursing the Future</a:t>
            </a:r>
            <a:r>
              <a:rPr lang="en-US" sz="2000" dirty="0">
                <a:latin typeface="+mj-lt"/>
                <a:cs typeface="Times New Roman" panose="02020603050405020304" pitchFamily="18" charset="0"/>
              </a:rPr>
              <a:t> website. Answer the following questions:</a:t>
            </a:r>
          </a:p>
          <a:p>
            <a:pPr lvl="1">
              <a:lnSpc>
                <a:spcPct val="100000"/>
              </a:lnSpc>
              <a:spcBef>
                <a:spcPts val="0"/>
              </a:spcBef>
              <a:spcAft>
                <a:spcPts val="1200"/>
              </a:spcAft>
            </a:pPr>
            <a:r>
              <a:rPr lang="en-US" sz="2000" dirty="0">
                <a:latin typeface="+mj-lt"/>
                <a:cs typeface="Times New Roman" panose="02020603050405020304" pitchFamily="18" charset="0"/>
              </a:rPr>
              <a:t>Describe the stages of transition. What recommendations does Dr. </a:t>
            </a:r>
            <a:r>
              <a:rPr lang="en-US" sz="2000" dirty="0" err="1">
                <a:latin typeface="+mj-lt"/>
                <a:cs typeface="Times New Roman" panose="02020603050405020304" pitchFamily="18" charset="0"/>
              </a:rPr>
              <a:t>Duchscher</a:t>
            </a:r>
            <a:r>
              <a:rPr lang="en-US" sz="2000" dirty="0">
                <a:latin typeface="+mj-lt"/>
                <a:cs typeface="Times New Roman" panose="02020603050405020304" pitchFamily="18" charset="0"/>
              </a:rPr>
              <a:t> give for each stage?</a:t>
            </a:r>
          </a:p>
          <a:p>
            <a:pPr lvl="1">
              <a:lnSpc>
                <a:spcPct val="100000"/>
              </a:lnSpc>
              <a:spcBef>
                <a:spcPts val="0"/>
              </a:spcBef>
              <a:spcAft>
                <a:spcPts val="1200"/>
              </a:spcAft>
            </a:pPr>
            <a:r>
              <a:rPr lang="en-US" sz="2000" dirty="0">
                <a:latin typeface="+mj-lt"/>
                <a:cs typeface="Times New Roman" panose="02020603050405020304" pitchFamily="18" charset="0"/>
              </a:rPr>
              <a:t>Where do the majority of new nurses usually find employment? Why?</a:t>
            </a:r>
          </a:p>
          <a:p>
            <a:pPr lvl="1">
              <a:lnSpc>
                <a:spcPct val="100000"/>
              </a:lnSpc>
              <a:spcBef>
                <a:spcPts val="0"/>
              </a:spcBef>
              <a:spcAft>
                <a:spcPts val="1200"/>
              </a:spcAft>
            </a:pPr>
            <a:r>
              <a:rPr lang="en-US" sz="2000" dirty="0">
                <a:latin typeface="+mj-lt"/>
                <a:cs typeface="Times New Roman" panose="02020603050405020304" pitchFamily="18" charset="0"/>
              </a:rPr>
              <a:t>What is the difference between accommodating and adjusting?</a:t>
            </a:r>
            <a:endParaRPr lang="en-CA" sz="2000" dirty="0">
              <a:latin typeface="+mj-lt"/>
              <a:cs typeface="Times New Roman" panose="02020603050405020304" pitchFamily="18" charset="0"/>
            </a:endParaRP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52</a:t>
            </a:fld>
            <a:endParaRPr lang="en-US" dirty="0"/>
          </a:p>
        </p:txBody>
      </p:sp>
    </p:spTree>
    <p:extLst>
      <p:ext uri="{BB962C8B-B14F-4D97-AF65-F5344CB8AC3E}">
        <p14:creationId xmlns:p14="http://schemas.microsoft.com/office/powerpoint/2010/main" val="292844163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Exercises for Review</a:t>
            </a:r>
          </a:p>
        </p:txBody>
      </p:sp>
      <p:sp>
        <p:nvSpPr>
          <p:cNvPr id="3" name="Content Placeholder 2"/>
          <p:cNvSpPr>
            <a:spLocks noGrp="1"/>
          </p:cNvSpPr>
          <p:nvPr>
            <p:ph idx="1"/>
          </p:nvPr>
        </p:nvSpPr>
        <p:spPr/>
        <p:txBody>
          <a:bodyPr>
            <a:normAutofit fontScale="85000" lnSpcReduction="10000"/>
          </a:bodyPr>
          <a:lstStyle/>
          <a:p>
            <a:pPr>
              <a:lnSpc>
                <a:spcPct val="100000"/>
              </a:lnSpc>
              <a:spcBef>
                <a:spcPts val="0"/>
              </a:spcBef>
              <a:spcAft>
                <a:spcPts val="1200"/>
              </a:spcAft>
            </a:pPr>
            <a:r>
              <a:rPr lang="en-US" sz="1800" dirty="0">
                <a:latin typeface="+mj-lt"/>
                <a:cs typeface="Times New Roman" panose="02020603050405020304" pitchFamily="18" charset="0"/>
              </a:rPr>
              <a:t>Select a manager you know from one of your clinical sites. Interview this manager to gain insights into the nursing management. Consider asking the following questions: Why did you become a manager? How would you describe your management style? What turbulent changes have you seen in the health system in the past two to five years? How have you adapted to this changing management landscape?</a:t>
            </a:r>
          </a:p>
          <a:p>
            <a:pPr>
              <a:lnSpc>
                <a:spcPct val="100000"/>
              </a:lnSpc>
              <a:spcBef>
                <a:spcPts val="0"/>
              </a:spcBef>
              <a:spcAft>
                <a:spcPts val="1200"/>
              </a:spcAft>
            </a:pPr>
            <a:r>
              <a:rPr lang="en-US" sz="1800" dirty="0">
                <a:latin typeface="+mj-lt"/>
                <a:cs typeface="Times New Roman" panose="02020603050405020304" pitchFamily="18" charset="0"/>
              </a:rPr>
              <a:t>What are the key findings of the “Optimizing and Integrating Patient-</a:t>
            </a:r>
            <a:r>
              <a:rPr lang="en-US" sz="1800" dirty="0" err="1">
                <a:latin typeface="+mj-lt"/>
                <a:cs typeface="Times New Roman" panose="02020603050405020304" pitchFamily="18" charset="0"/>
              </a:rPr>
              <a:t>Centred</a:t>
            </a:r>
            <a:r>
              <a:rPr lang="en-US" sz="1800" dirty="0">
                <a:latin typeface="+mj-lt"/>
                <a:cs typeface="Times New Roman" panose="02020603050405020304" pitchFamily="18" charset="0"/>
              </a:rPr>
              <a:t> Care” 2016 report? How do you think these findings will impact managers and leaders in Saskatchewan?</a:t>
            </a:r>
          </a:p>
          <a:p>
            <a:pPr>
              <a:lnSpc>
                <a:spcPct val="100000"/>
              </a:lnSpc>
              <a:spcBef>
                <a:spcPts val="0"/>
              </a:spcBef>
              <a:spcAft>
                <a:spcPts val="1200"/>
              </a:spcAft>
            </a:pPr>
            <a:r>
              <a:rPr lang="en-US" sz="1800" dirty="0">
                <a:latin typeface="+mj-lt"/>
                <a:cs typeface="Times New Roman" panose="02020603050405020304" pitchFamily="18" charset="0"/>
              </a:rPr>
              <a:t>What are three key considerations for nurse managers when assisting with the implementation of an electronic health records system in a nursing unit?</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53</a:t>
            </a:fld>
            <a:endParaRPr lang="en-US" dirty="0"/>
          </a:p>
        </p:txBody>
      </p:sp>
    </p:spTree>
    <p:extLst>
      <p:ext uri="{BB962C8B-B14F-4D97-AF65-F5344CB8AC3E}">
        <p14:creationId xmlns:p14="http://schemas.microsoft.com/office/powerpoint/2010/main" val="310852348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Exercises for Review </a:t>
            </a:r>
            <a:r>
              <a:rPr lang="en-US" dirty="0" smtClean="0"/>
              <a:t>(Cont’d</a:t>
            </a:r>
            <a:r>
              <a:rPr lang="en-US" dirty="0"/>
              <a:t>)</a:t>
            </a:r>
            <a:endParaRPr lang="en-US" dirty="0"/>
          </a:p>
        </p:txBody>
      </p:sp>
      <p:sp>
        <p:nvSpPr>
          <p:cNvPr id="3" name="Content Placeholder 2"/>
          <p:cNvSpPr>
            <a:spLocks noGrp="1"/>
          </p:cNvSpPr>
          <p:nvPr>
            <p:ph idx="1"/>
          </p:nvPr>
        </p:nvSpPr>
        <p:spPr/>
        <p:txBody>
          <a:bodyPr>
            <a:normAutofit fontScale="85000" lnSpcReduction="10000"/>
          </a:bodyPr>
          <a:lstStyle/>
          <a:p>
            <a:pPr>
              <a:lnSpc>
                <a:spcPct val="100000"/>
              </a:lnSpc>
              <a:spcBef>
                <a:spcPts val="0"/>
              </a:spcBef>
              <a:spcAft>
                <a:spcPts val="1200"/>
              </a:spcAft>
            </a:pPr>
            <a:r>
              <a:rPr lang="en-US" sz="1800" dirty="0">
                <a:latin typeface="+mj-lt"/>
                <a:cs typeface="Times New Roman" panose="02020603050405020304" pitchFamily="18" charset="0"/>
              </a:rPr>
              <a:t>Review the current age of the patient population in a clinical setting you are or have been in. What are the key health challenges that each age group faces and how are they reflected in your chosen setting? What are you going to do to maximize this engagement in care for this patient group?</a:t>
            </a:r>
          </a:p>
          <a:p>
            <a:pPr>
              <a:lnSpc>
                <a:spcPct val="100000"/>
              </a:lnSpc>
              <a:spcBef>
                <a:spcPts val="0"/>
              </a:spcBef>
              <a:spcAft>
                <a:spcPts val="1200"/>
              </a:spcAft>
            </a:pPr>
            <a:r>
              <a:rPr lang="en-US" sz="1800" dirty="0">
                <a:latin typeface="+mj-lt"/>
                <a:cs typeface="Times New Roman" panose="02020603050405020304" pitchFamily="18" charset="0"/>
              </a:rPr>
              <a:t>Assess the current activities underway in each of your clinical settings to promote PFCC.</a:t>
            </a:r>
          </a:p>
          <a:p>
            <a:pPr>
              <a:lnSpc>
                <a:spcPct val="100000"/>
              </a:lnSpc>
              <a:spcBef>
                <a:spcPts val="0"/>
              </a:spcBef>
              <a:spcAft>
                <a:spcPts val="1200"/>
              </a:spcAft>
            </a:pPr>
            <a:r>
              <a:rPr lang="en-US" sz="1800" dirty="0">
                <a:latin typeface="+mj-lt"/>
                <a:cs typeface="Times New Roman" panose="02020603050405020304" pitchFamily="18" charset="0"/>
              </a:rPr>
              <a:t>Consider the rapidly changing and emerging uses of wireless devices and the internet in everyday patient care. Do you think that wireless applications in health care settings improve the efficiency of care delivery systems? Why or why not? How could we measure return-on-investment for these wireless delivery systems over the long term?</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54</a:t>
            </a:fld>
            <a:endParaRPr lang="en-US" dirty="0"/>
          </a:p>
        </p:txBody>
      </p:sp>
    </p:spTree>
    <p:extLst>
      <p:ext uri="{BB962C8B-B14F-4D97-AF65-F5344CB8AC3E}">
        <p14:creationId xmlns:p14="http://schemas.microsoft.com/office/powerpoint/2010/main" val="272052081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Exercises for Review </a:t>
            </a:r>
            <a:r>
              <a:rPr lang="en-US" dirty="0"/>
              <a:t>(</a:t>
            </a:r>
            <a:r>
              <a:rPr lang="en-US" dirty="0" smtClean="0"/>
              <a:t>Cont’d</a:t>
            </a:r>
            <a:r>
              <a:rPr lang="en-US" dirty="0"/>
              <a:t>)</a:t>
            </a:r>
            <a:endParaRPr lang="en-US" dirty="0"/>
          </a:p>
        </p:txBody>
      </p:sp>
      <p:sp>
        <p:nvSpPr>
          <p:cNvPr id="3" name="Content Placeholder 2"/>
          <p:cNvSpPr>
            <a:spLocks noGrp="1"/>
          </p:cNvSpPr>
          <p:nvPr>
            <p:ph idx="1"/>
          </p:nvPr>
        </p:nvSpPr>
        <p:spPr/>
        <p:txBody>
          <a:bodyPr>
            <a:normAutofit/>
          </a:bodyPr>
          <a:lstStyle/>
          <a:p>
            <a:pPr>
              <a:lnSpc>
                <a:spcPct val="100000"/>
              </a:lnSpc>
              <a:spcBef>
                <a:spcPts val="0"/>
              </a:spcBef>
              <a:spcAft>
                <a:spcPts val="1200"/>
              </a:spcAft>
            </a:pPr>
            <a:r>
              <a:rPr lang="en-US" sz="1800" dirty="0">
                <a:latin typeface="+mj-lt"/>
                <a:cs typeface="Times New Roman" panose="02020603050405020304" pitchFamily="18" charset="0"/>
              </a:rPr>
              <a:t>Reflect on your own career path in nursing. What content in this chapter will be useful to you regardless of the type of leader you become in nursing (e.g., bedside, unit leader, manager, director)?</a:t>
            </a:r>
          </a:p>
          <a:p>
            <a:pPr>
              <a:lnSpc>
                <a:spcPct val="100000"/>
              </a:lnSpc>
              <a:spcBef>
                <a:spcPts val="0"/>
              </a:spcBef>
              <a:spcAft>
                <a:spcPts val="1200"/>
              </a:spcAft>
            </a:pPr>
            <a:r>
              <a:rPr lang="en-US" sz="1800" dirty="0">
                <a:latin typeface="+mj-lt"/>
                <a:cs typeface="Times New Roman" panose="02020603050405020304" pitchFamily="18" charset="0"/>
              </a:rPr>
              <a:t>Looking back to the Global Leadership Series video by Dr. </a:t>
            </a:r>
            <a:r>
              <a:rPr lang="en-US" sz="1800" dirty="0" err="1">
                <a:latin typeface="+mj-lt"/>
                <a:cs typeface="Times New Roman" panose="02020603050405020304" pitchFamily="18" charset="0"/>
              </a:rPr>
              <a:t>Shamian</a:t>
            </a:r>
            <a:r>
              <a:rPr lang="en-US" sz="1800" dirty="0">
                <a:latin typeface="+mj-lt"/>
                <a:cs typeface="Times New Roman" panose="02020603050405020304" pitchFamily="18" charset="0"/>
              </a:rPr>
              <a:t>, how will you find a “spot at the table”? What is your ten-year plan?</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55</a:t>
            </a:fld>
            <a:endParaRPr lang="en-US" dirty="0"/>
          </a:p>
        </p:txBody>
      </p:sp>
    </p:spTree>
    <p:extLst>
      <p:ext uri="{BB962C8B-B14F-4D97-AF65-F5344CB8AC3E}">
        <p14:creationId xmlns:p14="http://schemas.microsoft.com/office/powerpoint/2010/main" val="176232757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References</a:t>
            </a:r>
          </a:p>
        </p:txBody>
      </p:sp>
      <p:sp>
        <p:nvSpPr>
          <p:cNvPr id="3" name="Content Placeholder 2"/>
          <p:cNvSpPr>
            <a:spLocks noGrp="1"/>
          </p:cNvSpPr>
          <p:nvPr>
            <p:ph idx="1"/>
          </p:nvPr>
        </p:nvSpPr>
        <p:spPr>
          <a:xfrm>
            <a:off x="1387551" y="1042348"/>
            <a:ext cx="7547718" cy="2846746"/>
          </a:xfrm>
        </p:spPr>
        <p:txBody>
          <a:bodyPr>
            <a:normAutofit fontScale="77500" lnSpcReduction="20000"/>
          </a:bodyPr>
          <a:lstStyle/>
          <a:p>
            <a:pPr marL="432000" indent="-457200">
              <a:buNone/>
            </a:pPr>
            <a:r>
              <a:rPr lang="en-US" sz="1200" dirty="0"/>
              <a:t>Accreditation Canada. (2015). Client Family </a:t>
            </a:r>
            <a:r>
              <a:rPr lang="en-US" sz="1200" dirty="0" err="1"/>
              <a:t>Centred</a:t>
            </a:r>
            <a:r>
              <a:rPr lang="en-US" sz="1200" dirty="0"/>
              <a:t> Care. Retrieved from https://accreditation.ca/patients-families/</a:t>
            </a:r>
          </a:p>
          <a:p>
            <a:pPr marL="432000" indent="-457200">
              <a:buNone/>
            </a:pPr>
            <a:r>
              <a:rPr lang="en-US" sz="1200" dirty="0"/>
              <a:t>Canadian Nurses Association and Canadian Medical Association. (2011). Principles to guide health care transformation in Canada. Retrieved from https://www.cna-aiic.ca/~/media/cna/files/en/guiding_principles_hc_e.pdf</a:t>
            </a:r>
          </a:p>
          <a:p>
            <a:pPr marL="432000" indent="-457200">
              <a:buNone/>
            </a:pPr>
            <a:r>
              <a:rPr lang="en-US" sz="1200" dirty="0" smtClean="0"/>
              <a:t>Canadian Nurses Association [CNA]. (2016). Nurse practitioners. Retrieved from https://www.cna-aiic.ca/professional-development/advanced-nursing-practice/nurse-practitioners</a:t>
            </a:r>
          </a:p>
          <a:p>
            <a:pPr marL="432000" lvl="0" indent="-457200">
              <a:buClr>
                <a:srgbClr val="D84B26"/>
              </a:buClr>
              <a:buNone/>
            </a:pPr>
            <a:r>
              <a:rPr lang="en-US" sz="1200" dirty="0" err="1"/>
              <a:t>Duchscher</a:t>
            </a:r>
            <a:r>
              <a:rPr lang="en-US" sz="1200" dirty="0"/>
              <a:t>, J. E. B. (2012). </a:t>
            </a:r>
            <a:r>
              <a:rPr lang="en-US" sz="1200" i="1" dirty="0"/>
              <a:t>From surviving to thriving: Navigating the first year of professional nursing practice</a:t>
            </a:r>
            <a:r>
              <a:rPr lang="en-US" sz="1200" dirty="0"/>
              <a:t> (2nd ed.). Calgary, AB: Nursing the Future</a:t>
            </a:r>
            <a:r>
              <a:rPr lang="en-US" sz="1200" dirty="0" smtClean="0"/>
              <a:t>.</a:t>
            </a:r>
          </a:p>
          <a:p>
            <a:pPr marL="432000" lvl="0" indent="-457200">
              <a:buClr>
                <a:srgbClr val="D84B26"/>
              </a:buClr>
              <a:buNone/>
            </a:pPr>
            <a:r>
              <a:rPr lang="en-US" sz="1200" dirty="0" err="1" smtClean="0"/>
              <a:t>Gottleib</a:t>
            </a:r>
            <a:r>
              <a:rPr lang="en-US" sz="1200" dirty="0"/>
              <a:t>, L., </a:t>
            </a:r>
            <a:r>
              <a:rPr lang="en-US" sz="1200" dirty="0" err="1"/>
              <a:t>Gottleib</a:t>
            </a:r>
            <a:r>
              <a:rPr lang="en-US" sz="1200" dirty="0"/>
              <a:t>, B., &amp; </a:t>
            </a:r>
            <a:r>
              <a:rPr lang="en-US" sz="1200" dirty="0" err="1"/>
              <a:t>Shamian</a:t>
            </a:r>
            <a:r>
              <a:rPr lang="en-US" sz="1200" dirty="0"/>
              <a:t>, J. (2012). Principles of strengths-based nursing leadership for strengths-based nursing care: A new paradigm for nursing and healthcare for the 21st century. </a:t>
            </a:r>
            <a:r>
              <a:rPr lang="en-US" sz="1200" i="1" dirty="0"/>
              <a:t>Nursing Leadership, 25</a:t>
            </a:r>
            <a:r>
              <a:rPr lang="en-US" sz="1200" dirty="0"/>
              <a:t>(2), 38–50. </a:t>
            </a:r>
            <a:r>
              <a:rPr lang="en-US" sz="1200" dirty="0" smtClean="0"/>
              <a:t>doi:10.12927/cjnl.2012.22960</a:t>
            </a:r>
            <a:endParaRPr lang="en-US" sz="1200" dirty="0" smtClean="0"/>
          </a:p>
          <a:p>
            <a:pPr marL="432000" indent="-457200">
              <a:buNone/>
            </a:pPr>
            <a:r>
              <a:rPr lang="en-US" sz="1200" dirty="0" smtClean="0"/>
              <a:t>Health </a:t>
            </a:r>
            <a:r>
              <a:rPr lang="en-US" sz="1200" dirty="0"/>
              <a:t>Quality Council, Saskatchewan. (2010). Shared decision making: Helping the system and patients make quality health care decision. Retrieved from http://hqc.sk.ca/Portals/0/documents/Shared_Decision_Making_Report_April_08_2010.pdf</a:t>
            </a:r>
          </a:p>
          <a:p>
            <a:pPr marL="432000" lvl="0" indent="-457200">
              <a:buClr>
                <a:srgbClr val="D84B26"/>
              </a:buClr>
              <a:buNone/>
            </a:pPr>
            <a:r>
              <a:rPr lang="en-US" sz="1200" dirty="0"/>
              <a:t>Institute for Patient- and Family-Centered Care [</a:t>
            </a:r>
            <a:r>
              <a:rPr lang="en-US" sz="1200" dirty="0" err="1"/>
              <a:t>IPFCC</a:t>
            </a:r>
            <a:r>
              <a:rPr lang="en-US" sz="1200" dirty="0"/>
              <a:t>]. (2017). Advancing the practice of </a:t>
            </a:r>
            <a:r>
              <a:rPr lang="en-US" sz="1200" dirty="0" smtClean="0"/>
              <a:t>patient- and family- centered </a:t>
            </a:r>
            <a:r>
              <a:rPr lang="en-US" sz="1200" dirty="0"/>
              <a:t>care in hospitals. Retrieved from http://</a:t>
            </a:r>
            <a:r>
              <a:rPr lang="en-US" sz="1200" dirty="0" smtClean="0"/>
              <a:t>www.ipfcc.org/resources/getting_started.pdf</a:t>
            </a:r>
            <a:endParaRPr lang="en-US" sz="1200" dirty="0" smtClean="0"/>
          </a:p>
          <a:p>
            <a:pPr marL="432000" lvl="0" indent="-457200">
              <a:buClr>
                <a:srgbClr val="D84B26"/>
              </a:buClr>
              <a:buNone/>
            </a:pPr>
            <a:r>
              <a:rPr lang="en-US" sz="1200" dirty="0" err="1"/>
              <a:t>Laschinger</a:t>
            </a:r>
            <a:r>
              <a:rPr lang="en-US" sz="1200" dirty="0"/>
              <a:t>, H. K., &amp; </a:t>
            </a:r>
            <a:r>
              <a:rPr lang="en-US" sz="1200" dirty="0" err="1"/>
              <a:t>Fida</a:t>
            </a:r>
            <a:r>
              <a:rPr lang="en-US" sz="1200" dirty="0"/>
              <a:t>, R. (2014). New nurses’ burnout and workplace wellbeing: The influence of authentic leadership and psychological capital. </a:t>
            </a:r>
            <a:r>
              <a:rPr lang="en-US" sz="1200" i="1" dirty="0"/>
              <a:t>Burnout Research, </a:t>
            </a:r>
            <a:r>
              <a:rPr lang="en-US" sz="1200" i="1" dirty="0" smtClean="0"/>
              <a:t>1</a:t>
            </a:r>
            <a:r>
              <a:rPr lang="en-US" sz="1200" dirty="0" smtClean="0"/>
              <a:t>(1</a:t>
            </a:r>
            <a:r>
              <a:rPr lang="en-US" sz="1200" dirty="0"/>
              <a:t>), 19–28. </a:t>
            </a:r>
            <a:r>
              <a:rPr lang="en-US" sz="1200" dirty="0" smtClean="0"/>
              <a:t>doi:10.1016/j.burn.2014.03.002</a:t>
            </a:r>
            <a:endParaRPr lang="en-US" sz="1200" dirty="0" smtClean="0"/>
          </a:p>
          <a:p>
            <a:pPr marL="432000" indent="-457200">
              <a:buNone/>
            </a:pPr>
            <a:r>
              <a:rPr lang="en-US" sz="1200" dirty="0" err="1" smtClean="0"/>
              <a:t>Pangman</a:t>
            </a:r>
            <a:r>
              <a:rPr lang="en-US" sz="1200" dirty="0"/>
              <a:t>, V. C., &amp; </a:t>
            </a:r>
            <a:r>
              <a:rPr lang="en-US" sz="1200" dirty="0" err="1"/>
              <a:t>Pangman</a:t>
            </a:r>
            <a:r>
              <a:rPr lang="en-US" sz="1200" dirty="0"/>
              <a:t>, C. H. (2010). </a:t>
            </a:r>
            <a:r>
              <a:rPr lang="en-US" sz="1200" i="1" dirty="0"/>
              <a:t>Nursing leadership from a Canadian perspective</a:t>
            </a:r>
            <a:r>
              <a:rPr lang="en-US" sz="1200" dirty="0"/>
              <a:t>. Philadelphia, PA: Lippincott Williams &amp; Wilkins.</a:t>
            </a:r>
          </a:p>
          <a:p>
            <a:pPr marL="432000" indent="-457200">
              <a:buNone/>
            </a:pPr>
            <a:r>
              <a:rPr lang="en-US" sz="1200" dirty="0"/>
              <a:t>Public Health Agency of Canada [PHAC]. (2016). Health status of Canadians, 2016. Retrieved from https://www.canada.ca/content/dam/hc-sc/healthy-canadians/migration/publications/department-ministere/state-public-health-status-2016-etat-sante-publique-statut/alt/pdf-eng.pdf</a:t>
            </a:r>
          </a:p>
          <a:p>
            <a:pPr marL="432000" indent="-457200">
              <a:buNone/>
            </a:pPr>
            <a:r>
              <a:rPr lang="en-US" sz="1200" dirty="0" smtClean="0"/>
              <a:t>Saskatchewan </a:t>
            </a:r>
            <a:r>
              <a:rPr lang="en-US" sz="1200" dirty="0"/>
              <a:t>Health. (2009). </a:t>
            </a:r>
            <a:r>
              <a:rPr lang="en-US" sz="1200" dirty="0" smtClean="0"/>
              <a:t>For patients’ sake: Patient </a:t>
            </a:r>
            <a:r>
              <a:rPr lang="en-US" sz="1200" dirty="0"/>
              <a:t>First Review Commissioner’s Report to the Saskatchewan Minister of Health. Retrieved from https://www.saskatchewan.ca/government/health-care-administration-and-provider-resources/saskatchewan-health-initiatives/patient-first-review</a:t>
            </a:r>
          </a:p>
          <a:p>
            <a:pPr marL="432000" lvl="0" indent="-457200">
              <a:buClr>
                <a:srgbClr val="D84B26"/>
              </a:buClr>
              <a:buNone/>
            </a:pPr>
            <a:r>
              <a:rPr lang="en-US" sz="1200" dirty="0"/>
              <a:t>Sherman, R., &amp; </a:t>
            </a:r>
            <a:r>
              <a:rPr lang="en-US" sz="1200" dirty="0" err="1"/>
              <a:t>Pross</a:t>
            </a:r>
            <a:r>
              <a:rPr lang="en-US" sz="1200" dirty="0"/>
              <a:t>, E. (2010). Growing future nurse leaders to build and sustain healthy work environments at the unit level. </a:t>
            </a:r>
            <a:r>
              <a:rPr lang="en-US" sz="1200" i="1" dirty="0"/>
              <a:t>Online Journal of Issues in Nursing, </a:t>
            </a:r>
            <a:r>
              <a:rPr lang="en-US" sz="1200" i="1" dirty="0" smtClean="0"/>
              <a:t>15</a:t>
            </a:r>
            <a:r>
              <a:rPr lang="en-US" sz="1200" dirty="0" smtClean="0"/>
              <a:t>(1</a:t>
            </a:r>
            <a:r>
              <a:rPr lang="en-US" sz="1200" dirty="0"/>
              <a:t>), manuscript 1. </a:t>
            </a:r>
            <a:r>
              <a:rPr lang="en-US" sz="1200" dirty="0" err="1"/>
              <a:t>doi</a:t>
            </a:r>
            <a:r>
              <a:rPr lang="en-US" sz="1200" dirty="0"/>
              <a:t>: </a:t>
            </a:r>
            <a:r>
              <a:rPr lang="en-US" sz="1200" dirty="0" smtClean="0"/>
              <a:t>10.3912/OJIN.Vol15No01Man01</a:t>
            </a:r>
            <a:endParaRPr lang="en-US" sz="1200" dirty="0" smtClean="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56</a:t>
            </a:fld>
            <a:endParaRPr lang="en-US" dirty="0"/>
          </a:p>
        </p:txBody>
      </p:sp>
    </p:spTree>
    <p:extLst>
      <p:ext uri="{BB962C8B-B14F-4D97-AF65-F5344CB8AC3E}">
        <p14:creationId xmlns:p14="http://schemas.microsoft.com/office/powerpoint/2010/main" val="148397094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Presenters</a:t>
            </a:r>
          </a:p>
        </p:txBody>
      </p:sp>
      <p:sp>
        <p:nvSpPr>
          <p:cNvPr id="3" name="Content Placeholder 2"/>
          <p:cNvSpPr>
            <a:spLocks noGrp="1"/>
          </p:cNvSpPr>
          <p:nvPr>
            <p:ph idx="1"/>
          </p:nvPr>
        </p:nvSpPr>
        <p:spPr>
          <a:xfrm>
            <a:off x="715139" y="1005686"/>
            <a:ext cx="4855420" cy="249702"/>
          </a:xfrm>
        </p:spPr>
        <p:txBody>
          <a:bodyPr>
            <a:normAutofit lnSpcReduction="10000"/>
          </a:bodyPr>
          <a:lstStyle/>
          <a:p>
            <a:r>
              <a:rPr lang="en-US" dirty="0"/>
              <a:t>Presented by</a:t>
            </a:r>
          </a:p>
        </p:txBody>
      </p:sp>
      <p:sp>
        <p:nvSpPr>
          <p:cNvPr id="4" name="Content Placeholder 3"/>
          <p:cNvSpPr>
            <a:spLocks noGrp="1"/>
          </p:cNvSpPr>
          <p:nvPr>
            <p:ph idx="10"/>
          </p:nvPr>
        </p:nvSpPr>
        <p:spPr>
          <a:xfrm>
            <a:off x="694358" y="2737121"/>
            <a:ext cx="4855420" cy="398492"/>
          </a:xfrm>
        </p:spPr>
        <p:txBody>
          <a:bodyPr/>
          <a:lstStyle/>
          <a:p>
            <a:r>
              <a:rPr lang="en-US" dirty="0"/>
              <a:t>Thank you!</a:t>
            </a:r>
          </a:p>
        </p:txBody>
      </p:sp>
      <p:sp>
        <p:nvSpPr>
          <p:cNvPr id="5" name="Text Placeholder 3"/>
          <p:cNvSpPr>
            <a:spLocks noGrp="1"/>
          </p:cNvSpPr>
          <p:nvPr>
            <p:ph type="body" sz="quarter" idx="12"/>
          </p:nvPr>
        </p:nvSpPr>
        <p:spPr>
          <a:xfrm>
            <a:off x="1994499" y="3388764"/>
            <a:ext cx="3938712" cy="419265"/>
          </a:xfrm>
          <a:prstGeom prst="rect">
            <a:avLst/>
          </a:prstGeom>
        </p:spPr>
        <p:txBody>
          <a:bodyPr vert="horz" lIns="0" bIns="0"/>
          <a:lstStyle>
            <a:lvl1pPr marL="0" indent="0">
              <a:buFontTx/>
              <a:buNone/>
              <a:defRPr sz="1200" cap="all" baseline="0">
                <a:solidFill>
                  <a:srgbClr val="0A3E28"/>
                </a:solidFill>
              </a:defRPr>
            </a:lvl1pPr>
            <a:lvl2pPr marL="454025" indent="0">
              <a:buFontTx/>
              <a:buNone/>
              <a:defRPr sz="1200" cap="all">
                <a:solidFill>
                  <a:srgbClr val="0A3E28"/>
                </a:solidFill>
              </a:defRPr>
            </a:lvl2pPr>
            <a:lvl3pPr marL="893762" indent="0">
              <a:buFontTx/>
              <a:buNone/>
              <a:defRPr sz="1200" cap="all">
                <a:solidFill>
                  <a:srgbClr val="0A3E28"/>
                </a:solidFill>
              </a:defRPr>
            </a:lvl3pPr>
            <a:lvl4pPr marL="1347788" indent="0">
              <a:buFontTx/>
              <a:buNone/>
              <a:defRPr sz="1200" cap="all">
                <a:solidFill>
                  <a:srgbClr val="0A3E28"/>
                </a:solidFill>
              </a:defRPr>
            </a:lvl4pPr>
            <a:lvl5pPr marL="1795463" indent="0">
              <a:buFontTx/>
              <a:buNone/>
              <a:defRPr sz="1200" cap="all">
                <a:solidFill>
                  <a:srgbClr val="0A3E28"/>
                </a:solidFill>
              </a:defRPr>
            </a:lvl5pPr>
          </a:lstStyle>
          <a:p>
            <a:pPr lvl="0"/>
            <a:r>
              <a:rPr lang="en-CA" dirty="0">
                <a:solidFill>
                  <a:srgbClr val="F5BB34"/>
                </a:solidFill>
              </a:rPr>
              <a:t>Creative commons attribution 4.0 International license</a:t>
            </a:r>
            <a:endParaRPr lang="en-US" dirty="0">
              <a:solidFill>
                <a:srgbClr val="F5BB34"/>
              </a:solidFill>
            </a:endParaRPr>
          </a:p>
        </p:txBody>
      </p:sp>
      <p:sp>
        <p:nvSpPr>
          <p:cNvPr id="7" name="Text Placeholder 2"/>
          <p:cNvSpPr txBox="1">
            <a:spLocks/>
          </p:cNvSpPr>
          <p:nvPr/>
        </p:nvSpPr>
        <p:spPr>
          <a:xfrm>
            <a:off x="694624" y="4276852"/>
            <a:ext cx="4770395" cy="187605"/>
          </a:xfrm>
          <a:prstGeom prst="rect">
            <a:avLst/>
          </a:prstGeom>
        </p:spPr>
        <p:txBody>
          <a:bodyPr vert="horz" lIns="0" tIns="0" rIns="0" bIns="0" rtlCol="0">
            <a:noAutofit/>
          </a:bodyPr>
          <a:lstStyle>
            <a:lvl1pPr marL="0" indent="0" algn="l" defTabSz="457200" rtl="0" eaLnBrk="1" latinLnBrk="0" hangingPunct="1">
              <a:spcBef>
                <a:spcPct val="20000"/>
              </a:spcBef>
              <a:buClr>
                <a:schemeClr val="accent2"/>
              </a:buClr>
              <a:buFont typeface="Arial"/>
              <a:buNone/>
              <a:defRPr sz="2200" b="1" i="0" kern="1200" cap="all">
                <a:solidFill>
                  <a:srgbClr val="0A3E28"/>
                </a:solidFill>
                <a:latin typeface="Arial"/>
                <a:ea typeface="+mn-ea"/>
                <a:cs typeface="Century Gothic"/>
              </a:defRPr>
            </a:lvl1pPr>
            <a:lvl2pPr marL="454025"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2pPr>
            <a:lvl3pPr marL="893762"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3pPr>
            <a:lvl4pPr marL="1347788"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4pPr>
            <a:lvl5pPr marL="1795463"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dirty="0"/>
              <a:t>June 2018</a:t>
            </a:r>
            <a:endParaRPr lang="en-US" dirty="0"/>
          </a:p>
        </p:txBody>
      </p:sp>
      <p:pic>
        <p:nvPicPr>
          <p:cNvPr id="1026" name="Picture 2" descr="C:\Users\Elsa\Desktop\WORK\Open Textbook Program\Contracts Permissions Citations Attribution\CC Attribution Buttons\by.png"/>
          <p:cNvPicPr>
            <a:picLocks noChangeAspect="1" noChangeArrowheads="1"/>
          </p:cNvPicPr>
          <p:nvPr/>
        </p:nvPicPr>
        <p:blipFill>
          <a:blip r:embed="rId2"/>
          <a:srcRect/>
          <a:stretch>
            <a:fillRect/>
          </a:stretch>
        </p:blipFill>
        <p:spPr bwMode="auto">
          <a:xfrm>
            <a:off x="694624" y="3398598"/>
            <a:ext cx="1227137" cy="430213"/>
          </a:xfrm>
          <a:prstGeom prst="rect">
            <a:avLst/>
          </a:prstGeom>
          <a:noFill/>
        </p:spPr>
      </p:pic>
    </p:spTree>
    <p:extLst>
      <p:ext uri="{BB962C8B-B14F-4D97-AF65-F5344CB8AC3E}">
        <p14:creationId xmlns:p14="http://schemas.microsoft.com/office/powerpoint/2010/main" val="351086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275772"/>
            <a:ext cx="7275714" cy="366760"/>
          </a:xfrm>
        </p:spPr>
        <p:txBody>
          <a:bodyPr>
            <a:normAutofit fontScale="90000"/>
          </a:bodyPr>
          <a:lstStyle/>
          <a:p>
            <a:r>
              <a:rPr lang="en-US" dirty="0"/>
              <a:t>Transformational Leadership and Change: The Nursing Management </a:t>
            </a:r>
            <a:r>
              <a:rPr lang="en-US" dirty="0" smtClean="0"/>
              <a:t>Landscape (Cont’d)</a:t>
            </a:r>
            <a:endParaRPr lang="en-US" dirty="0"/>
          </a:p>
        </p:txBody>
      </p:sp>
      <p:sp>
        <p:nvSpPr>
          <p:cNvPr id="3" name="Content Placeholder 2"/>
          <p:cNvSpPr>
            <a:spLocks noGrp="1"/>
          </p:cNvSpPr>
          <p:nvPr>
            <p:ph idx="1"/>
          </p:nvPr>
        </p:nvSpPr>
        <p:spPr>
          <a:xfrm>
            <a:off x="1404572" y="1833503"/>
            <a:ext cx="7132401" cy="2735664"/>
          </a:xfrm>
        </p:spPr>
        <p:txBody>
          <a:bodyPr>
            <a:normAutofit/>
          </a:bodyPr>
          <a:lstStyle/>
          <a:p>
            <a:pPr>
              <a:buFont typeface="Arial" panose="020B0604020202020204" pitchFamily="34" charset="0"/>
              <a:buChar char="•"/>
            </a:pPr>
            <a:r>
              <a:rPr lang="en-US" sz="1600" dirty="0"/>
              <a:t>Highly complex health care environment </a:t>
            </a:r>
            <a:r>
              <a:rPr lang="en-US" sz="1600" dirty="0" smtClean="0"/>
              <a:t>(cont’d):</a:t>
            </a:r>
            <a:endParaRPr lang="en-US" sz="1600" dirty="0"/>
          </a:p>
          <a:p>
            <a:pPr lvl="1">
              <a:buFont typeface="Arial" panose="020B0604020202020204" pitchFamily="34" charset="0"/>
              <a:buChar char="•"/>
            </a:pPr>
            <a:r>
              <a:rPr lang="en-US" sz="1600" dirty="0"/>
              <a:t>Managing with scarce resources</a:t>
            </a:r>
          </a:p>
          <a:p>
            <a:pPr lvl="1">
              <a:buFont typeface="Arial" panose="020B0604020202020204" pitchFamily="34" charset="0"/>
              <a:buChar char="•"/>
            </a:pPr>
            <a:r>
              <a:rPr lang="en-US" sz="1600" dirty="0"/>
              <a:t>Growth of </a:t>
            </a:r>
            <a:r>
              <a:rPr lang="en-US" sz="1600" dirty="0" smtClean="0"/>
              <a:t>inter- </a:t>
            </a:r>
            <a:r>
              <a:rPr lang="en-US" sz="1600" dirty="0"/>
              <a:t>and intra-professional teams</a:t>
            </a:r>
          </a:p>
          <a:p>
            <a:pPr lvl="1">
              <a:buFont typeface="Arial" panose="020B0604020202020204" pitchFamily="34" charset="0"/>
              <a:buChar char="•"/>
            </a:pPr>
            <a:r>
              <a:rPr lang="en-US" sz="1600" dirty="0"/>
              <a:t>Changes within scope of practice </a:t>
            </a:r>
          </a:p>
          <a:p>
            <a:pPr lvl="1">
              <a:buFont typeface="Arial" panose="020B0604020202020204" pitchFamily="34" charset="0"/>
              <a:buChar char="•"/>
            </a:pPr>
            <a:r>
              <a:rPr lang="en-US" sz="1600" dirty="0"/>
              <a:t>Higher consumer expectations</a:t>
            </a:r>
          </a:p>
          <a:p>
            <a:pPr lvl="1">
              <a:buFont typeface="Arial" panose="020B0604020202020204" pitchFamily="34" charset="0"/>
              <a:buChar char="•"/>
            </a:pPr>
            <a:endParaRPr lang="en-US" sz="1800" dirty="0"/>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6</a:t>
            </a:fld>
            <a:endParaRPr lang="en-US" dirty="0"/>
          </a:p>
        </p:txBody>
      </p:sp>
    </p:spTree>
    <p:extLst>
      <p:ext uri="{BB962C8B-B14F-4D97-AF65-F5344CB8AC3E}">
        <p14:creationId xmlns:p14="http://schemas.microsoft.com/office/powerpoint/2010/main" val="39628087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275772"/>
            <a:ext cx="7275714" cy="366760"/>
          </a:xfrm>
        </p:spPr>
        <p:txBody>
          <a:bodyPr>
            <a:normAutofit fontScale="90000"/>
          </a:bodyPr>
          <a:lstStyle/>
          <a:p>
            <a:r>
              <a:rPr lang="en-US" dirty="0"/>
              <a:t>Transformational Leadership and Change: The Nursing Management </a:t>
            </a:r>
            <a:r>
              <a:rPr lang="en-US" dirty="0" smtClean="0"/>
              <a:t>Landscape (Cont’d)</a:t>
            </a:r>
            <a:endParaRPr lang="en-US" dirty="0"/>
          </a:p>
        </p:txBody>
      </p:sp>
      <p:sp>
        <p:nvSpPr>
          <p:cNvPr id="3" name="Content Placeholder 2"/>
          <p:cNvSpPr>
            <a:spLocks noGrp="1"/>
          </p:cNvSpPr>
          <p:nvPr>
            <p:ph idx="1"/>
          </p:nvPr>
        </p:nvSpPr>
        <p:spPr>
          <a:xfrm>
            <a:off x="1404572" y="1833503"/>
            <a:ext cx="7132401" cy="2735664"/>
          </a:xfrm>
        </p:spPr>
        <p:txBody>
          <a:bodyPr>
            <a:normAutofit/>
          </a:bodyPr>
          <a:lstStyle/>
          <a:p>
            <a:pPr>
              <a:buFont typeface="Arial" panose="020B0604020202020204" pitchFamily="34" charset="0"/>
              <a:buChar char="•"/>
            </a:pPr>
            <a:r>
              <a:rPr lang="en-US" sz="1600" dirty="0"/>
              <a:t>Principles to Guide Health Care Transformation in Canada (CNA &amp; CMA, 2011): </a:t>
            </a:r>
          </a:p>
          <a:p>
            <a:pPr lvl="1">
              <a:buFont typeface="Arial" panose="020B0604020202020204" pitchFamily="34" charset="0"/>
              <a:buChar char="•"/>
            </a:pPr>
            <a:r>
              <a:rPr lang="en-US" sz="1600" dirty="0"/>
              <a:t>Enhance the health care experience 	</a:t>
            </a:r>
          </a:p>
          <a:p>
            <a:pPr lvl="1">
              <a:buFont typeface="Arial" panose="020B0604020202020204" pitchFamily="34" charset="0"/>
              <a:buChar char="•"/>
            </a:pPr>
            <a:r>
              <a:rPr lang="en-US" sz="1600" dirty="0"/>
              <a:t>Improve population health </a:t>
            </a:r>
          </a:p>
          <a:p>
            <a:pPr lvl="1">
              <a:buFont typeface="Arial" panose="020B0604020202020204" pitchFamily="34" charset="0"/>
              <a:buChar char="•"/>
            </a:pPr>
            <a:r>
              <a:rPr lang="en-US" sz="1600" dirty="0"/>
              <a:t>Improve value for money </a:t>
            </a:r>
          </a:p>
          <a:p>
            <a:pPr lvl="1">
              <a:buFont typeface="Arial" panose="020B0604020202020204" pitchFamily="34" charset="0"/>
              <a:buChar char="•"/>
            </a:pPr>
            <a:endParaRPr lang="en-US" sz="1800" dirty="0"/>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7</a:t>
            </a:fld>
            <a:endParaRPr lang="en-US" dirty="0"/>
          </a:p>
        </p:txBody>
      </p:sp>
    </p:spTree>
    <p:extLst>
      <p:ext uri="{BB962C8B-B14F-4D97-AF65-F5344CB8AC3E}">
        <p14:creationId xmlns:p14="http://schemas.microsoft.com/office/powerpoint/2010/main" val="3324835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275772"/>
            <a:ext cx="7275714" cy="366760"/>
          </a:xfrm>
        </p:spPr>
        <p:txBody>
          <a:bodyPr>
            <a:normAutofit fontScale="90000"/>
          </a:bodyPr>
          <a:lstStyle/>
          <a:p>
            <a:r>
              <a:rPr lang="en-US" dirty="0"/>
              <a:t>Transformational Leadership and Change: The Nursing Management </a:t>
            </a:r>
            <a:r>
              <a:rPr lang="en-US" dirty="0" smtClean="0"/>
              <a:t>Landscape (Cont’d)</a:t>
            </a:r>
            <a:endParaRPr lang="en-US" dirty="0"/>
          </a:p>
        </p:txBody>
      </p:sp>
      <p:sp>
        <p:nvSpPr>
          <p:cNvPr id="3" name="Content Placeholder 2"/>
          <p:cNvSpPr>
            <a:spLocks noGrp="1"/>
          </p:cNvSpPr>
          <p:nvPr>
            <p:ph idx="1"/>
          </p:nvPr>
        </p:nvSpPr>
        <p:spPr>
          <a:xfrm>
            <a:off x="1404572" y="1833503"/>
            <a:ext cx="7132401" cy="2735664"/>
          </a:xfrm>
        </p:spPr>
        <p:txBody>
          <a:bodyPr>
            <a:normAutofit/>
          </a:bodyPr>
          <a:lstStyle/>
          <a:p>
            <a:pPr>
              <a:buFont typeface="Arial" panose="020B0604020202020204" pitchFamily="34" charset="0"/>
              <a:buChar char="•"/>
            </a:pPr>
            <a:r>
              <a:rPr lang="en-US" sz="1500" dirty="0"/>
              <a:t>Other available documents emphasizing the need for nurse managers to employ skills to manage the changing landscape:</a:t>
            </a:r>
          </a:p>
          <a:p>
            <a:pPr lvl="1">
              <a:buFont typeface="Arial" panose="020B0604020202020204" pitchFamily="34" charset="0"/>
              <a:buChar char="•"/>
            </a:pPr>
            <a:r>
              <a:rPr lang="en-US" sz="1500" dirty="0"/>
              <a:t>“Registered Nurses Stepping Up to Transform Health Care” (CNA, 2012)</a:t>
            </a:r>
          </a:p>
          <a:p>
            <a:pPr lvl="1">
              <a:buFont typeface="Arial" panose="020B0604020202020204" pitchFamily="34" charset="0"/>
              <a:buChar char="•"/>
            </a:pPr>
            <a:r>
              <a:rPr lang="en-US" sz="1500" dirty="0"/>
              <a:t>“Optimizing and Integrating Patient-Centered Care” (Saskatchewan Government, 2016)</a:t>
            </a:r>
          </a:p>
          <a:p>
            <a:pPr lvl="1">
              <a:buFont typeface="Arial" panose="020B0604020202020204" pitchFamily="34" charset="0"/>
              <a:buChar char="•"/>
            </a:pPr>
            <a:r>
              <a:rPr lang="en-US" sz="1500" dirty="0"/>
              <a:t>“Primary Health Care Framework Report” (Saskatchewan Health, 2012)</a:t>
            </a:r>
          </a:p>
          <a:p>
            <a:pPr lvl="1">
              <a:buFont typeface="Arial" panose="020B0604020202020204" pitchFamily="34" charset="0"/>
              <a:buChar char="•"/>
            </a:pPr>
            <a:r>
              <a:rPr lang="en-US" sz="1500" dirty="0"/>
              <a:t>“Patient First Review” (Saskatchewan Health, 2009)</a:t>
            </a:r>
          </a:p>
          <a:p>
            <a:pPr lvl="1">
              <a:buFont typeface="Arial" panose="020B0604020202020204" pitchFamily="34" charset="0"/>
              <a:buChar char="•"/>
            </a:pPr>
            <a:endParaRPr lang="en-US" sz="1800" dirty="0"/>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8</a:t>
            </a:fld>
            <a:endParaRPr lang="en-US" dirty="0"/>
          </a:p>
        </p:txBody>
      </p:sp>
    </p:spTree>
    <p:extLst>
      <p:ext uri="{BB962C8B-B14F-4D97-AF65-F5344CB8AC3E}">
        <p14:creationId xmlns:p14="http://schemas.microsoft.com/office/powerpoint/2010/main" val="425681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275772"/>
            <a:ext cx="7275714" cy="366760"/>
          </a:xfrm>
        </p:spPr>
        <p:txBody>
          <a:bodyPr>
            <a:normAutofit fontScale="90000"/>
          </a:bodyPr>
          <a:lstStyle/>
          <a:p>
            <a:r>
              <a:rPr lang="en-US" dirty="0"/>
              <a:t>Transformational Leadership and Change: The Nursing Management </a:t>
            </a:r>
            <a:r>
              <a:rPr lang="en-US" dirty="0" smtClean="0"/>
              <a:t>Landscape (Cont’d)</a:t>
            </a:r>
            <a:endParaRPr lang="en-US" dirty="0"/>
          </a:p>
        </p:txBody>
      </p:sp>
      <p:sp>
        <p:nvSpPr>
          <p:cNvPr id="3" name="Content Placeholder 2"/>
          <p:cNvSpPr>
            <a:spLocks noGrp="1"/>
          </p:cNvSpPr>
          <p:nvPr>
            <p:ph idx="1"/>
          </p:nvPr>
        </p:nvSpPr>
        <p:spPr>
          <a:xfrm>
            <a:off x="1404572" y="1833503"/>
            <a:ext cx="7132401" cy="2091225"/>
          </a:xfrm>
        </p:spPr>
        <p:txBody>
          <a:bodyPr>
            <a:normAutofit lnSpcReduction="10000"/>
          </a:bodyPr>
          <a:lstStyle/>
          <a:p>
            <a:pPr>
              <a:buFont typeface="Arial" panose="020B0604020202020204" pitchFamily="34" charset="0"/>
              <a:buChar char="•"/>
            </a:pPr>
            <a:r>
              <a:rPr lang="en-US" sz="1500" dirty="0"/>
              <a:t>As our evolving system places more emphasis on health promotion, primary care, and community-based care, nurse leaders are also being challenged to move from organizations that have had a more controlling and directive style of management to one where engagement, empowerment, and recognition of the unique strengths of all individuals are essential. </a:t>
            </a:r>
          </a:p>
          <a:p>
            <a:pPr>
              <a:buFont typeface="Arial" panose="020B0604020202020204" pitchFamily="34" charset="0"/>
              <a:buChar char="•"/>
            </a:pPr>
            <a:r>
              <a:rPr lang="en-US" sz="1500" dirty="0"/>
              <a:t>Because of system transformations, two key areas of change for nurse </a:t>
            </a:r>
            <a:r>
              <a:rPr lang="en-US" sz="1500" dirty="0" smtClean="0"/>
              <a:t>leaders are:</a:t>
            </a:r>
            <a:endParaRPr lang="en-US" sz="1500" dirty="0"/>
          </a:p>
          <a:p>
            <a:pPr lvl="1">
              <a:buFont typeface="Arial" panose="020B0604020202020204" pitchFamily="34" charset="0"/>
              <a:buChar char="•"/>
            </a:pPr>
            <a:r>
              <a:rPr lang="en-US" sz="1500" dirty="0"/>
              <a:t>Workforce impacts</a:t>
            </a:r>
          </a:p>
          <a:p>
            <a:pPr lvl="1">
              <a:buFont typeface="Arial" panose="020B0604020202020204" pitchFamily="34" charset="0"/>
              <a:buChar char="•"/>
            </a:pPr>
            <a:r>
              <a:rPr lang="en-US" sz="1500" dirty="0"/>
              <a:t>Management system changes</a:t>
            </a:r>
          </a:p>
          <a:p>
            <a:pPr lvl="1">
              <a:buFont typeface="Arial" panose="020B0604020202020204" pitchFamily="34" charset="0"/>
              <a:buChar char="•"/>
            </a:pPr>
            <a:endParaRPr lang="en-US" sz="1800" dirty="0"/>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9</a:t>
            </a:fld>
            <a:endParaRPr lang="en-US" dirty="0"/>
          </a:p>
        </p:txBody>
      </p:sp>
    </p:spTree>
    <p:extLst>
      <p:ext uri="{BB962C8B-B14F-4D97-AF65-F5344CB8AC3E}">
        <p14:creationId xmlns:p14="http://schemas.microsoft.com/office/powerpoint/2010/main" val="1959340161"/>
      </p:ext>
    </p:extLst>
  </p:cSld>
  <p:clrMapOvr>
    <a:masterClrMapping/>
  </p:clrMapOvr>
</p:sld>
</file>

<file path=ppt/theme/theme1.xml><?xml version="1.0" encoding="utf-8"?>
<a:theme xmlns:a="http://schemas.openxmlformats.org/drawingml/2006/main" name="Naked PowerPoint Template">
  <a:themeElements>
    <a:clrScheme name="Custom 1">
      <a:dk1>
        <a:srgbClr val="1C0804"/>
      </a:dk1>
      <a:lt1>
        <a:sysClr val="window" lastClr="FFFFFF"/>
      </a:lt1>
      <a:dk2>
        <a:srgbClr val="1C0804"/>
      </a:dk2>
      <a:lt2>
        <a:srgbClr val="FFFFFF"/>
      </a:lt2>
      <a:accent1>
        <a:srgbClr val="8ABF43"/>
      </a:accent1>
      <a:accent2>
        <a:srgbClr val="D84B26"/>
      </a:accent2>
      <a:accent3>
        <a:srgbClr val="25AABA"/>
      </a:accent3>
      <a:accent4>
        <a:srgbClr val="A7BF85"/>
      </a:accent4>
      <a:accent5>
        <a:srgbClr val="DC846D"/>
      </a:accent5>
      <a:accent6>
        <a:srgbClr val="82B5BB"/>
      </a:accent6>
      <a:hlink>
        <a:srgbClr val="8ABF43"/>
      </a:hlink>
      <a:folHlink>
        <a:srgbClr val="A6BF83"/>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11610</TotalTime>
  <Words>4987</Words>
  <Application>Microsoft Office PowerPoint</Application>
  <PresentationFormat>On-screen Show (16:9)</PresentationFormat>
  <Paragraphs>423</Paragraphs>
  <Slides>57</Slides>
  <Notes>1</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Naked PowerPoint Template</vt:lpstr>
      <vt:lpstr>Emerging Nursing Leadership</vt:lpstr>
      <vt:lpstr>Open License</vt:lpstr>
      <vt:lpstr>Learning Objectives</vt:lpstr>
      <vt:lpstr>Learning Objectives (Cont’d)</vt:lpstr>
      <vt:lpstr>Transformational Leadership and Change: The Nursing Management Landscape</vt:lpstr>
      <vt:lpstr>Transformational Leadership and Change: The Nursing Management Landscape (Cont’d)</vt:lpstr>
      <vt:lpstr>Transformational Leadership and Change: The Nursing Management Landscape (Cont’d)</vt:lpstr>
      <vt:lpstr>Transformational Leadership and Change: The Nursing Management Landscape (Cont’d)</vt:lpstr>
      <vt:lpstr>Transformational Leadership and Change: The Nursing Management Landscape (Cont’d)</vt:lpstr>
      <vt:lpstr>Transformational Leadership and Change: The Nursing Management Landscape (Cont’d)</vt:lpstr>
      <vt:lpstr>Transformational Leadership and Change: The Nursing Management Landscape (Cont’d)</vt:lpstr>
      <vt:lpstr>Transformational Leadership and Change: The Nursing Management Landscape (Cont’d)</vt:lpstr>
      <vt:lpstr>Research Note</vt:lpstr>
      <vt:lpstr>Research Note (Cont’d)</vt:lpstr>
      <vt:lpstr>Transformational Leadership and Change: The Nursing Management Landscape (Cont’d) </vt:lpstr>
      <vt:lpstr>Transformational Leadership and Change: The Nursing Management Landscape (Cont’d)</vt:lpstr>
      <vt:lpstr>Essential Learning Activity 16.1.1</vt:lpstr>
      <vt:lpstr>Managing Turbulent Times and Responding to Competing Priorities </vt:lpstr>
      <vt:lpstr>Managing Turbulent Times and Responding to Competing Priorities (Cont’d) </vt:lpstr>
      <vt:lpstr>Managing Turbulent Times and Responding to Competing Priorities (Cont’d) </vt:lpstr>
      <vt:lpstr>Table 16.2.1 Emerging Priorities</vt:lpstr>
      <vt:lpstr>Essential Learning Activity 16.2.1</vt:lpstr>
      <vt:lpstr>Essential Learning Activity 16.2.1 (Cont’d)</vt:lpstr>
      <vt:lpstr>Business Acumen and Tangible Skills </vt:lpstr>
      <vt:lpstr>Table 16.3.1 Important Business Skills</vt:lpstr>
      <vt:lpstr>Table 16.3.2 Business Communication Methods</vt:lpstr>
      <vt:lpstr>Table 16.3.2 Business Communication Methods (Cont’d)</vt:lpstr>
      <vt:lpstr>Table 16.3.2 Business Communication Methods (Cont’d)</vt:lpstr>
      <vt:lpstr>Table 16.3.2 Business Communication Methods (Cont’d)</vt:lpstr>
      <vt:lpstr>Patient and Family Collaboration for Care Delivery </vt:lpstr>
      <vt:lpstr>Patient and Family Collaboration for Care Delivery (Cont’d) </vt:lpstr>
      <vt:lpstr>Patient and Family Collaboration for Care Delivery (Cont’d) </vt:lpstr>
      <vt:lpstr>Essential Learning Activity 16.4.1</vt:lpstr>
      <vt:lpstr>Patient and Family Collaboration for Care Delivery: IPFCC </vt:lpstr>
      <vt:lpstr>Patient and Family Collaboration for Care Delivery: IPFCC (Cont’d) </vt:lpstr>
      <vt:lpstr>Essential Learning Activity 16.4.2</vt:lpstr>
      <vt:lpstr>Patient and Family Collaboration for Care Delivery: IPFCC (Cont’d)</vt:lpstr>
      <vt:lpstr>Essential Learning Activity 16.4.3</vt:lpstr>
      <vt:lpstr>Managing Stress and Self-Care Practices </vt:lpstr>
      <vt:lpstr>Managing Stress and Self-Care Practices (Cont’d) </vt:lpstr>
      <vt:lpstr>Managing Stress and Self-Care Practices (Cont’d) </vt:lpstr>
      <vt:lpstr>Managing Stress and Self-Care Practices (Cont’d) </vt:lpstr>
      <vt:lpstr>Essential Learning Activity 16.6.1</vt:lpstr>
      <vt:lpstr>Dr. Judith Shamian: Global Nursing</vt:lpstr>
      <vt:lpstr>Dr. Judith Shamian: Global Nursing (Cont’d)</vt:lpstr>
      <vt:lpstr>Dr. Judith Shamian: Global Nursing (Cont’d)</vt:lpstr>
      <vt:lpstr>Dr. Judith Shamian: Sustainable Development Goals</vt:lpstr>
      <vt:lpstr>Dr. Judith Shamian: Sustainable Development Goals (Cont’d)</vt:lpstr>
      <vt:lpstr>Dr. Judith Shamian: Sustainable Development Goals (Cont’d)</vt:lpstr>
      <vt:lpstr>Dr. Judith Shamian: Sustainable Development Goals (Cont’d)</vt:lpstr>
      <vt:lpstr>Foundational Elements of Professional Role Transition for New Nurses</vt:lpstr>
      <vt:lpstr>Essential Learning Activity 16.7.1</vt:lpstr>
      <vt:lpstr>Exercises for Review</vt:lpstr>
      <vt:lpstr>Exercises for Review (Cont’d)</vt:lpstr>
      <vt:lpstr>Exercises for Review (Cont’d)</vt:lpstr>
      <vt:lpstr>References</vt:lpstr>
      <vt:lpstr>Presenters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van der Woude</dc:creator>
  <cp:lastModifiedBy>Ryan</cp:lastModifiedBy>
  <cp:revision>192</cp:revision>
  <dcterms:created xsi:type="dcterms:W3CDTF">2019-07-19T18:36:56Z</dcterms:created>
  <dcterms:modified xsi:type="dcterms:W3CDTF">2020-02-13T15:43:05Z</dcterms:modified>
</cp:coreProperties>
</file>