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8"/>
  </p:notesMasterIdLst>
  <p:handoutMasterIdLst>
    <p:handoutMasterId r:id="rId29"/>
  </p:handoutMasterIdLst>
  <p:sldIdLst>
    <p:sldId id="257" r:id="rId2"/>
    <p:sldId id="260" r:id="rId3"/>
    <p:sldId id="261" r:id="rId4"/>
    <p:sldId id="269" r:id="rId5"/>
    <p:sldId id="281" r:id="rId6"/>
    <p:sldId id="266" r:id="rId7"/>
    <p:sldId id="282" r:id="rId8"/>
    <p:sldId id="272" r:id="rId9"/>
    <p:sldId id="283" r:id="rId10"/>
    <p:sldId id="262" r:id="rId11"/>
    <p:sldId id="284" r:id="rId12"/>
    <p:sldId id="275" r:id="rId13"/>
    <p:sldId id="285" r:id="rId14"/>
    <p:sldId id="276" r:id="rId15"/>
    <p:sldId id="273" r:id="rId16"/>
    <p:sldId id="286" r:id="rId17"/>
    <p:sldId id="270" r:id="rId18"/>
    <p:sldId id="287" r:id="rId19"/>
    <p:sldId id="288" r:id="rId20"/>
    <p:sldId id="289" r:id="rId21"/>
    <p:sldId id="290" r:id="rId22"/>
    <p:sldId id="291" r:id="rId23"/>
    <p:sldId id="292" r:id="rId24"/>
    <p:sldId id="279" r:id="rId25"/>
    <p:sldId id="280" r:id="rId26"/>
    <p:sldId id="264"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17" autoAdjust="0"/>
    <p:restoredTop sz="89343" autoAdjust="0"/>
  </p:normalViewPr>
  <p:slideViewPr>
    <p:cSldViewPr snapToGrid="0" snapToObjects="1">
      <p:cViewPr varScale="1">
        <p:scale>
          <a:sx n="87" d="100"/>
          <a:sy n="87" d="100"/>
        </p:scale>
        <p:origin x="-1068" y="-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3T09:58:40.983" idx="1">
    <p:pos x="989" y="1440"/>
    <p:text>Please add author titles. In previous chater, for example, Joan Wagner is accompanied by "Associate Professor, Faculty of Nursing, University of Regina."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3T10:02:06.036" idx="2">
    <p:pos x="1934" y="891"/>
    <p:text>should this be "haelth-care settings"? </p:text>
  </p:cm>
  <p:cm authorId="0" dt="2020-02-03T10:03:59.106" idx="3">
    <p:pos x="2434" y="1577"/>
    <p:text>"in other words" or "for example"?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03T10:23:18.195" idx="4">
    <p:pos x="4519" y="1817"/>
    <p:text>Is this being used as a verb here? (Wondering if this should be "practised")</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03T10:26:15.817" idx="5">
    <p:pos x="2592" y="693"/>
    <p:text>is this its own subheading? Curious about the capitalization. </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2-03T10:37:32.678" idx="7">
    <p:pos x="1591" y="2187"/>
    <p:text>Is the corresponding table supposed to be here? </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0-02-03T10:49:43.191" idx="8">
    <p:pos x="2002" y="843"/>
    <p:text>still to come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2/5/2020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rna.org/wp-content/uploads/2017/09/Standards_and_Foundation_2013_06_10_Web.pdf" TargetMode="External"/><Relationship Id="rId2" Type="http://schemas.openxmlformats.org/officeDocument/2006/relationships/hyperlink" Target="https://www.cna-aiic.ca/~/media/cna/page-content/pdf-en/hhr_policy_brief5_2009_e.pdf?la=e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8" y="687230"/>
            <a:ext cx="5398098" cy="1631253"/>
          </a:xfrm>
        </p:spPr>
        <p:txBody>
          <a:bodyPr/>
          <a:lstStyle/>
          <a:p>
            <a:r>
              <a:rPr lang="en-US" dirty="0"/>
              <a:t>Diversity in </a:t>
            </a:r>
            <a:r>
              <a:rPr lang="en-US" dirty="0"/>
              <a:t>H</a:t>
            </a:r>
            <a:r>
              <a:rPr lang="en-US" dirty="0" smtClean="0"/>
              <a:t>ealth </a:t>
            </a:r>
            <a:r>
              <a:rPr lang="en-US" dirty="0"/>
              <a:t>C</a:t>
            </a:r>
            <a:r>
              <a:rPr lang="en-US" dirty="0" smtClean="0"/>
              <a:t>are </a:t>
            </a:r>
            <a:r>
              <a:rPr lang="en-US" dirty="0"/>
              <a:t>Organizations</a:t>
            </a:r>
          </a:p>
        </p:txBody>
      </p:sp>
      <p:sp>
        <p:nvSpPr>
          <p:cNvPr id="4" name="Content Placeholder 3"/>
          <p:cNvSpPr>
            <a:spLocks noGrp="1"/>
          </p:cNvSpPr>
          <p:nvPr>
            <p:ph idx="10"/>
          </p:nvPr>
        </p:nvSpPr>
        <p:spPr>
          <a:xfrm>
            <a:off x="694358" y="1879286"/>
            <a:ext cx="5209454" cy="329332"/>
          </a:xfrm>
        </p:spPr>
        <p:txBody>
          <a:bodyPr/>
          <a:lstStyle/>
          <a:p>
            <a:r>
              <a:rPr lang="en-US" dirty="0"/>
              <a:t>Sonia </a:t>
            </a:r>
            <a:r>
              <a:rPr lang="en-US" dirty="0" err="1"/>
              <a:t>Udod</a:t>
            </a:r>
            <a:r>
              <a:rPr lang="en-US" dirty="0"/>
              <a:t> and Louise Racine</a:t>
            </a:r>
            <a:endParaRPr lang="en-CA" dirty="0"/>
          </a:p>
        </p:txBody>
      </p:sp>
      <p:sp>
        <p:nvSpPr>
          <p:cNvPr id="5" name="Content Placeholder 4"/>
          <p:cNvSpPr>
            <a:spLocks noGrp="1"/>
          </p:cNvSpPr>
          <p:nvPr>
            <p:ph idx="11"/>
          </p:nvPr>
        </p:nvSpPr>
        <p:spPr>
          <a:xfrm>
            <a:off x="694358" y="2285028"/>
            <a:ext cx="5209454" cy="177446"/>
          </a:xfrm>
        </p:spPr>
        <p:txBody>
          <a:bodyPr>
            <a:normAutofit fontScale="92500" lnSpcReduction="10000"/>
          </a:bodyPr>
          <a:lstStyle/>
          <a:p>
            <a:r>
              <a:rPr lang="en-CA" dirty="0"/>
              <a:t>Author’s Title</a:t>
            </a:r>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Date XX, 20XX</a:t>
            </a:r>
            <a:endParaRPr lang="en-US" dirty="0"/>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Cultural </a:t>
            </a:r>
            <a:r>
              <a:rPr lang="en-US" dirty="0" smtClean="0"/>
              <a:t>Competency (Cont’d)</a:t>
            </a:r>
            <a:endParaRPr lang="en-US" dirty="0"/>
          </a:p>
        </p:txBody>
      </p:sp>
      <p:sp>
        <p:nvSpPr>
          <p:cNvPr id="3" name="Text Placeholder 2"/>
          <p:cNvSpPr>
            <a:spLocks noGrp="1"/>
          </p:cNvSpPr>
          <p:nvPr>
            <p:ph type="body" idx="1"/>
          </p:nvPr>
        </p:nvSpPr>
        <p:spPr>
          <a:xfrm>
            <a:off x="1404572" y="1034372"/>
            <a:ext cx="7138916" cy="45719"/>
          </a:xfrm>
        </p:spPr>
        <p:txBody>
          <a:bodyPr/>
          <a:lstStyle/>
          <a:p>
            <a:r>
              <a:rPr lang="en-US" dirty="0">
                <a:solidFill>
                  <a:srgbClr val="92D050"/>
                </a:solidFill>
              </a:rPr>
              <a:t>Process of Cultural Competency and Model of Care (</a:t>
            </a:r>
            <a:r>
              <a:rPr lang="en-US" dirty="0" err="1">
                <a:solidFill>
                  <a:srgbClr val="92D050"/>
                </a:solidFill>
              </a:rPr>
              <a:t>Campinha-Bacote</a:t>
            </a:r>
            <a:r>
              <a:rPr lang="en-US" dirty="0">
                <a:solidFill>
                  <a:srgbClr val="92D050"/>
                </a:solidFill>
              </a:rPr>
              <a:t>, 2002)</a:t>
            </a:r>
          </a:p>
        </p:txBody>
      </p:sp>
      <p:sp>
        <p:nvSpPr>
          <p:cNvPr id="4" name="Content Placeholder 3"/>
          <p:cNvSpPr>
            <a:spLocks noGrp="1"/>
          </p:cNvSpPr>
          <p:nvPr>
            <p:ph sz="half" idx="2"/>
          </p:nvPr>
        </p:nvSpPr>
        <p:spPr>
          <a:xfrm>
            <a:off x="1404571" y="1851458"/>
            <a:ext cx="7138915" cy="2241143"/>
          </a:xfrm>
        </p:spPr>
        <p:txBody>
          <a:bodyPr>
            <a:normAutofit/>
          </a:bodyPr>
          <a:lstStyle/>
          <a:p>
            <a:r>
              <a:rPr lang="en-US" sz="1700" dirty="0"/>
              <a:t>Ongoing process</a:t>
            </a:r>
          </a:p>
          <a:p>
            <a:r>
              <a:rPr lang="en-US" sz="1700" dirty="0"/>
              <a:t>Five concepts:</a:t>
            </a:r>
          </a:p>
          <a:p>
            <a:pPr lvl="1"/>
            <a:r>
              <a:rPr lang="en-US" sz="1700" dirty="0"/>
              <a:t>Cultural awareness</a:t>
            </a:r>
          </a:p>
          <a:p>
            <a:pPr lvl="1"/>
            <a:r>
              <a:rPr lang="en-US" sz="1700" dirty="0"/>
              <a:t>Cultural knowledge </a:t>
            </a:r>
          </a:p>
          <a:p>
            <a:pPr lvl="1"/>
            <a:r>
              <a:rPr lang="en-US" sz="1700" dirty="0"/>
              <a:t>Cultural skill</a:t>
            </a:r>
          </a:p>
          <a:p>
            <a:pPr lvl="1"/>
            <a:r>
              <a:rPr lang="en-US" sz="1700" dirty="0"/>
              <a:t>Cultural encounters</a:t>
            </a:r>
          </a:p>
          <a:p>
            <a:pPr lvl="1"/>
            <a:r>
              <a:rPr lang="en-US" sz="1700" dirty="0"/>
              <a:t>Cultural desire</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3576542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Cultural </a:t>
            </a:r>
            <a:r>
              <a:rPr lang="en-US" dirty="0" smtClean="0"/>
              <a:t>Competency (Cont’d)</a:t>
            </a:r>
            <a:endParaRPr lang="en-US" dirty="0"/>
          </a:p>
        </p:txBody>
      </p:sp>
      <p:sp>
        <p:nvSpPr>
          <p:cNvPr id="3" name="Text Placeholder 2"/>
          <p:cNvSpPr>
            <a:spLocks noGrp="1"/>
          </p:cNvSpPr>
          <p:nvPr>
            <p:ph type="body" idx="1"/>
          </p:nvPr>
        </p:nvSpPr>
        <p:spPr>
          <a:xfrm>
            <a:off x="1404572" y="1034372"/>
            <a:ext cx="7138916" cy="45719"/>
          </a:xfrm>
        </p:spPr>
        <p:txBody>
          <a:bodyPr/>
          <a:lstStyle/>
          <a:p>
            <a:r>
              <a:rPr lang="en-US" dirty="0">
                <a:solidFill>
                  <a:srgbClr val="92D050"/>
                </a:solidFill>
              </a:rPr>
              <a:t>Model for Cultural Competence (Purnell, 2013) </a:t>
            </a:r>
          </a:p>
        </p:txBody>
      </p:sp>
      <p:sp>
        <p:nvSpPr>
          <p:cNvPr id="4" name="Content Placeholder 3"/>
          <p:cNvSpPr>
            <a:spLocks noGrp="1"/>
          </p:cNvSpPr>
          <p:nvPr>
            <p:ph sz="half" idx="2"/>
          </p:nvPr>
        </p:nvSpPr>
        <p:spPr>
          <a:xfrm>
            <a:off x="1404571" y="1523647"/>
            <a:ext cx="7138915" cy="2334358"/>
          </a:xfrm>
        </p:spPr>
        <p:txBody>
          <a:bodyPr numCol="2">
            <a:normAutofit/>
          </a:bodyPr>
          <a:lstStyle/>
          <a:p>
            <a:r>
              <a:rPr lang="en-US" sz="1600" dirty="0"/>
              <a:t>Overview, inhabited localities and topography</a:t>
            </a:r>
          </a:p>
          <a:p>
            <a:r>
              <a:rPr lang="en-US" sz="1600" dirty="0"/>
              <a:t>Communication</a:t>
            </a:r>
          </a:p>
          <a:p>
            <a:r>
              <a:rPr lang="en-US" sz="1600" dirty="0"/>
              <a:t>Family roles and organization</a:t>
            </a:r>
          </a:p>
          <a:p>
            <a:r>
              <a:rPr lang="en-US" sz="1600" dirty="0"/>
              <a:t>Workforce issues</a:t>
            </a:r>
          </a:p>
          <a:p>
            <a:r>
              <a:rPr lang="en-US" sz="1600" dirty="0"/>
              <a:t>Biocultural ecology</a:t>
            </a:r>
          </a:p>
          <a:p>
            <a:r>
              <a:rPr lang="en-US" sz="1600" dirty="0"/>
              <a:t>High-risk </a:t>
            </a:r>
            <a:r>
              <a:rPr lang="en-US" sz="1600" dirty="0" err="1"/>
              <a:t>behaviours</a:t>
            </a:r>
            <a:endParaRPr lang="en-US" sz="1600" dirty="0"/>
          </a:p>
          <a:p>
            <a:endParaRPr lang="en-US" sz="1600" dirty="0"/>
          </a:p>
          <a:p>
            <a:r>
              <a:rPr lang="en-US" sz="1600" dirty="0"/>
              <a:t>Nutrition</a:t>
            </a:r>
          </a:p>
          <a:p>
            <a:r>
              <a:rPr lang="en-US" sz="1600" dirty="0"/>
              <a:t>Pregnancy and </a:t>
            </a:r>
            <a:r>
              <a:rPr lang="en-US" sz="1600" dirty="0" smtClean="0"/>
              <a:t>child-bearing </a:t>
            </a:r>
            <a:r>
              <a:rPr lang="en-US" sz="1600" dirty="0"/>
              <a:t>practices</a:t>
            </a:r>
          </a:p>
          <a:p>
            <a:r>
              <a:rPr lang="en-US" sz="1600" dirty="0"/>
              <a:t>Heath rituals</a:t>
            </a:r>
          </a:p>
          <a:p>
            <a:r>
              <a:rPr lang="en-US" sz="1600" dirty="0"/>
              <a:t>Spirituality</a:t>
            </a:r>
          </a:p>
          <a:p>
            <a:r>
              <a:rPr lang="en-US" sz="1600" dirty="0" smtClean="0"/>
              <a:t>health care </a:t>
            </a:r>
            <a:r>
              <a:rPr lang="en-US" sz="1600" dirty="0"/>
              <a:t>practiced</a:t>
            </a:r>
          </a:p>
          <a:p>
            <a:r>
              <a:rPr lang="en-US" sz="1600" dirty="0" smtClean="0"/>
              <a:t>health care </a:t>
            </a:r>
            <a:r>
              <a:rPr lang="en-US" sz="1600" dirty="0"/>
              <a:t>provider </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359369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143" y="274283"/>
            <a:ext cx="7275714" cy="366760"/>
          </a:xfrm>
        </p:spPr>
        <p:txBody>
          <a:bodyPr>
            <a:noAutofit/>
          </a:bodyPr>
          <a:lstStyle/>
          <a:p>
            <a:pPr marL="457200" lvl="1" indent="0" algn="l">
              <a:buNone/>
            </a:pPr>
            <a:r>
              <a:rPr lang="en-US" sz="2900" b="1" dirty="0">
                <a:latin typeface="+mj-lt"/>
                <a:cs typeface="Times New Roman" panose="02020603050405020304" pitchFamily="18" charset="0"/>
              </a:rPr>
              <a:t>Cultural Competency within Organizations</a:t>
            </a:r>
          </a:p>
        </p:txBody>
      </p:sp>
      <p:sp>
        <p:nvSpPr>
          <p:cNvPr id="3" name="Content Placeholder 2"/>
          <p:cNvSpPr>
            <a:spLocks noGrp="1"/>
          </p:cNvSpPr>
          <p:nvPr>
            <p:ph idx="1"/>
          </p:nvPr>
        </p:nvSpPr>
        <p:spPr>
          <a:xfrm>
            <a:off x="1411087" y="1318804"/>
            <a:ext cx="7132401" cy="2735664"/>
          </a:xfrm>
        </p:spPr>
        <p:txBody>
          <a:bodyPr/>
          <a:lstStyle/>
          <a:p>
            <a:r>
              <a:rPr lang="en-US" sz="1800" dirty="0"/>
              <a:t>Office of Minority Health</a:t>
            </a:r>
          </a:p>
          <a:p>
            <a:r>
              <a:rPr lang="en-US" sz="1800" dirty="0"/>
              <a:t>Culturally and Linguistically Appropriate Services (CLAS) </a:t>
            </a:r>
          </a:p>
          <a:p>
            <a:pPr lvl="1"/>
            <a:r>
              <a:rPr lang="en-US" sz="1800" dirty="0"/>
              <a:t>Governance, leadership, and workforce</a:t>
            </a:r>
          </a:p>
          <a:p>
            <a:pPr lvl="1"/>
            <a:r>
              <a:rPr lang="en-US" sz="1800" dirty="0"/>
              <a:t>Communication and language assistance</a:t>
            </a:r>
          </a:p>
          <a:p>
            <a:pPr lvl="1"/>
            <a:r>
              <a:rPr lang="en-US" sz="1800" dirty="0"/>
              <a:t>Engagement in continuous improvement and accountability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1210983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12306"/>
            <a:ext cx="7132401" cy="366760"/>
          </a:xfrm>
        </p:spPr>
        <p:txBody>
          <a:bodyPr>
            <a:normAutofit fontScale="90000"/>
          </a:bodyPr>
          <a:lstStyle/>
          <a:p>
            <a:r>
              <a:rPr lang="en-US" dirty="0"/>
              <a:t>Cultural Competency within </a:t>
            </a:r>
            <a:r>
              <a:rPr lang="en-US" dirty="0" smtClean="0"/>
              <a:t>Organizations (Cont’d)</a:t>
            </a:r>
            <a:endParaRPr lang="en-US" dirty="0"/>
          </a:p>
        </p:txBody>
      </p:sp>
      <p:sp>
        <p:nvSpPr>
          <p:cNvPr id="3" name="Text Placeholder 2"/>
          <p:cNvSpPr>
            <a:spLocks noGrp="1"/>
          </p:cNvSpPr>
          <p:nvPr>
            <p:ph type="body" idx="1"/>
          </p:nvPr>
        </p:nvSpPr>
        <p:spPr>
          <a:xfrm>
            <a:off x="1404572" y="1151335"/>
            <a:ext cx="7132400" cy="230898"/>
          </a:xfrm>
        </p:spPr>
        <p:txBody>
          <a:bodyPr/>
          <a:lstStyle/>
          <a:p>
            <a:r>
              <a:rPr lang="en-US" dirty="0" smtClean="0">
                <a:solidFill>
                  <a:srgbClr val="92D050"/>
                </a:solidFill>
              </a:rPr>
              <a:t>Ten </a:t>
            </a:r>
            <a:r>
              <a:rPr lang="en-US" dirty="0">
                <a:solidFill>
                  <a:srgbClr val="92D050"/>
                </a:solidFill>
              </a:rPr>
              <a:t>Guidelines to </a:t>
            </a:r>
            <a:r>
              <a:rPr lang="en-US" dirty="0" smtClean="0">
                <a:solidFill>
                  <a:srgbClr val="92D050"/>
                </a:solidFill>
              </a:rPr>
              <a:t>Support </a:t>
            </a:r>
            <a:r>
              <a:rPr lang="en-US" dirty="0">
                <a:solidFill>
                  <a:srgbClr val="92D050"/>
                </a:solidFill>
              </a:rPr>
              <a:t>C</a:t>
            </a:r>
            <a:r>
              <a:rPr lang="en-US" dirty="0" smtClean="0">
                <a:solidFill>
                  <a:srgbClr val="92D050"/>
                </a:solidFill>
              </a:rPr>
              <a:t>ultural </a:t>
            </a:r>
            <a:r>
              <a:rPr lang="en-US" dirty="0">
                <a:solidFill>
                  <a:srgbClr val="92D050"/>
                </a:solidFill>
              </a:rPr>
              <a:t>C</a:t>
            </a:r>
            <a:r>
              <a:rPr lang="en-US" dirty="0" smtClean="0">
                <a:solidFill>
                  <a:srgbClr val="92D050"/>
                </a:solidFill>
              </a:rPr>
              <a:t>ompetency</a:t>
            </a:r>
            <a:r>
              <a:rPr lang="en-US" dirty="0">
                <a:solidFill>
                  <a:srgbClr val="92D050"/>
                </a:solidFill>
              </a:rPr>
              <a:t>: </a:t>
            </a:r>
          </a:p>
        </p:txBody>
      </p:sp>
      <p:sp>
        <p:nvSpPr>
          <p:cNvPr id="4" name="Content Placeholder 3"/>
          <p:cNvSpPr>
            <a:spLocks noGrp="1"/>
          </p:cNvSpPr>
          <p:nvPr>
            <p:ph sz="half" idx="2"/>
          </p:nvPr>
        </p:nvSpPr>
        <p:spPr>
          <a:xfrm>
            <a:off x="1404572" y="1543117"/>
            <a:ext cx="7138915" cy="2462826"/>
          </a:xfrm>
        </p:spPr>
        <p:txBody>
          <a:bodyPr numCol="2">
            <a:noAutofit/>
          </a:bodyPr>
          <a:lstStyle/>
          <a:p>
            <a:pPr lvl="1">
              <a:spcBef>
                <a:spcPts val="60"/>
              </a:spcBef>
              <a:spcAft>
                <a:spcPts val="1000"/>
              </a:spcAft>
            </a:pPr>
            <a:r>
              <a:rPr lang="en-CA" sz="1500" dirty="0">
                <a:latin typeface="+mj-lt"/>
                <a:cs typeface="Times New Roman" panose="02020603050405020304" pitchFamily="18" charset="0"/>
              </a:rPr>
              <a:t>Knowledge of </a:t>
            </a:r>
            <a:r>
              <a:rPr lang="en-CA" sz="1500" dirty="0" err="1">
                <a:latin typeface="+mj-lt"/>
                <a:cs typeface="Times New Roman" panose="02020603050405020304" pitchFamily="18" charset="0"/>
              </a:rPr>
              <a:t>ethnocultural</a:t>
            </a:r>
            <a:r>
              <a:rPr lang="en-CA" sz="1500" dirty="0">
                <a:latin typeface="+mj-lt"/>
                <a:cs typeface="Times New Roman" panose="02020603050405020304" pitchFamily="18" charset="0"/>
              </a:rPr>
              <a:t> groups </a:t>
            </a:r>
          </a:p>
          <a:p>
            <a:pPr lvl="1">
              <a:spcBef>
                <a:spcPts val="60"/>
              </a:spcBef>
              <a:spcAft>
                <a:spcPts val="1000"/>
              </a:spcAft>
            </a:pPr>
            <a:r>
              <a:rPr lang="en-CA" sz="1500" dirty="0">
                <a:latin typeface="+mj-lt"/>
                <a:cs typeface="Times New Roman" panose="02020603050405020304" pitchFamily="18" charset="0"/>
              </a:rPr>
              <a:t>Education and training in culturally competent care</a:t>
            </a:r>
          </a:p>
          <a:p>
            <a:pPr lvl="1">
              <a:spcBef>
                <a:spcPts val="60"/>
              </a:spcBef>
              <a:spcAft>
                <a:spcPts val="1000"/>
              </a:spcAft>
            </a:pPr>
            <a:r>
              <a:rPr lang="en-CA" sz="1500" dirty="0">
                <a:latin typeface="+mj-lt"/>
                <a:cs typeface="Times New Roman" panose="02020603050405020304" pitchFamily="18" charset="0"/>
              </a:rPr>
              <a:t>Critical reflection</a:t>
            </a:r>
          </a:p>
          <a:p>
            <a:pPr lvl="1">
              <a:spcBef>
                <a:spcPts val="60"/>
              </a:spcBef>
              <a:spcAft>
                <a:spcPts val="1000"/>
              </a:spcAft>
            </a:pPr>
            <a:r>
              <a:rPr lang="en-CA" sz="1500" dirty="0">
                <a:latin typeface="+mj-lt"/>
                <a:cs typeface="Times New Roman" panose="02020603050405020304" pitchFamily="18" charset="0"/>
              </a:rPr>
              <a:t>Cross-cultural communication</a:t>
            </a:r>
          </a:p>
          <a:p>
            <a:pPr lvl="1">
              <a:spcBef>
                <a:spcPts val="60"/>
              </a:spcBef>
              <a:spcAft>
                <a:spcPts val="1000"/>
              </a:spcAft>
            </a:pPr>
            <a:r>
              <a:rPr lang="en-CA" sz="1500" dirty="0">
                <a:latin typeface="+mj-lt"/>
                <a:cs typeface="Times New Roman" panose="02020603050405020304" pitchFamily="18" charset="0"/>
              </a:rPr>
              <a:t>Culturally competent practice</a:t>
            </a:r>
          </a:p>
          <a:p>
            <a:pPr marL="454025" lvl="1" indent="0">
              <a:spcBef>
                <a:spcPts val="60"/>
              </a:spcBef>
              <a:spcAft>
                <a:spcPts val="1000"/>
              </a:spcAft>
              <a:buNone/>
            </a:pPr>
            <a:endParaRPr lang="en-CA" sz="1500" dirty="0">
              <a:latin typeface="+mj-lt"/>
              <a:cs typeface="Times New Roman" panose="02020603050405020304" pitchFamily="18" charset="0"/>
            </a:endParaRPr>
          </a:p>
          <a:p>
            <a:pPr lvl="1">
              <a:spcBef>
                <a:spcPts val="60"/>
              </a:spcBef>
              <a:spcAft>
                <a:spcPts val="1000"/>
              </a:spcAft>
            </a:pPr>
            <a:r>
              <a:rPr lang="en-CA" sz="1500" dirty="0">
                <a:latin typeface="+mj-lt"/>
                <a:cs typeface="Times New Roman" panose="02020603050405020304" pitchFamily="18" charset="0"/>
              </a:rPr>
              <a:t>Cultural competence in </a:t>
            </a:r>
            <a:r>
              <a:rPr lang="en-CA" sz="1500" dirty="0" smtClean="0">
                <a:latin typeface="+mj-lt"/>
                <a:cs typeface="Times New Roman" panose="02020603050405020304" pitchFamily="18" charset="0"/>
              </a:rPr>
              <a:t>health care </a:t>
            </a:r>
            <a:r>
              <a:rPr lang="en-CA" sz="1500" dirty="0">
                <a:latin typeface="+mj-lt"/>
                <a:cs typeface="Times New Roman" panose="02020603050405020304" pitchFamily="18" charset="0"/>
              </a:rPr>
              <a:t>systems and organizations</a:t>
            </a:r>
          </a:p>
          <a:p>
            <a:pPr lvl="1">
              <a:spcBef>
                <a:spcPts val="60"/>
              </a:spcBef>
              <a:spcAft>
                <a:spcPts val="1000"/>
              </a:spcAft>
            </a:pPr>
            <a:r>
              <a:rPr lang="en-CA" sz="1500" dirty="0">
                <a:latin typeface="+mj-lt"/>
                <a:cs typeface="Times New Roman" panose="02020603050405020304" pitchFamily="18" charset="0"/>
              </a:rPr>
              <a:t>Patient advocacy and empowerment</a:t>
            </a:r>
          </a:p>
          <a:p>
            <a:pPr lvl="1">
              <a:spcBef>
                <a:spcPts val="60"/>
              </a:spcBef>
              <a:spcAft>
                <a:spcPts val="1000"/>
              </a:spcAft>
            </a:pPr>
            <a:r>
              <a:rPr lang="en-CA" sz="1500" dirty="0">
                <a:latin typeface="+mj-lt"/>
                <a:cs typeface="Times New Roman" panose="02020603050405020304" pitchFamily="18" charset="0"/>
              </a:rPr>
              <a:t>Multicultural workforce </a:t>
            </a:r>
          </a:p>
          <a:p>
            <a:pPr lvl="1">
              <a:spcBef>
                <a:spcPts val="60"/>
              </a:spcBef>
              <a:spcAft>
                <a:spcPts val="1000"/>
              </a:spcAft>
            </a:pPr>
            <a:r>
              <a:rPr lang="en-CA" sz="1500" dirty="0">
                <a:latin typeface="+mj-lt"/>
                <a:cs typeface="Times New Roman" panose="02020603050405020304" pitchFamily="18" charset="0"/>
              </a:rPr>
              <a:t>Cross-cultural leadership </a:t>
            </a:r>
          </a:p>
          <a:p>
            <a:pPr lvl="1">
              <a:spcBef>
                <a:spcPts val="60"/>
              </a:spcBef>
              <a:spcAft>
                <a:spcPts val="1000"/>
              </a:spcAft>
            </a:pPr>
            <a:r>
              <a:rPr lang="en-CA" sz="1500" dirty="0">
                <a:latin typeface="+mj-lt"/>
                <a:cs typeface="Times New Roman" panose="02020603050405020304" pitchFamily="18" charset="0"/>
              </a:rPr>
              <a:t>Evidence-based practice and research</a:t>
            </a:r>
          </a:p>
        </p:txBody>
      </p:sp>
      <p:sp>
        <p:nvSpPr>
          <p:cNvPr id="5" name="Text Placeholder 4"/>
          <p:cNvSpPr>
            <a:spLocks noGrp="1"/>
          </p:cNvSpPr>
          <p:nvPr>
            <p:ph type="body" idx="12"/>
          </p:nvPr>
        </p:nvSpPr>
        <p:spPr>
          <a:xfrm>
            <a:off x="1404572" y="4763483"/>
            <a:ext cx="5472966" cy="133200"/>
          </a:xfrm>
        </p:spPr>
        <p:txBody>
          <a:bodyPr/>
          <a:lstStyle/>
          <a:p>
            <a:r>
              <a:rPr lang="en-US" dirty="0"/>
              <a:t>CC BY 4.0 International License</a:t>
            </a:r>
          </a:p>
        </p:txBody>
      </p:sp>
    </p:spTree>
    <p:extLst>
      <p:ext uri="{BB962C8B-B14F-4D97-AF65-F5344CB8AC3E}">
        <p14:creationId xmlns:p14="http://schemas.microsoft.com/office/powerpoint/2010/main" val="4042132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Cultural Safety</a:t>
            </a:r>
          </a:p>
        </p:txBody>
      </p:sp>
      <p:sp>
        <p:nvSpPr>
          <p:cNvPr id="3" name="Content Placeholder 2"/>
          <p:cNvSpPr>
            <a:spLocks noGrp="1"/>
          </p:cNvSpPr>
          <p:nvPr>
            <p:ph idx="1"/>
          </p:nvPr>
        </p:nvSpPr>
        <p:spPr>
          <a:xfrm>
            <a:off x="1411087" y="1095513"/>
            <a:ext cx="7132401" cy="2735664"/>
          </a:xfrm>
        </p:spPr>
        <p:txBody>
          <a:bodyPr>
            <a:normAutofit fontScale="92500" lnSpcReduction="10000"/>
          </a:bodyPr>
          <a:lstStyle/>
          <a:p>
            <a:pPr marL="0" indent="0">
              <a:lnSpc>
                <a:spcPct val="120000"/>
              </a:lnSpc>
              <a:buNone/>
            </a:pPr>
            <a:r>
              <a:rPr lang="en-US" dirty="0"/>
              <a:t>Focus of Cultural </a:t>
            </a:r>
            <a:r>
              <a:rPr lang="en-US" dirty="0" smtClean="0"/>
              <a:t>Safety—cultural </a:t>
            </a:r>
            <a:r>
              <a:rPr lang="en-US" dirty="0"/>
              <a:t>competency helps us to understand other cultural norms and </a:t>
            </a:r>
            <a:r>
              <a:rPr lang="en-US" dirty="0" err="1" smtClean="0"/>
              <a:t>behaviours</a:t>
            </a:r>
            <a:r>
              <a:rPr lang="en-US" dirty="0"/>
              <a:t>, but tends to overlook systemic barriers or those created by unequal access to the social determinants of </a:t>
            </a:r>
            <a:r>
              <a:rPr lang="en-US" dirty="0" smtClean="0"/>
              <a:t>health.</a:t>
            </a:r>
            <a:endParaRPr lang="en-US" dirty="0"/>
          </a:p>
          <a:p>
            <a:pPr lvl="1">
              <a:lnSpc>
                <a:spcPct val="120000"/>
              </a:lnSpc>
            </a:pPr>
            <a:r>
              <a:rPr lang="en-US" dirty="0"/>
              <a:t>Awareness of power relations </a:t>
            </a:r>
          </a:p>
          <a:p>
            <a:pPr lvl="1">
              <a:lnSpc>
                <a:spcPct val="120000"/>
              </a:lnSpc>
            </a:pPr>
            <a:r>
              <a:rPr lang="en-US" dirty="0"/>
              <a:t>Nurses as the </a:t>
            </a:r>
            <a:r>
              <a:rPr lang="en-US" dirty="0" err="1"/>
              <a:t>centre</a:t>
            </a:r>
            <a:r>
              <a:rPr lang="en-US" dirty="0"/>
              <a:t> of reflection </a:t>
            </a:r>
          </a:p>
          <a:p>
            <a:pPr lvl="1">
              <a:lnSpc>
                <a:spcPct val="120000"/>
              </a:lnSpc>
            </a:pPr>
            <a:r>
              <a:rPr lang="en-US" dirty="0"/>
              <a:t>Culturally unsafe care creates health inequities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3464467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a:t>Dauvrin</a:t>
            </a:r>
            <a:r>
              <a:rPr lang="en-US" dirty="0"/>
              <a:t>, M., &amp; </a:t>
            </a:r>
            <a:r>
              <a:rPr lang="en-US" dirty="0" err="1"/>
              <a:t>Lorant</a:t>
            </a:r>
            <a:r>
              <a:rPr lang="en-US" dirty="0"/>
              <a:t>, V. (2015). Leadership and cultural competence of healthcare 	professionals: A social network analysis. </a:t>
            </a:r>
            <a:r>
              <a:rPr lang="en-US" i="1" dirty="0"/>
              <a:t>Nursing Research, 64</a:t>
            </a:r>
            <a:r>
              <a:rPr lang="en-US" dirty="0"/>
              <a:t>(3), </a:t>
            </a:r>
            <a:r>
              <a:rPr lang="en-US" dirty="0" smtClean="0"/>
              <a:t>200–10</a:t>
            </a:r>
            <a:r>
              <a:rPr lang="en-US" dirty="0"/>
              <a:t>.</a:t>
            </a:r>
          </a:p>
          <a:p>
            <a:pPr marL="0" indent="0">
              <a:buNone/>
            </a:pPr>
            <a:endParaRPr lang="en-US" dirty="0"/>
          </a:p>
          <a:p>
            <a:pPr marL="0" indent="0">
              <a:buNone/>
            </a:pPr>
            <a:r>
              <a:rPr lang="en-US" b="1" dirty="0"/>
              <a:t>Purpose: </a:t>
            </a:r>
            <a:r>
              <a:rPr lang="en-US" dirty="0"/>
              <a:t>The purpose of this study was to describe the cultural competence of leaders and the </a:t>
            </a:r>
            <a:r>
              <a:rPr lang="en-US" dirty="0" smtClean="0"/>
              <a:t>health care </a:t>
            </a:r>
            <a:r>
              <a:rPr lang="en-US" dirty="0"/>
              <a:t>staff, and to determine the association between leader cultural competence and staff cultural competence using a social network analysis.</a:t>
            </a:r>
          </a:p>
          <a:p>
            <a:pPr marL="0" indent="0">
              <a:buNone/>
            </a:pPr>
            <a:endParaRPr lang="en-US" b="1" dirty="0"/>
          </a:p>
          <a:p>
            <a:pPr marL="0" indent="0">
              <a:buNone/>
            </a:pPr>
            <a:r>
              <a:rPr lang="en-US" b="1" dirty="0"/>
              <a:t>Discussion: </a:t>
            </a:r>
            <a:r>
              <a:rPr lang="en-US" dirty="0"/>
              <a:t>The cultural competence of the </a:t>
            </a:r>
            <a:r>
              <a:rPr lang="en-US" dirty="0" smtClean="0"/>
              <a:t>health care </a:t>
            </a:r>
            <a:r>
              <a:rPr lang="en-US" dirty="0"/>
              <a:t>staff was associated with the leader’s cultural competence. This was especially significant in the cultural domains of mediation and paradigm, suggesting workplaces that encourage and </a:t>
            </a:r>
            <a:r>
              <a:rPr lang="en-US" dirty="0" smtClean="0"/>
              <a:t>role model </a:t>
            </a:r>
            <a:r>
              <a:rPr lang="en-US" dirty="0"/>
              <a:t>different ways of providing care </a:t>
            </a:r>
            <a:r>
              <a:rPr lang="en-US" dirty="0" smtClean="0"/>
              <a:t>and </a:t>
            </a:r>
            <a:r>
              <a:rPr lang="en-US" dirty="0"/>
              <a:t>teach staff how to mediate cultural differences are better equipped to provide quality care to various migrant populations.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2863162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p:txBody>
          <a:bodyPr>
            <a:normAutofit fontScale="77500" lnSpcReduction="20000"/>
          </a:bodyPr>
          <a:lstStyle/>
          <a:p>
            <a:pPr marL="0" indent="0">
              <a:lnSpc>
                <a:spcPct val="120000"/>
              </a:lnSpc>
              <a:buNone/>
            </a:pPr>
            <a:r>
              <a:rPr lang="en-US" b="1" dirty="0"/>
              <a:t>Application to Practice: </a:t>
            </a:r>
            <a:r>
              <a:rPr lang="en-US" dirty="0"/>
              <a:t>International migration is a global phenomenon challenging leaders and </a:t>
            </a:r>
            <a:r>
              <a:rPr lang="en-US" dirty="0" smtClean="0"/>
              <a:t>health care </a:t>
            </a:r>
            <a:r>
              <a:rPr lang="en-US" dirty="0"/>
              <a:t>providers in the provision of culturally competent care. Leaders with formal positions have a greater positive impact on the diffusion of cultural competence among </a:t>
            </a:r>
            <a:r>
              <a:rPr lang="en-US" dirty="0" smtClean="0"/>
              <a:t>health care </a:t>
            </a:r>
            <a:r>
              <a:rPr lang="en-US" dirty="0"/>
              <a:t>staff. Strategies such as role modelling may help to convey the value of empathy, respectful attitudes toward individuals of all cultures, and professionalism. Social relationships and leadership effects within health services should be considered when developing and implementing culturally competent strategies. Further research from a Canadian perspective is warranted.</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981139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2.6.1</a:t>
            </a:r>
          </a:p>
        </p:txBody>
      </p:sp>
      <p:sp>
        <p:nvSpPr>
          <p:cNvPr id="3" name="Content Placeholder 2"/>
          <p:cNvSpPr>
            <a:spLocks noGrp="1"/>
          </p:cNvSpPr>
          <p:nvPr>
            <p:ph idx="1"/>
          </p:nvPr>
        </p:nvSpPr>
        <p:spPr>
          <a:xfrm>
            <a:off x="1411087" y="1052980"/>
            <a:ext cx="7132401" cy="2735664"/>
          </a:xfrm>
        </p:spPr>
        <p:txBody>
          <a:bodyPr>
            <a:normAutofit fontScale="92500"/>
          </a:bodyPr>
          <a:lstStyle/>
          <a:p>
            <a:pPr marL="0" indent="0">
              <a:spcBef>
                <a:spcPts val="0"/>
              </a:spcBef>
              <a:spcAft>
                <a:spcPts val="1200"/>
              </a:spcAft>
              <a:buClrTx/>
              <a:buNone/>
            </a:pPr>
            <a:r>
              <a:rPr lang="en-CA" sz="2400" dirty="0">
                <a:latin typeface="+mj-lt"/>
                <a:cs typeface="Times New Roman" panose="02020603050405020304" pitchFamily="18" charset="0"/>
              </a:rPr>
              <a:t>Discuss the connection of Leininger’s theory with the following resources: </a:t>
            </a:r>
          </a:p>
          <a:p>
            <a:pPr marL="514350" indent="-514350">
              <a:spcBef>
                <a:spcPts val="0"/>
              </a:spcBef>
              <a:spcAft>
                <a:spcPts val="1200"/>
              </a:spcAft>
              <a:buClrTx/>
              <a:buAutoNum type="arabicPeriod"/>
            </a:pPr>
            <a:r>
              <a:rPr lang="en-CA" sz="2400" dirty="0" smtClean="0">
                <a:latin typeface="+mj-lt"/>
                <a:cs typeface="Times New Roman" panose="02020603050405020304" pitchFamily="18" charset="0"/>
              </a:rPr>
              <a:t>CNA—</a:t>
            </a:r>
            <a:r>
              <a:rPr lang="en-US" sz="2400" dirty="0" smtClean="0">
                <a:latin typeface="+mj-lt"/>
                <a:cs typeface="Times New Roman" panose="02020603050405020304" pitchFamily="18" charset="0"/>
                <a:hlinkClick r:id="rId2"/>
              </a:rPr>
              <a:t>Position </a:t>
            </a:r>
            <a:r>
              <a:rPr lang="en-US" sz="2400" dirty="0">
                <a:latin typeface="+mj-lt"/>
                <a:cs typeface="Times New Roman" panose="02020603050405020304" pitchFamily="18" charset="0"/>
                <a:hlinkClick r:id="rId2"/>
              </a:rPr>
              <a:t>Statement on Promoting Cultural Competency in Nursing</a:t>
            </a:r>
            <a:endParaRPr lang="en-CA" sz="2400" dirty="0">
              <a:latin typeface="+mj-lt"/>
              <a:cs typeface="Times New Roman" panose="02020603050405020304" pitchFamily="18" charset="0"/>
            </a:endParaRPr>
          </a:p>
          <a:p>
            <a:pPr marL="514350" indent="-514350">
              <a:spcBef>
                <a:spcPts val="0"/>
              </a:spcBef>
              <a:spcAft>
                <a:spcPts val="1200"/>
              </a:spcAft>
              <a:buClrTx/>
              <a:buAutoNum type="arabicPeriod"/>
            </a:pPr>
            <a:r>
              <a:rPr lang="en-CA" sz="2400" dirty="0" smtClean="0">
                <a:latin typeface="+mj-lt"/>
                <a:cs typeface="Times New Roman" panose="02020603050405020304" pitchFamily="18" charset="0"/>
              </a:rPr>
              <a:t>SRNA—</a:t>
            </a:r>
            <a:r>
              <a:rPr lang="en-US" sz="2400" dirty="0" smtClean="0">
                <a:latin typeface="+mj-lt"/>
                <a:cs typeface="Times New Roman" panose="02020603050405020304" pitchFamily="18" charset="0"/>
                <a:hlinkClick r:id="rId3"/>
              </a:rPr>
              <a:t>Standards </a:t>
            </a:r>
            <a:r>
              <a:rPr lang="en-US" sz="2400" dirty="0">
                <a:latin typeface="+mj-lt"/>
                <a:cs typeface="Times New Roman" panose="02020603050405020304" pitchFamily="18" charset="0"/>
                <a:hlinkClick r:id="rId3"/>
              </a:rPr>
              <a:t>and Foundation Competencies for the Practice of Registered Nurses</a:t>
            </a:r>
            <a:endParaRPr lang="en-CA" sz="2400" dirty="0">
              <a:latin typeface="+mj-lt"/>
              <a:cs typeface="Times New Roman" panose="02020603050405020304" pitchFamily="18" charset="0"/>
            </a:endParaRPr>
          </a:p>
          <a:p>
            <a:pPr marL="0" indent="0">
              <a:buClrTx/>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3556330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2.6.2</a:t>
            </a:r>
          </a:p>
        </p:txBody>
      </p:sp>
      <p:sp>
        <p:nvSpPr>
          <p:cNvPr id="3" name="Content Placeholder 2"/>
          <p:cNvSpPr>
            <a:spLocks noGrp="1"/>
          </p:cNvSpPr>
          <p:nvPr>
            <p:ph idx="1"/>
          </p:nvPr>
        </p:nvSpPr>
        <p:spPr>
          <a:xfrm>
            <a:off x="1411087" y="1052980"/>
            <a:ext cx="7132401" cy="2898534"/>
          </a:xfrm>
        </p:spPr>
        <p:txBody>
          <a:bodyPr>
            <a:noAutofit/>
          </a:bodyPr>
          <a:lstStyle/>
          <a:p>
            <a:pPr marL="0" indent="0">
              <a:spcBef>
                <a:spcPts val="0"/>
              </a:spcBef>
              <a:spcAft>
                <a:spcPts val="1200"/>
              </a:spcAft>
              <a:buNone/>
            </a:pPr>
            <a:r>
              <a:rPr lang="en-US" sz="1400" dirty="0">
                <a:latin typeface="+mj-lt"/>
                <a:cs typeface="Times New Roman" panose="02020603050405020304" pitchFamily="18" charset="0"/>
              </a:rPr>
              <a:t>In groups of four or five, </a:t>
            </a:r>
            <a:r>
              <a:rPr lang="en-US" sz="1400" dirty="0" smtClean="0">
                <a:latin typeface="+mj-lt"/>
                <a:cs typeface="Times New Roman" panose="02020603050405020304" pitchFamily="18" charset="0"/>
              </a:rPr>
              <a:t>chose </a:t>
            </a:r>
            <a:r>
              <a:rPr lang="en-US" sz="1400" dirty="0">
                <a:latin typeface="+mj-lt"/>
                <a:cs typeface="Times New Roman" panose="02020603050405020304" pitchFamily="18" charset="0"/>
              </a:rPr>
              <a:t>an ethnocultural group to discuss. Present to the class the following information:</a:t>
            </a:r>
          </a:p>
          <a:p>
            <a:pPr lvl="1">
              <a:spcBef>
                <a:spcPts val="0"/>
              </a:spcBef>
              <a:spcAft>
                <a:spcPts val="1200"/>
              </a:spcAft>
            </a:pPr>
            <a:r>
              <a:rPr lang="en-US" sz="1400" dirty="0">
                <a:latin typeface="+mj-lt"/>
                <a:cs typeface="Times New Roman" panose="02020603050405020304" pitchFamily="18" charset="0"/>
              </a:rPr>
              <a:t>Provide information about your chosen ethnocultural group;</a:t>
            </a:r>
          </a:p>
          <a:p>
            <a:pPr lvl="1">
              <a:spcBef>
                <a:spcPts val="0"/>
              </a:spcBef>
              <a:spcAft>
                <a:spcPts val="1200"/>
              </a:spcAft>
            </a:pPr>
            <a:r>
              <a:rPr lang="en-US" sz="1400" dirty="0">
                <a:latin typeface="+mj-lt"/>
                <a:cs typeface="Times New Roman" panose="02020603050405020304" pitchFamily="18" charset="0"/>
              </a:rPr>
              <a:t>Identify cultural factors that may influence </a:t>
            </a:r>
            <a:r>
              <a:rPr lang="en-US" sz="1400" dirty="0" smtClean="0">
                <a:latin typeface="+mj-lt"/>
                <a:cs typeface="Times New Roman" panose="02020603050405020304" pitchFamily="18" charset="0"/>
              </a:rPr>
              <a:t>health care </a:t>
            </a:r>
            <a:r>
              <a:rPr lang="en-US" sz="1400" dirty="0">
                <a:latin typeface="+mj-lt"/>
                <a:cs typeface="Times New Roman" panose="02020603050405020304" pitchFamily="18" charset="0"/>
              </a:rPr>
              <a:t>services for individuals that belong to that group; and</a:t>
            </a:r>
          </a:p>
          <a:p>
            <a:pPr lvl="1">
              <a:spcBef>
                <a:spcPts val="0"/>
              </a:spcBef>
              <a:spcAft>
                <a:spcPts val="1200"/>
              </a:spcAft>
            </a:pPr>
            <a:r>
              <a:rPr lang="en-US" sz="1400" dirty="0">
                <a:latin typeface="+mj-lt"/>
                <a:cs typeface="Times New Roman" panose="02020603050405020304" pitchFamily="18" charset="0"/>
              </a:rPr>
              <a:t>Identify culturally sensitive strategies that may have a positive impact on the provision of care.</a:t>
            </a:r>
          </a:p>
          <a:p>
            <a:pPr lvl="1">
              <a:spcBef>
                <a:spcPts val="0"/>
              </a:spcBef>
              <a:spcAft>
                <a:spcPts val="1200"/>
              </a:spcAft>
            </a:pPr>
            <a:r>
              <a:rPr lang="en-US" sz="1400" dirty="0">
                <a:latin typeface="+mj-lt"/>
                <a:cs typeface="Times New Roman" panose="02020603050405020304" pitchFamily="18" charset="0"/>
              </a:rPr>
              <a:t>How would an employee from each identified cultural group affect the workplace? </a:t>
            </a:r>
          </a:p>
          <a:p>
            <a:pPr lvl="1">
              <a:spcBef>
                <a:spcPts val="0"/>
              </a:spcBef>
              <a:spcAft>
                <a:spcPts val="1200"/>
              </a:spcAft>
            </a:pPr>
            <a:r>
              <a:rPr lang="en-US" sz="1400" dirty="0">
                <a:latin typeface="+mj-lt"/>
                <a:cs typeface="Times New Roman" panose="02020603050405020304" pitchFamily="18" charset="0"/>
              </a:rPr>
              <a:t>When does nursing care become culturally unsafe? Why does cultural safety remain unachieved in nursing? </a:t>
            </a:r>
            <a:endParaRPr lang="en-US" sz="1400" dirty="0">
              <a:latin typeface="+mj-lt"/>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2624254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Generational Diversity </a:t>
            </a:r>
          </a:p>
        </p:txBody>
      </p:sp>
      <p:sp>
        <p:nvSpPr>
          <p:cNvPr id="3" name="Content Placeholder 2"/>
          <p:cNvSpPr>
            <a:spLocks noGrp="1"/>
          </p:cNvSpPr>
          <p:nvPr>
            <p:ph idx="1"/>
          </p:nvPr>
        </p:nvSpPr>
        <p:spPr>
          <a:xfrm>
            <a:off x="1411087" y="1095513"/>
            <a:ext cx="7132401" cy="2735664"/>
          </a:xfrm>
        </p:spPr>
        <p:txBody>
          <a:bodyPr>
            <a:normAutofit fontScale="77500" lnSpcReduction="20000"/>
          </a:bodyPr>
          <a:lstStyle/>
          <a:p>
            <a:pPr>
              <a:lnSpc>
                <a:spcPct val="120000"/>
              </a:lnSpc>
            </a:pPr>
            <a:r>
              <a:rPr lang="en-US" dirty="0"/>
              <a:t>Distinct </a:t>
            </a:r>
            <a:r>
              <a:rPr lang="en-US" dirty="0" smtClean="0"/>
              <a:t>generational </a:t>
            </a:r>
            <a:r>
              <a:rPr lang="en-US" dirty="0"/>
              <a:t>c</a:t>
            </a:r>
            <a:r>
              <a:rPr lang="en-US" dirty="0" smtClean="0"/>
              <a:t>ohorts</a:t>
            </a:r>
            <a:r>
              <a:rPr lang="en-US" dirty="0"/>
              <a:t>: </a:t>
            </a:r>
          </a:p>
          <a:p>
            <a:pPr lvl="1">
              <a:lnSpc>
                <a:spcPct val="120000"/>
              </a:lnSpc>
            </a:pPr>
            <a:r>
              <a:rPr lang="en-US" dirty="0"/>
              <a:t>Veterans (before 1964)</a:t>
            </a:r>
          </a:p>
          <a:p>
            <a:pPr lvl="1">
              <a:lnSpc>
                <a:spcPct val="120000"/>
              </a:lnSpc>
            </a:pPr>
            <a:r>
              <a:rPr lang="en-US" dirty="0"/>
              <a:t>Baby Boomers (</a:t>
            </a:r>
            <a:r>
              <a:rPr lang="en-US" dirty="0" smtClean="0"/>
              <a:t>1946–63</a:t>
            </a:r>
            <a:r>
              <a:rPr lang="en-US" dirty="0"/>
              <a:t>)</a:t>
            </a:r>
          </a:p>
          <a:p>
            <a:pPr lvl="1">
              <a:lnSpc>
                <a:spcPct val="120000"/>
              </a:lnSpc>
            </a:pPr>
            <a:r>
              <a:rPr lang="en-US" dirty="0"/>
              <a:t>Generation X (</a:t>
            </a:r>
            <a:r>
              <a:rPr lang="en-US" dirty="0" smtClean="0"/>
              <a:t>1964–80</a:t>
            </a:r>
            <a:r>
              <a:rPr lang="en-US" dirty="0"/>
              <a:t>)</a:t>
            </a:r>
          </a:p>
          <a:p>
            <a:pPr lvl="1">
              <a:lnSpc>
                <a:spcPct val="120000"/>
              </a:lnSpc>
            </a:pPr>
            <a:r>
              <a:rPr lang="en-US" dirty="0"/>
              <a:t>Generation Y (</a:t>
            </a:r>
            <a:r>
              <a:rPr lang="en-US" dirty="0" smtClean="0"/>
              <a:t>1981–2000</a:t>
            </a:r>
            <a:r>
              <a:rPr lang="en-US" dirty="0"/>
              <a:t>)</a:t>
            </a:r>
          </a:p>
          <a:p>
            <a:pPr lvl="1">
              <a:lnSpc>
                <a:spcPct val="120000"/>
              </a:lnSpc>
            </a:pPr>
            <a:r>
              <a:rPr lang="en-US" dirty="0"/>
              <a:t>The new </a:t>
            </a:r>
            <a:r>
              <a:rPr lang="en-US" dirty="0" smtClean="0"/>
              <a:t>generational </a:t>
            </a:r>
            <a:r>
              <a:rPr lang="en-US" dirty="0"/>
              <a:t>cohort is Generation Z (</a:t>
            </a:r>
            <a:r>
              <a:rPr lang="en-US" dirty="0" smtClean="0"/>
              <a:t>2000s–early 2010s</a:t>
            </a:r>
            <a:r>
              <a:rPr lang="en-US" dirty="0"/>
              <a:t>) </a:t>
            </a:r>
          </a:p>
          <a:p>
            <a:pPr>
              <a:lnSpc>
                <a:spcPct val="120000"/>
              </a:lnSpc>
            </a:pPr>
            <a:endParaRPr lang="en-US" dirty="0"/>
          </a:p>
          <a:p>
            <a:pPr marL="0" indent="0">
              <a:lnSpc>
                <a:spcPct val="120000"/>
              </a:lnSpc>
              <a:buNone/>
            </a:pPr>
            <a:r>
              <a:rPr lang="en-US" dirty="0"/>
              <a:t>Table 2.7.1</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150975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Generational </a:t>
            </a:r>
            <a:r>
              <a:rPr lang="en-US" dirty="0" smtClean="0"/>
              <a:t>Diversity (Cont’d) </a:t>
            </a:r>
            <a:endParaRPr lang="en-US" dirty="0"/>
          </a:p>
        </p:txBody>
      </p:sp>
      <p:sp>
        <p:nvSpPr>
          <p:cNvPr id="3" name="Content Placeholder 2"/>
          <p:cNvSpPr>
            <a:spLocks noGrp="1"/>
          </p:cNvSpPr>
          <p:nvPr>
            <p:ph idx="1"/>
          </p:nvPr>
        </p:nvSpPr>
        <p:spPr>
          <a:xfrm>
            <a:off x="1411087" y="1095513"/>
            <a:ext cx="7132401" cy="2735664"/>
          </a:xfrm>
        </p:spPr>
        <p:txBody>
          <a:bodyPr>
            <a:normAutofit fontScale="85000" lnSpcReduction="20000"/>
          </a:bodyPr>
          <a:lstStyle/>
          <a:p>
            <a:pPr>
              <a:lnSpc>
                <a:spcPct val="120000"/>
              </a:lnSpc>
            </a:pPr>
            <a:r>
              <a:rPr lang="en-US" dirty="0"/>
              <a:t>Importance of generational staffing </a:t>
            </a:r>
          </a:p>
          <a:p>
            <a:pPr lvl="1">
              <a:lnSpc>
                <a:spcPct val="120000"/>
              </a:lnSpc>
            </a:pPr>
            <a:r>
              <a:rPr lang="en-US" dirty="0"/>
              <a:t>Generational diversity workforce </a:t>
            </a:r>
          </a:p>
          <a:p>
            <a:pPr>
              <a:lnSpc>
                <a:spcPct val="120000"/>
              </a:lnSpc>
            </a:pPr>
            <a:r>
              <a:rPr lang="en-US" dirty="0"/>
              <a:t>Generational markers </a:t>
            </a:r>
          </a:p>
          <a:p>
            <a:pPr>
              <a:lnSpc>
                <a:spcPct val="120000"/>
              </a:lnSpc>
            </a:pPr>
            <a:endParaRPr lang="en-US" dirty="0"/>
          </a:p>
          <a:p>
            <a:pPr marL="0" indent="0">
              <a:lnSpc>
                <a:spcPct val="120000"/>
              </a:lnSpc>
              <a:buNone/>
            </a:pPr>
            <a:r>
              <a:rPr lang="en-US" dirty="0"/>
              <a:t>There is a tendency among </a:t>
            </a:r>
            <a:r>
              <a:rPr lang="en-US" dirty="0" smtClean="0"/>
              <a:t>members of generational cohorts </a:t>
            </a:r>
            <a:r>
              <a:rPr lang="en-US" dirty="0"/>
              <a:t>to view each other as having character flaws rather than to appreciate their cultural and generational differences (see Table 2.7.1 Generational Cohorts).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1460777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2.7.1</a:t>
            </a:r>
          </a:p>
        </p:txBody>
      </p:sp>
      <p:sp>
        <p:nvSpPr>
          <p:cNvPr id="3" name="Content Placeholder 2"/>
          <p:cNvSpPr>
            <a:spLocks noGrp="1"/>
          </p:cNvSpPr>
          <p:nvPr>
            <p:ph idx="1"/>
          </p:nvPr>
        </p:nvSpPr>
        <p:spPr>
          <a:xfrm>
            <a:off x="1411087" y="1052980"/>
            <a:ext cx="7132401" cy="2735664"/>
          </a:xfrm>
        </p:spPr>
        <p:txBody>
          <a:bodyPr>
            <a:normAutofit fontScale="70000" lnSpcReduction="20000"/>
          </a:bodyPr>
          <a:lstStyle/>
          <a:p>
            <a:pPr marL="0" indent="0">
              <a:spcBef>
                <a:spcPts val="0"/>
              </a:spcBef>
              <a:spcAft>
                <a:spcPts val="1200"/>
              </a:spcAft>
              <a:buNone/>
            </a:pPr>
            <a:r>
              <a:rPr lang="en-US" sz="2400" b="1" dirty="0">
                <a:latin typeface="+mj-lt"/>
                <a:cs typeface="Times New Roman" panose="02020603050405020304" pitchFamily="18" charset="0"/>
              </a:rPr>
              <a:t>Case Study: </a:t>
            </a:r>
          </a:p>
          <a:p>
            <a:pPr marL="0" indent="0">
              <a:spcBef>
                <a:spcPts val="0"/>
              </a:spcBef>
              <a:spcAft>
                <a:spcPts val="1200"/>
              </a:spcAft>
              <a:buNone/>
            </a:pPr>
            <a:r>
              <a:rPr lang="en-US" sz="2400" dirty="0">
                <a:latin typeface="+mj-lt"/>
                <a:cs typeface="Times New Roman" panose="02020603050405020304" pitchFamily="18" charset="0"/>
              </a:rPr>
              <a:t>You are a new nurse on the neurology unit in a large teaching hospital. You have noticed there are a lot of “older nurses” working on the unit and that the nurse manager is “older” as well. Many of the nurses your age have graduated within the last five years and want to work more effectively with all members of the </a:t>
            </a:r>
            <a:r>
              <a:rPr lang="en-US" sz="2400" dirty="0" smtClean="0">
                <a:latin typeface="+mj-lt"/>
                <a:cs typeface="Times New Roman" panose="02020603050405020304" pitchFamily="18" charset="0"/>
              </a:rPr>
              <a:t>health care </a:t>
            </a:r>
            <a:r>
              <a:rPr lang="en-US" sz="2400" dirty="0">
                <a:latin typeface="+mj-lt"/>
                <a:cs typeface="Times New Roman" panose="02020603050405020304" pitchFamily="18" charset="0"/>
              </a:rPr>
              <a:t>team.</a:t>
            </a:r>
          </a:p>
          <a:p>
            <a:pPr>
              <a:spcBef>
                <a:spcPts val="0"/>
              </a:spcBef>
              <a:spcAft>
                <a:spcPts val="1200"/>
              </a:spcAft>
            </a:pPr>
            <a:r>
              <a:rPr lang="en-US" sz="2400" dirty="0">
                <a:latin typeface="+mj-lt"/>
                <a:cs typeface="Times New Roman" panose="02020603050405020304" pitchFamily="18" charset="0"/>
              </a:rPr>
              <a:t>How can a Baby Boomer nurse manager successfully bridge the generational divides?</a:t>
            </a:r>
          </a:p>
          <a:p>
            <a:pPr>
              <a:spcBef>
                <a:spcPts val="0"/>
              </a:spcBef>
              <a:spcAft>
                <a:spcPts val="1200"/>
              </a:spcAft>
            </a:pPr>
            <a:r>
              <a:rPr lang="en-US" sz="2400" dirty="0">
                <a:latin typeface="+mj-lt"/>
                <a:cs typeface="Times New Roman" panose="02020603050405020304" pitchFamily="18" charset="0"/>
              </a:rPr>
              <a:t>What leadership strategies can the manager use to create a more positive workplace environment? </a:t>
            </a: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1053547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Managing Workforce Diversity </a:t>
            </a:r>
          </a:p>
        </p:txBody>
      </p:sp>
      <p:sp>
        <p:nvSpPr>
          <p:cNvPr id="3" name="Content Placeholder 2"/>
          <p:cNvSpPr>
            <a:spLocks noGrp="1"/>
          </p:cNvSpPr>
          <p:nvPr>
            <p:ph idx="1"/>
          </p:nvPr>
        </p:nvSpPr>
        <p:spPr>
          <a:xfrm>
            <a:off x="1411087" y="1095513"/>
            <a:ext cx="7132401" cy="2735664"/>
          </a:xfrm>
        </p:spPr>
        <p:txBody>
          <a:bodyPr>
            <a:normAutofit fontScale="70000" lnSpcReduction="20000"/>
          </a:bodyPr>
          <a:lstStyle/>
          <a:p>
            <a:pPr>
              <a:lnSpc>
                <a:spcPct val="120000"/>
              </a:lnSpc>
            </a:pPr>
            <a:r>
              <a:rPr lang="en-US" dirty="0"/>
              <a:t>Strategies for nurse leaders in a diverse workforce:</a:t>
            </a:r>
          </a:p>
          <a:p>
            <a:pPr lvl="1">
              <a:lnSpc>
                <a:spcPct val="120000"/>
              </a:lnSpc>
            </a:pPr>
            <a:r>
              <a:rPr lang="en-US" dirty="0"/>
              <a:t>Set an </a:t>
            </a:r>
            <a:r>
              <a:rPr lang="en-US" dirty="0" smtClean="0"/>
              <a:t>example—lead </a:t>
            </a:r>
            <a:r>
              <a:rPr lang="en-US" dirty="0"/>
              <a:t>by example </a:t>
            </a:r>
          </a:p>
          <a:p>
            <a:pPr lvl="1">
              <a:lnSpc>
                <a:spcPct val="120000"/>
              </a:lnSpc>
            </a:pPr>
            <a:r>
              <a:rPr lang="en-US" dirty="0"/>
              <a:t>Show value to employees</a:t>
            </a:r>
          </a:p>
          <a:p>
            <a:pPr lvl="1">
              <a:lnSpc>
                <a:spcPct val="120000"/>
              </a:lnSpc>
            </a:pPr>
            <a:r>
              <a:rPr lang="en-US" dirty="0"/>
              <a:t>Hold all staff to the same expectations and organizational goals</a:t>
            </a:r>
          </a:p>
          <a:p>
            <a:pPr lvl="1">
              <a:lnSpc>
                <a:spcPct val="120000"/>
              </a:lnSpc>
            </a:pPr>
            <a:r>
              <a:rPr lang="en-US" dirty="0"/>
              <a:t>Seek to learn more about </a:t>
            </a:r>
            <a:r>
              <a:rPr lang="en-US" dirty="0" smtClean="0"/>
              <a:t>diversity through consistent </a:t>
            </a:r>
            <a:r>
              <a:rPr lang="en-US" dirty="0"/>
              <a:t>education for yourself and your staff </a:t>
            </a:r>
          </a:p>
          <a:p>
            <a:pPr lvl="1">
              <a:lnSpc>
                <a:spcPct val="120000"/>
              </a:lnSpc>
            </a:pPr>
            <a:r>
              <a:rPr lang="en-US" dirty="0"/>
              <a:t>Match the diverse needs of workers with the diverse </a:t>
            </a:r>
            <a:r>
              <a:rPr lang="en-US" dirty="0" smtClean="0"/>
              <a:t>needs of patients </a:t>
            </a:r>
            <a:endParaRPr lang="en-US" dirty="0"/>
          </a:p>
          <a:p>
            <a:pPr lvl="1">
              <a:lnSpc>
                <a:spcPct val="120000"/>
              </a:lnSpc>
            </a:pPr>
            <a:r>
              <a:rPr lang="en-US" dirty="0"/>
              <a:t>Be an approachable leader </a:t>
            </a:r>
          </a:p>
          <a:p>
            <a:pPr lvl="1">
              <a:lnSpc>
                <a:spcPct val="120000"/>
              </a:lnSpc>
            </a:pPr>
            <a:r>
              <a:rPr lang="en-US" dirty="0"/>
              <a:t>Demonstrate a variety of communication styles to align with your team and patients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1055905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Managing Workforce </a:t>
            </a:r>
            <a:r>
              <a:rPr lang="en-US" dirty="0" smtClean="0"/>
              <a:t>Diversity (Cont’d) </a:t>
            </a:r>
            <a:endParaRPr lang="en-US" dirty="0"/>
          </a:p>
        </p:txBody>
      </p:sp>
      <p:sp>
        <p:nvSpPr>
          <p:cNvPr id="3" name="Content Placeholder 2"/>
          <p:cNvSpPr>
            <a:spLocks noGrp="1"/>
          </p:cNvSpPr>
          <p:nvPr>
            <p:ph idx="1"/>
          </p:nvPr>
        </p:nvSpPr>
        <p:spPr>
          <a:xfrm>
            <a:off x="1411087" y="1095513"/>
            <a:ext cx="7132401" cy="2735664"/>
          </a:xfrm>
        </p:spPr>
        <p:txBody>
          <a:bodyPr>
            <a:normAutofit fontScale="77500" lnSpcReduction="20000"/>
          </a:bodyPr>
          <a:lstStyle/>
          <a:p>
            <a:pPr>
              <a:lnSpc>
                <a:spcPct val="120000"/>
              </a:lnSpc>
            </a:pPr>
            <a:r>
              <a:rPr lang="en-US" dirty="0"/>
              <a:t>Strategies for nurse leaders in a diverse workforce (</a:t>
            </a:r>
            <a:r>
              <a:rPr lang="en-US" dirty="0" err="1"/>
              <a:t>Con’t</a:t>
            </a:r>
            <a:r>
              <a:rPr lang="en-US" dirty="0"/>
              <a:t>.):</a:t>
            </a:r>
          </a:p>
          <a:p>
            <a:pPr lvl="1">
              <a:lnSpc>
                <a:spcPct val="120000"/>
              </a:lnSpc>
            </a:pPr>
            <a:r>
              <a:rPr lang="en-US" dirty="0"/>
              <a:t>Explain the benefits of workplace diversity </a:t>
            </a:r>
          </a:p>
          <a:p>
            <a:pPr lvl="1">
              <a:lnSpc>
                <a:spcPct val="120000"/>
              </a:lnSpc>
            </a:pPr>
            <a:r>
              <a:rPr lang="en-US" dirty="0"/>
              <a:t>Recognize that differences can be a resource, but also a source of stress and conflict </a:t>
            </a:r>
          </a:p>
          <a:p>
            <a:pPr lvl="1">
              <a:lnSpc>
                <a:spcPct val="120000"/>
              </a:lnSpc>
            </a:pPr>
            <a:r>
              <a:rPr lang="en-US" dirty="0"/>
              <a:t>Support professional growth and development of your staff</a:t>
            </a:r>
          </a:p>
          <a:p>
            <a:pPr lvl="1">
              <a:lnSpc>
                <a:spcPct val="120000"/>
              </a:lnSpc>
            </a:pPr>
            <a:r>
              <a:rPr lang="en-US" dirty="0"/>
              <a:t>Mentor your staff</a:t>
            </a:r>
          </a:p>
          <a:p>
            <a:pPr lvl="1">
              <a:lnSpc>
                <a:spcPct val="120000"/>
              </a:lnSpc>
            </a:pPr>
            <a:r>
              <a:rPr lang="en-US" dirty="0"/>
              <a:t>Provide opportunities for your staff to exercise their different leadership styles </a:t>
            </a:r>
          </a:p>
          <a:p>
            <a:pPr lvl="1">
              <a:lnSpc>
                <a:spcPct val="120000"/>
              </a:lnSpc>
            </a:pPr>
            <a:r>
              <a:rPr lang="en-US" dirty="0"/>
              <a:t>Utilize the skills each individual brings to the team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1272215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85000" lnSpcReduction="20000"/>
          </a:bodyPr>
          <a:lstStyle/>
          <a:p>
            <a:pPr>
              <a:spcBef>
                <a:spcPts val="0"/>
              </a:spcBef>
              <a:spcAft>
                <a:spcPts val="1200"/>
              </a:spcAft>
            </a:pPr>
            <a:r>
              <a:rPr lang="en-US" sz="2400" dirty="0">
                <a:latin typeface="+mj-lt"/>
                <a:cs typeface="Times New Roman" panose="02020603050405020304" pitchFamily="18" charset="0"/>
              </a:rPr>
              <a:t>Why is understanding cultural and generational differences important in clinical practice? </a:t>
            </a:r>
          </a:p>
          <a:p>
            <a:pPr>
              <a:spcBef>
                <a:spcPts val="0"/>
              </a:spcBef>
              <a:spcAft>
                <a:spcPts val="1200"/>
              </a:spcAft>
            </a:pPr>
            <a:r>
              <a:rPr lang="en-US" sz="2400" dirty="0">
                <a:latin typeface="+mj-lt"/>
                <a:cs typeface="Times New Roman" panose="02020603050405020304" pitchFamily="18" charset="0"/>
              </a:rPr>
              <a:t>What can nurse leaders do to manage diversity in </a:t>
            </a:r>
            <a:r>
              <a:rPr lang="en-US" sz="2400" dirty="0" smtClean="0">
                <a:latin typeface="+mj-lt"/>
                <a:cs typeface="Times New Roman" panose="02020603050405020304" pitchFamily="18" charset="0"/>
              </a:rPr>
              <a:t>health care </a:t>
            </a:r>
            <a:r>
              <a:rPr lang="en-US" sz="2400" dirty="0">
                <a:latin typeface="+mj-lt"/>
                <a:cs typeface="Times New Roman" panose="02020603050405020304" pitchFamily="18" charset="0"/>
              </a:rPr>
              <a:t>organizations? </a:t>
            </a:r>
          </a:p>
          <a:p>
            <a:pPr>
              <a:spcBef>
                <a:spcPts val="0"/>
              </a:spcBef>
              <a:spcAft>
                <a:spcPts val="1200"/>
              </a:spcAft>
            </a:pPr>
            <a:r>
              <a:rPr lang="en-US" sz="2400" dirty="0">
                <a:latin typeface="+mj-lt"/>
                <a:cs typeface="Times New Roman" panose="02020603050405020304" pitchFamily="18" charset="0"/>
              </a:rPr>
              <a:t>How can a registered nurse be an effective follower in supporting diversity in the workplace?</a:t>
            </a:r>
          </a:p>
          <a:p>
            <a:pPr>
              <a:spcBef>
                <a:spcPts val="0"/>
              </a:spcBef>
              <a:spcAft>
                <a:spcPts val="1200"/>
              </a:spcAft>
            </a:pPr>
            <a:r>
              <a:rPr lang="en-US" sz="2400" dirty="0">
                <a:latin typeface="+mj-lt"/>
                <a:cs typeface="Times New Roman" panose="02020603050405020304" pitchFamily="18" charset="0"/>
              </a:rPr>
              <a:t>Define cultural safety and cultural competency.</a:t>
            </a:r>
          </a:p>
          <a:p>
            <a:pPr>
              <a:spcBef>
                <a:spcPts val="0"/>
              </a:spcBef>
              <a:spcAft>
                <a:spcPts val="1200"/>
              </a:spcAft>
            </a:pPr>
            <a:r>
              <a:rPr lang="en-US" sz="2400" dirty="0">
                <a:latin typeface="+mj-lt"/>
                <a:cs typeface="Times New Roman" panose="02020603050405020304" pitchFamily="18" charset="0"/>
              </a:rPr>
              <a:t>Differentiate cultural safety from cultural competence.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lnSpcReduction="10000"/>
          </a:bodyPr>
          <a:lstStyle/>
          <a:p>
            <a:pPr marL="432000" indent="-457200">
              <a:buNone/>
            </a:pPr>
            <a:r>
              <a:rPr lang="en-US" sz="1100" dirty="0"/>
              <a:t>Almost, J. (2006). Conflict within nursing work environments: Concept analysis. </a:t>
            </a:r>
            <a:r>
              <a:rPr lang="en-US" sz="1100" i="1" dirty="0"/>
              <a:t>Journal of Advanced Nursing, 53</a:t>
            </a:r>
            <a:r>
              <a:rPr lang="en-US" sz="1100" dirty="0"/>
              <a:t>(4), </a:t>
            </a:r>
            <a:r>
              <a:rPr lang="en-US" sz="1100" dirty="0" smtClean="0"/>
              <a:t>444–53</a:t>
            </a:r>
            <a:r>
              <a:rPr lang="en-US" sz="1100" dirty="0"/>
              <a:t>.</a:t>
            </a:r>
          </a:p>
          <a:p>
            <a:pPr marL="432000" indent="-457200">
              <a:buNone/>
            </a:pPr>
            <a:r>
              <a:rPr lang="en-US" sz="1100" dirty="0"/>
              <a:t>Andrews, M. M., &amp; Boyle, J. S. (2012). </a:t>
            </a:r>
            <a:r>
              <a:rPr lang="en-US" sz="1100" i="1" dirty="0"/>
              <a:t>Transcultural concepts in nursing care</a:t>
            </a:r>
            <a:r>
              <a:rPr lang="en-US" sz="1100" dirty="0"/>
              <a:t>. (6th ed.). Philadelphia, PA: Wolters Kluwer, Lippincott, Williams &amp; Wilkins.</a:t>
            </a:r>
          </a:p>
          <a:p>
            <a:pPr marL="432000" indent="-457200">
              <a:buNone/>
            </a:pPr>
            <a:r>
              <a:rPr lang="en-US" sz="1100" dirty="0" err="1"/>
              <a:t>Campinha-Bacote</a:t>
            </a:r>
            <a:r>
              <a:rPr lang="en-US" sz="1100" dirty="0"/>
              <a:t>, J. (2002). The process of cultural competence in the delivery of healthcare services: A model of care. </a:t>
            </a:r>
            <a:r>
              <a:rPr lang="en-US" sz="1100" i="1" dirty="0"/>
              <a:t>Journal of Transcultural Nursing, 13</a:t>
            </a:r>
            <a:r>
              <a:rPr lang="en-US" sz="1100" dirty="0"/>
              <a:t>(3), </a:t>
            </a:r>
            <a:r>
              <a:rPr lang="en-US" sz="1100" dirty="0" smtClean="0"/>
              <a:t>181–4</a:t>
            </a:r>
            <a:r>
              <a:rPr lang="en-US" sz="1100" dirty="0"/>
              <a:t>.</a:t>
            </a:r>
          </a:p>
          <a:p>
            <a:pPr marL="432000" indent="-457200">
              <a:buNone/>
            </a:pPr>
            <a:r>
              <a:rPr lang="en-US" sz="1100" dirty="0"/>
              <a:t>Cornell, S., &amp; Hartmann, D. (2007). </a:t>
            </a:r>
            <a:r>
              <a:rPr lang="en-US" sz="1100" i="1" dirty="0"/>
              <a:t>Ethnicity and race. Making identities in a changing world</a:t>
            </a:r>
            <a:r>
              <a:rPr lang="en-US" sz="1100" dirty="0"/>
              <a:t> (2nd ed.). Thousand Oaks, CA: Pine Forge Press.</a:t>
            </a:r>
          </a:p>
          <a:p>
            <a:pPr marL="432000" indent="-457200">
              <a:buNone/>
            </a:pPr>
            <a:r>
              <a:rPr lang="en-US" sz="1100" dirty="0"/>
              <a:t>Douglas, M. K., </a:t>
            </a:r>
            <a:r>
              <a:rPr lang="en-US" sz="1100" dirty="0" err="1"/>
              <a:t>Rosenkoetter</a:t>
            </a:r>
            <a:r>
              <a:rPr lang="en-US" sz="1100" dirty="0"/>
              <a:t>, M., Pacquiao, D. F., Clark Callister, L., </a:t>
            </a:r>
            <a:r>
              <a:rPr lang="en-US" sz="1100" dirty="0" err="1"/>
              <a:t>Hattar-Pollara</a:t>
            </a:r>
            <a:r>
              <a:rPr lang="en-US" sz="1100" dirty="0"/>
              <a:t>, M., Lauderdale, J., Milstead, J., </a:t>
            </a:r>
            <a:r>
              <a:rPr lang="en-US" sz="1100" dirty="0" err="1"/>
              <a:t>Nardi</a:t>
            </a:r>
            <a:r>
              <a:rPr lang="en-US" sz="1100" dirty="0"/>
              <a:t>, D., &amp; Purnell, L. (2014). Guidelines for implementing culturally competent nursing care. </a:t>
            </a:r>
            <a:r>
              <a:rPr lang="en-US" sz="1100" i="1" dirty="0"/>
              <a:t>Journal of Transcultural Nursing, 25</a:t>
            </a:r>
            <a:r>
              <a:rPr lang="en-US" sz="1100" dirty="0"/>
              <a:t>(2), </a:t>
            </a:r>
            <a:r>
              <a:rPr lang="en-US" sz="1100" dirty="0" smtClean="0"/>
              <a:t>109–21</a:t>
            </a:r>
            <a:r>
              <a:rPr lang="en-US" sz="1100" dirty="0"/>
              <a:t>. doi:10.1177/1043659614520998</a:t>
            </a:r>
          </a:p>
          <a:p>
            <a:pPr marL="432000" indent="-457200">
              <a:buNone/>
            </a:pPr>
            <a:r>
              <a:rPr lang="en-US" sz="1100" dirty="0"/>
              <a:t>Eriksen, T. H. (2010). </a:t>
            </a:r>
            <a:r>
              <a:rPr lang="en-US" sz="1100" i="1" dirty="0"/>
              <a:t>Ethnicity and </a:t>
            </a:r>
            <a:r>
              <a:rPr lang="en-US" sz="1100" i="1" dirty="0" smtClean="0"/>
              <a:t>nationalism: Anthropological </a:t>
            </a:r>
            <a:r>
              <a:rPr lang="en-US" sz="1100" i="1" dirty="0"/>
              <a:t>perspectives</a:t>
            </a:r>
            <a:r>
              <a:rPr lang="en-US" sz="1100" dirty="0"/>
              <a:t>. (3rd ed.). </a:t>
            </a:r>
            <a:r>
              <a:rPr lang="en-US" sz="1100" dirty="0" smtClean="0"/>
              <a:t>London: </a:t>
            </a:r>
            <a:r>
              <a:rPr lang="en-US" sz="1100" dirty="0"/>
              <a:t>Pluto Press.</a:t>
            </a:r>
          </a:p>
          <a:p>
            <a:pPr marL="432000" indent="-457200">
              <a:buNone/>
            </a:pPr>
            <a:r>
              <a:rPr lang="en-US" sz="1100" dirty="0"/>
              <a:t>Jeffreys, M. R. (2010). </a:t>
            </a:r>
            <a:r>
              <a:rPr lang="en-US" sz="1100" i="1" dirty="0"/>
              <a:t>Teaching cultural competence in nursing and health care</a:t>
            </a:r>
            <a:r>
              <a:rPr lang="en-US" sz="1100" dirty="0"/>
              <a:t>. (2nd ed.). New York: Springer.</a:t>
            </a:r>
          </a:p>
          <a:p>
            <a:pPr marL="432000" indent="-457200">
              <a:buNone/>
            </a:pPr>
            <a:r>
              <a:rPr lang="en-US" sz="1100" dirty="0" err="1"/>
              <a:t>Mortell</a:t>
            </a:r>
            <a:r>
              <a:rPr lang="en-US" sz="1100" dirty="0"/>
              <a:t>, S. (2013). Delving into diversity-related conflict. </a:t>
            </a:r>
            <a:r>
              <a:rPr lang="en-US" sz="1100" i="1" dirty="0"/>
              <a:t>Nursing Management, 44</a:t>
            </a:r>
            <a:r>
              <a:rPr lang="en-US" sz="1100" dirty="0"/>
              <a:t>(4), 28–33.</a:t>
            </a:r>
          </a:p>
          <a:p>
            <a:pPr marL="432000" indent="-457200">
              <a:buNone/>
            </a:pPr>
            <a:r>
              <a:rPr lang="en-US" sz="1100" dirty="0"/>
              <a:t>Purnell, L. D. (2013). </a:t>
            </a:r>
            <a:r>
              <a:rPr lang="en-US" sz="1100" i="1" dirty="0"/>
              <a:t>Transcultural health </a:t>
            </a:r>
            <a:r>
              <a:rPr lang="en-US" sz="1100" i="1" dirty="0" smtClean="0"/>
              <a:t>care: </a:t>
            </a:r>
            <a:r>
              <a:rPr lang="en-US" sz="1100" i="1" dirty="0"/>
              <a:t>A culturally competent approach</a:t>
            </a:r>
            <a:r>
              <a:rPr lang="en-US" sz="1100" dirty="0"/>
              <a:t>. Philadelphia, PA: F. A. Davis.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25</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Date XX, 20XX</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203918"/>
            <a:ext cx="7132401" cy="2735664"/>
          </a:xfrm>
        </p:spPr>
        <p:txBody>
          <a:bodyPr>
            <a:normAutofit fontScale="77500" lnSpcReduction="20000"/>
          </a:bodyPr>
          <a:lstStyle/>
          <a:p>
            <a:pPr>
              <a:buFont typeface="Arial" panose="020B0604020202020204" pitchFamily="34" charset="0"/>
              <a:buChar char="•"/>
            </a:pPr>
            <a:r>
              <a:rPr lang="en-US" dirty="0"/>
              <a:t>Understand the concepts of culture, cultural competence, and cultural safety in leading and managing nursing.</a:t>
            </a:r>
          </a:p>
          <a:p>
            <a:pPr>
              <a:buFont typeface="Arial" panose="020B0604020202020204" pitchFamily="34" charset="0"/>
              <a:buChar char="•"/>
            </a:pPr>
            <a:r>
              <a:rPr lang="en-US" dirty="0"/>
              <a:t>Discuss cultural diversity and the ways in which people differ. </a:t>
            </a:r>
          </a:p>
          <a:p>
            <a:pPr>
              <a:buFont typeface="Arial" panose="020B0604020202020204" pitchFamily="34" charset="0"/>
              <a:buChar char="•"/>
            </a:pPr>
            <a:r>
              <a:rPr lang="en-US" dirty="0"/>
              <a:t>Identify theoretical models that can facilitate culturally competent patient care.</a:t>
            </a:r>
          </a:p>
          <a:p>
            <a:pPr>
              <a:buFont typeface="Arial" panose="020B0604020202020204" pitchFamily="34" charset="0"/>
              <a:buChar char="•"/>
            </a:pPr>
            <a:r>
              <a:rPr lang="en-US" dirty="0"/>
              <a:t>Articulate the generational differences among Veterans, Baby Boomers, Generation X, and Generation Y.</a:t>
            </a:r>
          </a:p>
          <a:p>
            <a:pPr>
              <a:buFont typeface="Arial" panose="020B0604020202020204" pitchFamily="34" charset="0"/>
              <a:buChar char="•"/>
            </a:pPr>
            <a:r>
              <a:rPr lang="en-US" dirty="0"/>
              <a:t>Explore the issues of workplace diversity in </a:t>
            </a:r>
            <a:r>
              <a:rPr lang="en-US" dirty="0" smtClean="0"/>
              <a:t>health care </a:t>
            </a:r>
            <a:r>
              <a:rPr lang="en-US" dirty="0"/>
              <a:t>organizations for nursing staff, nurse leaders, and patients and families.</a:t>
            </a:r>
          </a:p>
          <a:p>
            <a:pPr>
              <a:lnSpc>
                <a:spcPct val="120000"/>
              </a:lnSpc>
              <a:buFont typeface="Arial" panose="020B0604020202020204" pitchFamily="34" charset="0"/>
              <a:buChar char="•"/>
            </a:pPr>
            <a:r>
              <a:rPr lang="en-US" dirty="0"/>
              <a:t>Describe how the nurse leader can manage workplace diversity.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Cultural Diversity</a:t>
            </a:r>
          </a:p>
        </p:txBody>
      </p:sp>
      <p:sp>
        <p:nvSpPr>
          <p:cNvPr id="3" name="Content Placeholder 2"/>
          <p:cNvSpPr>
            <a:spLocks noGrp="1"/>
          </p:cNvSpPr>
          <p:nvPr>
            <p:ph idx="1"/>
          </p:nvPr>
        </p:nvSpPr>
        <p:spPr>
          <a:xfrm>
            <a:off x="1411087" y="1203918"/>
            <a:ext cx="7132401" cy="2735664"/>
          </a:xfrm>
        </p:spPr>
        <p:txBody>
          <a:bodyPr>
            <a:normAutofit fontScale="77500" lnSpcReduction="20000"/>
          </a:bodyPr>
          <a:lstStyle/>
          <a:p>
            <a:pPr>
              <a:buFont typeface="Arial" panose="020B0604020202020204" pitchFamily="34" charset="0"/>
              <a:buChar char="•"/>
            </a:pPr>
            <a:r>
              <a:rPr lang="en-US" dirty="0"/>
              <a:t>Workplace diversity is becoming increasingly important in Canadian health settings. In Canada, the general population is becoming increasingly diverse </a:t>
            </a:r>
            <a:r>
              <a:rPr lang="en-US" dirty="0" smtClean="0"/>
              <a:t>in terms of </a:t>
            </a:r>
            <a:r>
              <a:rPr lang="en-US" dirty="0" err="1" smtClean="0"/>
              <a:t>colour</a:t>
            </a:r>
            <a:r>
              <a:rPr lang="en-US" dirty="0"/>
              <a:t>, culture, religion, ethnicity, and origin (Statistics Canada, 2017).</a:t>
            </a:r>
          </a:p>
          <a:p>
            <a:pPr>
              <a:buFont typeface="Arial" panose="020B0604020202020204" pitchFamily="34" charset="0"/>
              <a:buChar char="•"/>
            </a:pPr>
            <a:r>
              <a:rPr lang="en-US" dirty="0"/>
              <a:t>The number of new </a:t>
            </a:r>
            <a:r>
              <a:rPr lang="en-US" dirty="0" smtClean="0"/>
              <a:t>immigrants </a:t>
            </a:r>
            <a:r>
              <a:rPr lang="en-US" dirty="0"/>
              <a:t>and their geographical locations may affect the ethnocultural diversity of Canada. These changes will affect workplace diversity (i.e., management of a culturally diverse team). </a:t>
            </a:r>
          </a:p>
          <a:p>
            <a:pPr>
              <a:buFont typeface="Arial" panose="020B0604020202020204" pitchFamily="34" charset="0"/>
              <a:buChar char="•"/>
            </a:pPr>
            <a:r>
              <a:rPr lang="en-US" dirty="0" smtClean="0"/>
              <a:t>Such factors as demographics</a:t>
            </a:r>
            <a:r>
              <a:rPr lang="en-US" dirty="0"/>
              <a:t>, language, education, culture, gender, race, and generational differences </a:t>
            </a:r>
            <a:r>
              <a:rPr lang="en-US" dirty="0" smtClean="0"/>
              <a:t>have </a:t>
            </a:r>
            <a:r>
              <a:rPr lang="en-US" dirty="0"/>
              <a:t>increased conflict within </a:t>
            </a:r>
            <a:r>
              <a:rPr lang="en-US" dirty="0" smtClean="0"/>
              <a:t>health care </a:t>
            </a:r>
            <a:r>
              <a:rPr lang="en-US" dirty="0"/>
              <a:t>teams, negatively impacting burnout and decreased job satisfaction (Almost, 2006; </a:t>
            </a:r>
            <a:r>
              <a:rPr lang="en-US" dirty="0" err="1"/>
              <a:t>Mortell</a:t>
            </a:r>
            <a:r>
              <a:rPr lang="en-US" dirty="0"/>
              <a:t>, 2013).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Cultural </a:t>
            </a:r>
            <a:r>
              <a:rPr lang="en-US" dirty="0" smtClean="0"/>
              <a:t>Diversity (Cont’d)</a:t>
            </a:r>
            <a:endParaRPr lang="en-US" dirty="0"/>
          </a:p>
        </p:txBody>
      </p:sp>
      <p:sp>
        <p:nvSpPr>
          <p:cNvPr id="3" name="Content Placeholder 2"/>
          <p:cNvSpPr>
            <a:spLocks noGrp="1"/>
          </p:cNvSpPr>
          <p:nvPr>
            <p:ph idx="1"/>
          </p:nvPr>
        </p:nvSpPr>
        <p:spPr>
          <a:xfrm>
            <a:off x="1411087" y="1203918"/>
            <a:ext cx="7132401" cy="2735664"/>
          </a:xfrm>
        </p:spPr>
        <p:txBody>
          <a:bodyPr>
            <a:normAutofit fontScale="85000" lnSpcReduction="10000"/>
          </a:bodyPr>
          <a:lstStyle/>
          <a:p>
            <a:pPr>
              <a:buFont typeface="Arial" panose="020B0604020202020204" pitchFamily="34" charset="0"/>
              <a:buChar char="•"/>
            </a:pPr>
            <a:r>
              <a:rPr lang="en-US" b="1" dirty="0"/>
              <a:t>Cultural competency </a:t>
            </a:r>
            <a:r>
              <a:rPr lang="en-US" dirty="0"/>
              <a:t>and </a:t>
            </a:r>
            <a:r>
              <a:rPr lang="en-US" b="1" dirty="0"/>
              <a:t>cultural safety </a:t>
            </a:r>
            <a:r>
              <a:rPr lang="en-US" dirty="0"/>
              <a:t>are key skills for nurses to acquire and sustain at all levels of the leadership ladder. </a:t>
            </a:r>
          </a:p>
          <a:p>
            <a:pPr>
              <a:buFont typeface="Arial" panose="020B0604020202020204" pitchFamily="34" charset="0"/>
              <a:buChar char="•"/>
            </a:pPr>
            <a:r>
              <a:rPr lang="en-US" b="1" dirty="0"/>
              <a:t>Cultural diversity </a:t>
            </a:r>
            <a:r>
              <a:rPr lang="en-US" dirty="0"/>
              <a:t>refers to the differences in race, ethnicity, national origins, religion, gender, sexual orientation, ability or disability, social and economic status or class, education, and related attributes of groups of people (Andrews &amp;</a:t>
            </a:r>
            <a:r>
              <a:rPr lang="en-US" dirty="0" smtClean="0"/>
              <a:t> </a:t>
            </a:r>
            <a:r>
              <a:rPr lang="en-US" dirty="0"/>
              <a:t>Boyle, 2012).</a:t>
            </a:r>
          </a:p>
          <a:p>
            <a:pPr>
              <a:buFont typeface="Arial" panose="020B0604020202020204" pitchFamily="34" charset="0"/>
              <a:buChar char="•"/>
            </a:pPr>
            <a:r>
              <a:rPr lang="en-US" dirty="0"/>
              <a:t>Cultural diversity in our country requires </a:t>
            </a:r>
            <a:r>
              <a:rPr lang="en-US" dirty="0" smtClean="0"/>
              <a:t>nurses to become </a:t>
            </a:r>
            <a:r>
              <a:rPr lang="en-US" dirty="0"/>
              <a:t>culturally knowledgeable and conscious of their attitudes toward people from other ethnocultural groups.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283286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Glossary of Terms</a:t>
            </a:r>
          </a:p>
        </p:txBody>
      </p:sp>
      <p:sp>
        <p:nvSpPr>
          <p:cNvPr id="3" name="Content Placeholder 2"/>
          <p:cNvSpPr>
            <a:spLocks noGrp="1"/>
          </p:cNvSpPr>
          <p:nvPr>
            <p:ph idx="1"/>
          </p:nvPr>
        </p:nvSpPr>
        <p:spPr/>
        <p:txBody>
          <a:bodyPr>
            <a:normAutofit fontScale="77500" lnSpcReduction="20000"/>
          </a:bodyPr>
          <a:lstStyle/>
          <a:p>
            <a:pPr marL="0" indent="0">
              <a:buNone/>
            </a:pPr>
            <a:r>
              <a:rPr lang="en-CA" b="1" dirty="0"/>
              <a:t>Ethnicity</a:t>
            </a:r>
            <a:r>
              <a:rPr lang="ro-RO" b="1" dirty="0"/>
              <a:t>:</a:t>
            </a:r>
            <a:r>
              <a:rPr lang="ro-RO" dirty="0"/>
              <a:t> </a:t>
            </a:r>
            <a:r>
              <a:rPr lang="en-US" dirty="0"/>
              <a:t>the relationship that exists between groups of people </a:t>
            </a:r>
            <a:r>
              <a:rPr lang="en-US" dirty="0" smtClean="0"/>
              <a:t>who </a:t>
            </a:r>
            <a:r>
              <a:rPr lang="en-US" dirty="0"/>
              <a:t>consider themselves distinctive (Erickson, 2010</a:t>
            </a:r>
            <a:r>
              <a:rPr lang="en-US" dirty="0" smtClean="0"/>
              <a:t>).</a:t>
            </a:r>
            <a:endParaRPr lang="en-US" dirty="0"/>
          </a:p>
          <a:p>
            <a:pPr marL="0" indent="0">
              <a:buNone/>
            </a:pPr>
            <a:r>
              <a:rPr lang="it-IT" b="1" dirty="0"/>
              <a:t>Race:</a:t>
            </a:r>
            <a:r>
              <a:rPr lang="it-IT" dirty="0"/>
              <a:t> </a:t>
            </a:r>
            <a:r>
              <a:rPr lang="en-US" dirty="0"/>
              <a:t>a group of humans socially defined by their physical characteristics (Cornell &amp; Hartmann, 2007</a:t>
            </a:r>
            <a:r>
              <a:rPr lang="en-US" dirty="0" smtClean="0"/>
              <a:t>).</a:t>
            </a:r>
            <a:endParaRPr lang="en-US" dirty="0"/>
          </a:p>
          <a:p>
            <a:pPr lvl="1">
              <a:buFont typeface="Arial" panose="020B0604020202020204" pitchFamily="34" charset="0"/>
              <a:buChar char="•"/>
            </a:pPr>
            <a:r>
              <a:rPr lang="en-US" dirty="0">
                <a:sym typeface="Wingdings" panose="05000000000000000000" pitchFamily="2" charset="2"/>
              </a:rPr>
              <a:t>Race and ethnicity are often confused. For example, Asian peoples may be considered as having the same race; however, their ethnic background may be different </a:t>
            </a:r>
            <a:r>
              <a:rPr lang="en-US" dirty="0" smtClean="0">
                <a:sym typeface="Wingdings" panose="05000000000000000000" pitchFamily="2" charset="2"/>
              </a:rPr>
              <a:t>(e.g., </a:t>
            </a:r>
            <a:r>
              <a:rPr lang="en-US" dirty="0">
                <a:sym typeface="Wingdings" panose="05000000000000000000" pitchFamily="2" charset="2"/>
              </a:rPr>
              <a:t>Vietnamese, Chinese, or Korean</a:t>
            </a:r>
            <a:r>
              <a:rPr lang="en-US" dirty="0" smtClean="0">
                <a:sym typeface="Wingdings" panose="05000000000000000000" pitchFamily="2" charset="2"/>
              </a:rPr>
              <a:t>).</a:t>
            </a:r>
            <a:endParaRPr lang="en-US" dirty="0">
              <a:sym typeface="Wingdings" panose="05000000000000000000" pitchFamily="2" charset="2"/>
            </a:endParaRPr>
          </a:p>
          <a:p>
            <a:pPr lvl="1">
              <a:buFont typeface="Arial" panose="020B0604020202020204" pitchFamily="34" charset="0"/>
              <a:buChar char="•"/>
            </a:pPr>
            <a:r>
              <a:rPr lang="en-US" dirty="0"/>
              <a:t>It is important to remember that race </a:t>
            </a:r>
            <a:r>
              <a:rPr lang="en-US" dirty="0" smtClean="0"/>
              <a:t>is </a:t>
            </a:r>
            <a:r>
              <a:rPr lang="en-US" dirty="0"/>
              <a:t>socially </a:t>
            </a:r>
            <a:r>
              <a:rPr lang="en-US" dirty="0" smtClean="0"/>
              <a:t>constructed.</a:t>
            </a:r>
            <a:endParaRPr lang="en-US" dirty="0"/>
          </a:p>
          <a:p>
            <a:pPr marL="0" indent="0">
              <a:buNone/>
            </a:pPr>
            <a:r>
              <a:rPr lang="it-IT" b="1" dirty="0"/>
              <a:t>Othering:</a:t>
            </a:r>
            <a:r>
              <a:rPr lang="it-IT" dirty="0"/>
              <a:t> </a:t>
            </a:r>
            <a:r>
              <a:rPr lang="en-US" dirty="0"/>
              <a:t>using race as a means of social </a:t>
            </a:r>
            <a:r>
              <a:rPr lang="en-US" dirty="0" smtClean="0"/>
              <a:t>stratification—otherwise </a:t>
            </a:r>
            <a:r>
              <a:rPr lang="en-US" dirty="0"/>
              <a:t>known as </a:t>
            </a:r>
            <a:r>
              <a:rPr lang="en-US" dirty="0" smtClean="0"/>
              <a:t>“racialization.”</a:t>
            </a: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2389372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Glossary of </a:t>
            </a:r>
            <a:r>
              <a:rPr lang="en-US" dirty="0" smtClean="0"/>
              <a:t>Terms (Cont’d)</a:t>
            </a:r>
            <a:endParaRPr lang="en-US" dirty="0"/>
          </a:p>
        </p:txBody>
      </p:sp>
      <p:sp>
        <p:nvSpPr>
          <p:cNvPr id="3" name="Content Placeholder 2"/>
          <p:cNvSpPr>
            <a:spLocks noGrp="1"/>
          </p:cNvSpPr>
          <p:nvPr>
            <p:ph idx="1"/>
          </p:nvPr>
        </p:nvSpPr>
        <p:spPr/>
        <p:txBody>
          <a:bodyPr>
            <a:normAutofit fontScale="77500" lnSpcReduction="20000"/>
          </a:bodyPr>
          <a:lstStyle/>
          <a:p>
            <a:pPr marL="0" indent="0">
              <a:lnSpc>
                <a:spcPct val="120000"/>
              </a:lnSpc>
              <a:buNone/>
            </a:pPr>
            <a:r>
              <a:rPr lang="en-CA" b="1" dirty="0"/>
              <a:t>Ethnocentrism</a:t>
            </a:r>
            <a:r>
              <a:rPr lang="ro-RO" b="1" dirty="0"/>
              <a:t>:</a:t>
            </a:r>
            <a:r>
              <a:rPr lang="ro-RO" dirty="0"/>
              <a:t> </a:t>
            </a:r>
            <a:r>
              <a:rPr lang="en-US" dirty="0"/>
              <a:t>a tendency of humans to think that their way of thinking, acting, and believing are the right and natural ways of thinking, acting, and believing (Purnell, 2013</a:t>
            </a:r>
            <a:r>
              <a:rPr lang="en-US" dirty="0" smtClean="0"/>
              <a:t>).</a:t>
            </a:r>
            <a:endParaRPr lang="en-US" dirty="0"/>
          </a:p>
          <a:p>
            <a:pPr lvl="1">
              <a:lnSpc>
                <a:spcPct val="120000"/>
              </a:lnSpc>
            </a:pPr>
            <a:r>
              <a:rPr lang="en-US" dirty="0"/>
              <a:t>Ethnocentrism can lead to conflict with clients and nurse colleagues because of </a:t>
            </a:r>
            <a:r>
              <a:rPr lang="en-US"/>
              <a:t>different </a:t>
            </a:r>
            <a:r>
              <a:rPr lang="en-US" smtClean="0"/>
              <a:t>worldviews </a:t>
            </a:r>
            <a:r>
              <a:rPr lang="en-US" dirty="0"/>
              <a:t>on health, illness, or nursing. </a:t>
            </a:r>
          </a:p>
          <a:p>
            <a:pPr lvl="1">
              <a:lnSpc>
                <a:spcPct val="120000"/>
              </a:lnSpc>
            </a:pPr>
            <a:r>
              <a:rPr lang="en-US" dirty="0"/>
              <a:t>Ethnocentrism violates nursing’s mandate of advocacy and social justice, impacting the delivery of professional care. Nurses have an ethical duty to respect other persons’ and groups’ cultural beliefs.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3022393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Cultural Competency</a:t>
            </a:r>
          </a:p>
        </p:txBody>
      </p:sp>
      <p:sp>
        <p:nvSpPr>
          <p:cNvPr id="3" name="Content Placeholder 2"/>
          <p:cNvSpPr>
            <a:spLocks noGrp="1"/>
          </p:cNvSpPr>
          <p:nvPr>
            <p:ph idx="1"/>
          </p:nvPr>
        </p:nvSpPr>
        <p:spPr/>
        <p:txBody>
          <a:bodyPr>
            <a:normAutofit fontScale="92500" lnSpcReduction="10000"/>
          </a:bodyPr>
          <a:lstStyle/>
          <a:p>
            <a:r>
              <a:rPr lang="en-US" dirty="0"/>
              <a:t>Cultural competency in nursing first arose in the work of Madeleine </a:t>
            </a:r>
            <a:r>
              <a:rPr lang="en-US" dirty="0" err="1" smtClean="0"/>
              <a:t>Leininger</a:t>
            </a:r>
            <a:r>
              <a:rPr lang="en-US" dirty="0" smtClean="0"/>
              <a:t>.</a:t>
            </a:r>
            <a:endParaRPr lang="en-US" dirty="0"/>
          </a:p>
          <a:p>
            <a:r>
              <a:rPr lang="en-US" dirty="0"/>
              <a:t>Culture affects people’s health and illness </a:t>
            </a:r>
            <a:r>
              <a:rPr lang="en-US" dirty="0" smtClean="0"/>
              <a:t>experiences. </a:t>
            </a:r>
            <a:endParaRPr lang="en-US" dirty="0"/>
          </a:p>
          <a:p>
            <a:r>
              <a:rPr lang="en-US" b="1" dirty="0"/>
              <a:t>Cultural competence</a:t>
            </a:r>
            <a:r>
              <a:rPr lang="en-US" dirty="0"/>
              <a:t>: a </a:t>
            </a:r>
            <a:r>
              <a:rPr lang="en-US" dirty="0" smtClean="0"/>
              <a:t>multi-dimensional </a:t>
            </a:r>
            <a:r>
              <a:rPr lang="en-US" dirty="0"/>
              <a:t>learning process that integrates cultural nursing skills at a cognitive, practical, and affective level. The goal is to have the self-efficacy to provide culturally competent nursing care (Jeffreys, 2010). In the field of nursing, cultural competence is both an individual and an organizational process.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2160258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Cultural </a:t>
            </a:r>
            <a:r>
              <a:rPr lang="en-US" dirty="0" smtClean="0"/>
              <a:t>Competency (Cont’d)</a:t>
            </a:r>
            <a:endParaRPr lang="en-US" dirty="0"/>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a:t>Culturally competent care is embodied in standards and codes of ethics</a:t>
            </a:r>
          </a:p>
          <a:p>
            <a:pPr lvl="1">
              <a:lnSpc>
                <a:spcPct val="120000"/>
              </a:lnSpc>
            </a:pPr>
            <a:r>
              <a:rPr lang="en-US" dirty="0" smtClean="0"/>
              <a:t>Internationally—International </a:t>
            </a:r>
            <a:r>
              <a:rPr lang="en-US" dirty="0"/>
              <a:t>Council of Nurses</a:t>
            </a:r>
          </a:p>
          <a:p>
            <a:pPr lvl="1">
              <a:lnSpc>
                <a:spcPct val="120000"/>
              </a:lnSpc>
            </a:pPr>
            <a:r>
              <a:rPr lang="en-US" dirty="0" smtClean="0"/>
              <a:t>Nationally—Canadian </a:t>
            </a:r>
            <a:r>
              <a:rPr lang="en-US" dirty="0"/>
              <a:t>Nurses Association</a:t>
            </a:r>
          </a:p>
          <a:p>
            <a:pPr lvl="1">
              <a:lnSpc>
                <a:spcPct val="120000"/>
              </a:lnSpc>
            </a:pPr>
            <a:r>
              <a:rPr lang="en-US" dirty="0" smtClean="0"/>
              <a:t>Provincially—Saskatchewan </a:t>
            </a:r>
            <a:r>
              <a:rPr lang="en-US" dirty="0"/>
              <a:t>Registered Nursing Association </a:t>
            </a:r>
          </a:p>
          <a:p>
            <a:pPr marL="454025" lvl="1" indent="0">
              <a:lnSpc>
                <a:spcPct val="120000"/>
              </a:lnSpc>
              <a:buNone/>
            </a:pPr>
            <a:endParaRPr lang="en-US" dirty="0"/>
          </a:p>
          <a:p>
            <a:pPr marL="454025" lvl="1" indent="0">
              <a:lnSpc>
                <a:spcPct val="120000"/>
              </a:lnSpc>
              <a:buNone/>
            </a:pPr>
            <a:r>
              <a:rPr lang="en-US" dirty="0"/>
              <a:t>The CNA (2010) defines cultural competency as “a set of congruent </a:t>
            </a:r>
            <a:r>
              <a:rPr lang="en-US" dirty="0" err="1"/>
              <a:t>behaviours</a:t>
            </a:r>
            <a:r>
              <a:rPr lang="en-US" dirty="0"/>
              <a:t>, attitudes, and policies that come together in a system, agency, or among professionals and enable them to work effectively in cross-cultural situations”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3490481053"/>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415</TotalTime>
  <Words>1777</Words>
  <Application>Microsoft Office PowerPoint</Application>
  <PresentationFormat>On-screen Show (16:9)</PresentationFormat>
  <Paragraphs>218</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Naked PowerPoint Template</vt:lpstr>
      <vt:lpstr>Diversity in Health Care Organizations</vt:lpstr>
      <vt:lpstr>Open License</vt:lpstr>
      <vt:lpstr>Learning Objectives</vt:lpstr>
      <vt:lpstr>Cultural Diversity</vt:lpstr>
      <vt:lpstr>Cultural Diversity (Cont’d)</vt:lpstr>
      <vt:lpstr>Glossary of Terms</vt:lpstr>
      <vt:lpstr>Glossary of Terms (Cont’d)</vt:lpstr>
      <vt:lpstr>Cultural Competency</vt:lpstr>
      <vt:lpstr>Cultural Competency (Cont’d)</vt:lpstr>
      <vt:lpstr>Cultural Competency (Cont’d)</vt:lpstr>
      <vt:lpstr>Cultural Competency (Cont’d)</vt:lpstr>
      <vt:lpstr>Cultural Competency within Organizations</vt:lpstr>
      <vt:lpstr>Cultural Competency within Organizations (Cont’d)</vt:lpstr>
      <vt:lpstr>Cultural Safety</vt:lpstr>
      <vt:lpstr>Research Note</vt:lpstr>
      <vt:lpstr>Research Note (Cont’d)</vt:lpstr>
      <vt:lpstr>Essential Learning Activity 2.6.1</vt:lpstr>
      <vt:lpstr>Essential Learning Activity 2.6.2</vt:lpstr>
      <vt:lpstr>Generational Diversity </vt:lpstr>
      <vt:lpstr>Generational Diversity (Cont’d) </vt:lpstr>
      <vt:lpstr>Essential Learning Activity 2.7.1</vt:lpstr>
      <vt:lpstr>Managing Workforce Diversity </vt:lpstr>
      <vt:lpstr>Managing Workforce Diversity (Cont’d) </vt:lpstr>
      <vt:lpstr>Exercises for Review</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66</cp:revision>
  <dcterms:created xsi:type="dcterms:W3CDTF">2019-07-19T18:36:56Z</dcterms:created>
  <dcterms:modified xsi:type="dcterms:W3CDTF">2020-02-05T14:23:05Z</dcterms:modified>
</cp:coreProperties>
</file>