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3"/>
  </p:notesMasterIdLst>
  <p:handoutMasterIdLst>
    <p:handoutMasterId r:id="rId34"/>
  </p:handoutMasterIdLst>
  <p:sldIdLst>
    <p:sldId id="257" r:id="rId2"/>
    <p:sldId id="260" r:id="rId3"/>
    <p:sldId id="261" r:id="rId4"/>
    <p:sldId id="269" r:id="rId5"/>
    <p:sldId id="281" r:id="rId6"/>
    <p:sldId id="272" r:id="rId7"/>
    <p:sldId id="283" r:id="rId8"/>
    <p:sldId id="293" r:id="rId9"/>
    <p:sldId id="294" r:id="rId10"/>
    <p:sldId id="262" r:id="rId11"/>
    <p:sldId id="284" r:id="rId12"/>
    <p:sldId id="295" r:id="rId13"/>
    <p:sldId id="296" r:id="rId14"/>
    <p:sldId id="297" r:id="rId15"/>
    <p:sldId id="298" r:id="rId16"/>
    <p:sldId id="299" r:id="rId17"/>
    <p:sldId id="300" r:id="rId18"/>
    <p:sldId id="275" r:id="rId19"/>
    <p:sldId id="270" r:id="rId20"/>
    <p:sldId id="301" r:id="rId21"/>
    <p:sldId id="302" r:id="rId22"/>
    <p:sldId id="303" r:id="rId23"/>
    <p:sldId id="304" r:id="rId24"/>
    <p:sldId id="273" r:id="rId25"/>
    <p:sldId id="305" r:id="rId26"/>
    <p:sldId id="306" r:id="rId27"/>
    <p:sldId id="307" r:id="rId28"/>
    <p:sldId id="308" r:id="rId29"/>
    <p:sldId id="279" r:id="rId30"/>
    <p:sldId id="280" r:id="rId31"/>
    <p:sldId id="264" r:id="rId3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7" autoAdjust="0"/>
    <p:restoredTop sz="93606" autoAdjust="0"/>
  </p:normalViewPr>
  <p:slideViewPr>
    <p:cSldViewPr snapToGrid="0" snapToObjects="1">
      <p:cViewPr>
        <p:scale>
          <a:sx n="90" d="100"/>
          <a:sy n="90" d="100"/>
        </p:scale>
        <p:origin x="-1008"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4T08:48:09.750" idx="1">
    <p:pos x="1012" y="1806"/>
    <p:text>Please add author titles. For example, in chapter 1, this is style as follows:
Joan Wagner
Associate Professor, Faculty of Nursing, University of Regina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4T09:07:49.102" idx="2">
    <p:pos x="2445" y="851"/>
    <p:text>The previous subheading was "Fourth Level (Cont'd)." Use of "cont'd" here is somewhat misleading. Should we cut it, or change this subheading to "Fourth Level"?</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4T09:30:45.460" idx="3">
    <p:pos x="2003" y="837"/>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caid.ca/AFNUNIndWelBei2006.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ihr-irsc.gc.ca/e/29134.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allnationshope.ca/userdata/files/187/CRF%20-%20Final%20Copy.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trc.ca/websites/trcinstitution/File/2015/Exec_Summary_2015_06_25_web_o.pdf" TargetMode="External"/><Relationship Id="rId2" Type="http://schemas.openxmlformats.org/officeDocument/2006/relationships/hyperlink" Target="http://www.cihr-irsc.gc.ca/e/29134.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8" y="400788"/>
            <a:ext cx="5336429" cy="1631253"/>
          </a:xfrm>
        </p:spPr>
        <p:txBody>
          <a:bodyPr/>
          <a:lstStyle/>
          <a:p>
            <a:r>
              <a:rPr lang="en-US" sz="3600" dirty="0"/>
              <a:t>Working with Indigenous Leadership and Indigenous Environments</a:t>
            </a:r>
          </a:p>
        </p:txBody>
      </p:sp>
      <p:sp>
        <p:nvSpPr>
          <p:cNvPr id="4" name="Content Placeholder 3"/>
          <p:cNvSpPr>
            <a:spLocks noGrp="1"/>
          </p:cNvSpPr>
          <p:nvPr>
            <p:ph idx="10"/>
          </p:nvPr>
        </p:nvSpPr>
        <p:spPr>
          <a:xfrm>
            <a:off x="694357" y="2461947"/>
            <a:ext cx="5596273" cy="329332"/>
          </a:xfrm>
        </p:spPr>
        <p:txBody>
          <a:bodyPr/>
          <a:lstStyle/>
          <a:p>
            <a:r>
              <a:rPr lang="en-US" sz="2000" dirty="0"/>
              <a:t>Anthony De Padua and Norma </a:t>
            </a:r>
            <a:r>
              <a:rPr lang="en-US" sz="2000" dirty="0" err="1"/>
              <a:t>Rabbitskin</a:t>
            </a:r>
            <a:endParaRPr lang="en-CA" sz="2000" dirty="0"/>
          </a:p>
        </p:txBody>
      </p:sp>
      <p:sp>
        <p:nvSpPr>
          <p:cNvPr id="5" name="Content Placeholder 4"/>
          <p:cNvSpPr>
            <a:spLocks noGrp="1"/>
          </p:cNvSpPr>
          <p:nvPr>
            <p:ph idx="11"/>
          </p:nvPr>
        </p:nvSpPr>
        <p:spPr>
          <a:xfrm>
            <a:off x="694358" y="2867689"/>
            <a:ext cx="5209454" cy="177446"/>
          </a:xfrm>
        </p:spPr>
        <p:txBody>
          <a:bodyPr>
            <a:normAutofit fontScale="92500" lnSpcReduction="10000"/>
          </a:bodyPr>
          <a:lstStyle/>
          <a:p>
            <a:r>
              <a:rPr lang="en-CA" dirty="0"/>
              <a:t>Author’s Title</a:t>
            </a:r>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3" name="Text Placeholder 2"/>
          <p:cNvSpPr>
            <a:spLocks noGrp="1"/>
          </p:cNvSpPr>
          <p:nvPr>
            <p:ph type="body" idx="1"/>
          </p:nvPr>
        </p:nvSpPr>
        <p:spPr>
          <a:xfrm>
            <a:off x="1404572" y="1034372"/>
            <a:ext cx="7138916" cy="45719"/>
          </a:xfrm>
        </p:spPr>
        <p:txBody>
          <a:bodyPr/>
          <a:lstStyle/>
          <a:p>
            <a:endParaRPr lang="en-US" dirty="0"/>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graphicFrame>
        <p:nvGraphicFramePr>
          <p:cNvPr id="7" name="Table 6">
            <a:extLst>
              <a:ext uri="{FF2B5EF4-FFF2-40B4-BE49-F238E27FC236}">
                <a16:creationId xmlns:a16="http://schemas.microsoft.com/office/drawing/2014/main" xmlns="" id="{7DA79343-6A69-4915-9B69-8DF9014AA0A3}"/>
              </a:ext>
            </a:extLst>
          </p:cNvPr>
          <p:cNvGraphicFramePr>
            <a:graphicFrameLocks noGrp="1"/>
          </p:cNvGraphicFramePr>
          <p:nvPr>
            <p:extLst>
              <p:ext uri="{D42A27DB-BD31-4B8C-83A1-F6EECF244321}">
                <p14:modId xmlns:p14="http://schemas.microsoft.com/office/powerpoint/2010/main" val="2229620047"/>
              </p:ext>
            </p:extLst>
          </p:nvPr>
        </p:nvGraphicFramePr>
        <p:xfrm>
          <a:off x="363556" y="372476"/>
          <a:ext cx="8416887" cy="3274107"/>
        </p:xfrm>
        <a:graphic>
          <a:graphicData uri="http://schemas.openxmlformats.org/drawingml/2006/table">
            <a:tbl>
              <a:tblPr firstRow="1" bandRow="1">
                <a:tableStyleId>{5C22544A-7EE6-4342-B048-85BDC9FD1C3A}</a:tableStyleId>
              </a:tblPr>
              <a:tblGrid>
                <a:gridCol w="2894228">
                  <a:extLst>
                    <a:ext uri="{9D8B030D-6E8A-4147-A177-3AD203B41FA5}">
                      <a16:colId xmlns:a16="http://schemas.microsoft.com/office/drawing/2014/main" xmlns="" val="165030065"/>
                    </a:ext>
                  </a:extLst>
                </a:gridCol>
                <a:gridCol w="2603189">
                  <a:extLst>
                    <a:ext uri="{9D8B030D-6E8A-4147-A177-3AD203B41FA5}">
                      <a16:colId xmlns:a16="http://schemas.microsoft.com/office/drawing/2014/main" xmlns="" val="3223079497"/>
                    </a:ext>
                  </a:extLst>
                </a:gridCol>
                <a:gridCol w="2919470">
                  <a:extLst>
                    <a:ext uri="{9D8B030D-6E8A-4147-A177-3AD203B41FA5}">
                      <a16:colId xmlns:a16="http://schemas.microsoft.com/office/drawing/2014/main" xmlns="" val="1055198836"/>
                    </a:ext>
                  </a:extLst>
                </a:gridCol>
              </a:tblGrid>
              <a:tr h="702540">
                <a:tc>
                  <a:txBody>
                    <a:bodyPr/>
                    <a:lstStyle/>
                    <a:p>
                      <a:pPr algn="ctr"/>
                      <a:r>
                        <a:rPr lang="en-CA" sz="1400" dirty="0">
                          <a:latin typeface="+mj-lt"/>
                          <a:cs typeface="Times New Roman" panose="02020603050405020304" pitchFamily="18" charset="0"/>
                        </a:rPr>
                        <a:t>Transferred Community</a:t>
                      </a:r>
                    </a:p>
                  </a:txBody>
                  <a:tcPr marL="45720" marR="45720"/>
                </a:tc>
                <a:tc>
                  <a:txBody>
                    <a:bodyPr/>
                    <a:lstStyle/>
                    <a:p>
                      <a:pPr algn="ctr"/>
                      <a:r>
                        <a:rPr lang="en-CA" sz="1400" dirty="0">
                          <a:latin typeface="+mj-lt"/>
                          <a:cs typeface="Times New Roman" panose="02020603050405020304" pitchFamily="18" charset="0"/>
                        </a:rPr>
                        <a:t>Integrated Communities</a:t>
                      </a:r>
                    </a:p>
                  </a:txBody>
                  <a:tcPr marL="45720" marR="45720"/>
                </a:tc>
                <a:tc>
                  <a:txBody>
                    <a:bodyPr/>
                    <a:lstStyle/>
                    <a:p>
                      <a:pPr algn="ctr"/>
                      <a:r>
                        <a:rPr lang="en-CA" sz="1400" dirty="0">
                          <a:latin typeface="+mj-lt"/>
                          <a:cs typeface="Times New Roman" panose="02020603050405020304" pitchFamily="18" charset="0"/>
                        </a:rPr>
                        <a:t>FNIHB-Controlled Community </a:t>
                      </a:r>
                    </a:p>
                  </a:txBody>
                  <a:tcPr marL="45720" marR="45720"/>
                </a:tc>
                <a:extLst>
                  <a:ext uri="{0D108BD9-81ED-4DB2-BD59-A6C34878D82A}">
                    <a16:rowId xmlns:a16="http://schemas.microsoft.com/office/drawing/2014/main" xmlns="" val="1187134012"/>
                  </a:ext>
                </a:extLst>
              </a:tr>
              <a:tr h="2571567">
                <a:tc>
                  <a:txBody>
                    <a:bodyPr/>
                    <a:lstStyle/>
                    <a:p>
                      <a:r>
                        <a:rPr lang="en-US" sz="1200" b="0" i="0" kern="1200" dirty="0">
                          <a:solidFill>
                            <a:schemeClr val="dk1"/>
                          </a:solidFill>
                          <a:effectLst/>
                          <a:latin typeface="+mj-lt"/>
                          <a:ea typeface="+mn-ea"/>
                          <a:cs typeface="Times New Roman" panose="02020603050405020304" pitchFamily="18" charset="0"/>
                        </a:rPr>
                        <a:t>1. Transferred public health programs are delivered at the community level or by Tribal Council.</a:t>
                      </a:r>
                    </a:p>
                    <a:p>
                      <a:r>
                        <a:rPr lang="en-US" sz="1200" b="0" i="0" kern="1200" dirty="0">
                          <a:solidFill>
                            <a:schemeClr val="dk1"/>
                          </a:solidFill>
                          <a:effectLst/>
                          <a:latin typeface="+mj-lt"/>
                          <a:ea typeface="+mn-ea"/>
                          <a:cs typeface="Times New Roman" panose="02020603050405020304" pitchFamily="18" charset="0"/>
                        </a:rPr>
                        <a:t>2. Financial accountability is the responsibility of the community or Tribal Council.</a:t>
                      </a:r>
                    </a:p>
                    <a:p>
                      <a:r>
                        <a:rPr lang="en-US" sz="1200" b="0" i="0" kern="1200" dirty="0">
                          <a:solidFill>
                            <a:schemeClr val="dk1"/>
                          </a:solidFill>
                          <a:effectLst/>
                          <a:latin typeface="+mj-lt"/>
                          <a:ea typeface="+mn-ea"/>
                          <a:cs typeface="Times New Roman" panose="02020603050405020304" pitchFamily="18" charset="0"/>
                        </a:rPr>
                        <a:t>3. Five-year funding is provided for programs.</a:t>
                      </a:r>
                    </a:p>
                    <a:p>
                      <a:r>
                        <a:rPr lang="en-US" sz="1200" b="0" i="0" kern="1200" dirty="0">
                          <a:solidFill>
                            <a:schemeClr val="dk1"/>
                          </a:solidFill>
                          <a:effectLst/>
                          <a:latin typeface="+mj-lt"/>
                          <a:ea typeface="+mn-ea"/>
                          <a:cs typeface="Times New Roman" panose="02020603050405020304" pitchFamily="18" charset="0"/>
                        </a:rPr>
                        <a:t>The public health programs are guided by: (1) a transfer implementation framework; (2) a community health plan; and (3) an evaluation plan.</a:t>
                      </a:r>
                      <a:endParaRPr lang="en-CA" sz="1200" dirty="0">
                        <a:latin typeface="+mj-lt"/>
                        <a:cs typeface="Times New Roman" panose="02020603050405020304" pitchFamily="18" charset="0"/>
                      </a:endParaRPr>
                    </a:p>
                  </a:txBody>
                  <a:tcPr marL="45720" marR="45720"/>
                </a:tc>
                <a:tc>
                  <a:txBody>
                    <a:bodyPr/>
                    <a:lstStyle/>
                    <a:p>
                      <a:r>
                        <a:rPr lang="en-US" sz="1200" b="0" i="0" kern="1200" dirty="0">
                          <a:solidFill>
                            <a:schemeClr val="dk1"/>
                          </a:solidFill>
                          <a:effectLst/>
                          <a:latin typeface="+mj-lt"/>
                          <a:ea typeface="+mn-ea"/>
                          <a:cs typeface="Times New Roman" panose="02020603050405020304" pitchFamily="18" charset="0"/>
                        </a:rPr>
                        <a:t>1. FNIHB provides non-transferable programs.</a:t>
                      </a:r>
                    </a:p>
                    <a:p>
                      <a:r>
                        <a:rPr lang="en-US" sz="1200" b="0" i="0" kern="1200" dirty="0">
                          <a:solidFill>
                            <a:schemeClr val="dk1"/>
                          </a:solidFill>
                          <a:effectLst/>
                          <a:latin typeface="+mj-lt"/>
                          <a:ea typeface="+mn-ea"/>
                          <a:cs typeface="Times New Roman" panose="02020603050405020304" pitchFamily="18" charset="0"/>
                        </a:rPr>
                        <a:t>2. FNIHB provides semi-transfer of public health programs.</a:t>
                      </a:r>
                    </a:p>
                    <a:p>
                      <a:r>
                        <a:rPr lang="en-US" sz="1200" b="0" i="0" kern="1200" dirty="0">
                          <a:solidFill>
                            <a:schemeClr val="dk1"/>
                          </a:solidFill>
                          <a:effectLst/>
                          <a:latin typeface="+mj-lt"/>
                          <a:ea typeface="+mn-ea"/>
                          <a:cs typeface="Times New Roman" panose="02020603050405020304" pitchFamily="18" charset="0"/>
                        </a:rPr>
                        <a:t>3. Communities can hire their own nurses.</a:t>
                      </a:r>
                    </a:p>
                    <a:p>
                      <a:endParaRPr lang="en-CA" sz="1200" dirty="0">
                        <a:latin typeface="+mj-lt"/>
                        <a:cs typeface="Times New Roman" panose="02020603050405020304" pitchFamily="18" charset="0"/>
                      </a:endParaRPr>
                    </a:p>
                  </a:txBody>
                  <a:tcPr marL="45720" marR="45720"/>
                </a:tc>
                <a:tc>
                  <a:txBody>
                    <a:bodyPr/>
                    <a:lstStyle/>
                    <a:p>
                      <a:r>
                        <a:rPr lang="en-US" sz="1200" b="0" i="0" kern="1200" dirty="0">
                          <a:solidFill>
                            <a:schemeClr val="dk1"/>
                          </a:solidFill>
                          <a:effectLst/>
                          <a:latin typeface="+mj-lt"/>
                          <a:ea typeface="+mn-ea"/>
                          <a:cs typeface="Times New Roman" panose="02020603050405020304" pitchFamily="18" charset="0"/>
                        </a:rPr>
                        <a:t>1. FNIHB delivers non-transferable public health programs to communities.</a:t>
                      </a:r>
                    </a:p>
                    <a:p>
                      <a:r>
                        <a:rPr lang="en-US" sz="1200" b="0" i="0" kern="1200" dirty="0">
                          <a:solidFill>
                            <a:schemeClr val="dk1"/>
                          </a:solidFill>
                          <a:effectLst/>
                          <a:latin typeface="+mj-lt"/>
                          <a:ea typeface="+mn-ea"/>
                          <a:cs typeface="Times New Roman" panose="02020603050405020304" pitchFamily="18" charset="0"/>
                        </a:rPr>
                        <a:t>2. FNIHB delivers second- and third-level health programs directly to communities.</a:t>
                      </a:r>
                    </a:p>
                    <a:p>
                      <a:r>
                        <a:rPr lang="en-US" sz="1200" b="0" i="0" kern="1200" dirty="0">
                          <a:solidFill>
                            <a:schemeClr val="dk1"/>
                          </a:solidFill>
                          <a:effectLst/>
                          <a:latin typeface="+mj-lt"/>
                          <a:ea typeface="+mn-ea"/>
                          <a:cs typeface="Times New Roman" panose="02020603050405020304" pitchFamily="18" charset="0"/>
                        </a:rPr>
                        <a:t>3. FNIHB provides policy and specialty health services.</a:t>
                      </a:r>
                    </a:p>
                    <a:p>
                      <a:r>
                        <a:rPr lang="en-US" sz="1200" b="0" i="0" kern="1200" dirty="0">
                          <a:solidFill>
                            <a:schemeClr val="dk1"/>
                          </a:solidFill>
                          <a:effectLst/>
                          <a:latin typeface="+mj-lt"/>
                          <a:ea typeface="+mn-ea"/>
                          <a:cs typeface="Times New Roman" panose="02020603050405020304" pitchFamily="18" charset="0"/>
                        </a:rPr>
                        <a:t>4. FNIHB allocates nursing staff.</a:t>
                      </a:r>
                    </a:p>
                    <a:p>
                      <a:endParaRPr lang="en-CA" sz="1200" dirty="0">
                        <a:latin typeface="+mj-lt"/>
                        <a:cs typeface="Times New Roman" panose="02020603050405020304" pitchFamily="18" charset="0"/>
                      </a:endParaRPr>
                    </a:p>
                  </a:txBody>
                  <a:tcPr marL="45720" marR="45720"/>
                </a:tc>
                <a:extLst>
                  <a:ext uri="{0D108BD9-81ED-4DB2-BD59-A6C34878D82A}">
                    <a16:rowId xmlns:a16="http://schemas.microsoft.com/office/drawing/2014/main" xmlns="" val="1264829557"/>
                  </a:ext>
                </a:extLst>
              </a:tr>
            </a:tbl>
          </a:graphicData>
        </a:graphic>
      </p:graphicFrame>
    </p:spTree>
    <p:extLst>
      <p:ext uri="{BB962C8B-B14F-4D97-AF65-F5344CB8AC3E}">
        <p14:creationId xmlns:p14="http://schemas.microsoft.com/office/powerpoint/2010/main" val="357654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Structures</a:t>
            </a:r>
          </a:p>
        </p:txBody>
      </p:sp>
      <p:sp>
        <p:nvSpPr>
          <p:cNvPr id="3" name="Text Placeholder 2"/>
          <p:cNvSpPr>
            <a:spLocks noGrp="1"/>
          </p:cNvSpPr>
          <p:nvPr>
            <p:ph type="body" idx="1"/>
          </p:nvPr>
        </p:nvSpPr>
        <p:spPr>
          <a:xfrm>
            <a:off x="1404572" y="1034372"/>
            <a:ext cx="7138916" cy="45719"/>
          </a:xfrm>
        </p:spPr>
        <p:txBody>
          <a:bodyPr/>
          <a:lstStyle/>
          <a:p>
            <a:r>
              <a:rPr lang="en-US" dirty="0">
                <a:solidFill>
                  <a:srgbClr val="92D050"/>
                </a:solidFill>
              </a:rPr>
              <a:t>First and </a:t>
            </a:r>
            <a:r>
              <a:rPr lang="en-US" dirty="0" smtClean="0">
                <a:solidFill>
                  <a:srgbClr val="92D050"/>
                </a:solidFill>
              </a:rPr>
              <a:t>Second </a:t>
            </a:r>
            <a:r>
              <a:rPr lang="en-US" dirty="0">
                <a:solidFill>
                  <a:srgbClr val="92D050"/>
                </a:solidFill>
              </a:rPr>
              <a:t>L</a:t>
            </a:r>
            <a:r>
              <a:rPr lang="en-US" dirty="0" smtClean="0">
                <a:solidFill>
                  <a:srgbClr val="92D050"/>
                </a:solidFill>
              </a:rPr>
              <a:t>evels</a:t>
            </a:r>
            <a:endParaRPr lang="en-US" dirty="0">
              <a:solidFill>
                <a:srgbClr val="92D050"/>
              </a:solidFill>
            </a:endParaRPr>
          </a:p>
        </p:txBody>
      </p:sp>
      <p:sp>
        <p:nvSpPr>
          <p:cNvPr id="4" name="Content Placeholder 3"/>
          <p:cNvSpPr>
            <a:spLocks noGrp="1"/>
          </p:cNvSpPr>
          <p:nvPr>
            <p:ph sz="half" idx="2"/>
          </p:nvPr>
        </p:nvSpPr>
        <p:spPr>
          <a:xfrm>
            <a:off x="1404571" y="1523647"/>
            <a:ext cx="7138915" cy="2334358"/>
          </a:xfrm>
        </p:spPr>
        <p:txBody>
          <a:bodyPr numCol="1">
            <a:normAutofit/>
          </a:bodyPr>
          <a:lstStyle/>
          <a:p>
            <a:pPr lvl="1"/>
            <a:r>
              <a:rPr lang="en-US" sz="1600" dirty="0"/>
              <a:t>Record management (including staff activity records)</a:t>
            </a:r>
          </a:p>
          <a:p>
            <a:pPr lvl="1"/>
            <a:r>
              <a:rPr lang="en-US" sz="1600" dirty="0"/>
              <a:t>Administration system to hire and supervise staff</a:t>
            </a:r>
          </a:p>
          <a:p>
            <a:pPr lvl="1"/>
            <a:r>
              <a:rPr lang="en-US" sz="1600" dirty="0"/>
              <a:t>Professional support</a:t>
            </a:r>
          </a:p>
          <a:p>
            <a:pPr lvl="1"/>
            <a:r>
              <a:rPr lang="en-US" sz="1600" dirty="0"/>
              <a:t>Program design and delivery</a:t>
            </a:r>
          </a:p>
          <a:p>
            <a:pPr lvl="1"/>
            <a:r>
              <a:rPr lang="en-US" sz="1600" dirty="0"/>
              <a:t>Program direction</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359369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a:t>
            </a:r>
            <a:r>
              <a:rPr lang="en-US" dirty="0" smtClean="0"/>
              <a:t>Structures (Cont’d)</a:t>
            </a:r>
            <a:endParaRPr lang="en-US" dirty="0"/>
          </a:p>
        </p:txBody>
      </p:sp>
      <p:sp>
        <p:nvSpPr>
          <p:cNvPr id="3" name="Text Placeholder 2"/>
          <p:cNvSpPr>
            <a:spLocks noGrp="1"/>
          </p:cNvSpPr>
          <p:nvPr>
            <p:ph type="body" idx="1"/>
          </p:nvPr>
        </p:nvSpPr>
        <p:spPr>
          <a:xfrm>
            <a:off x="1404572" y="1034372"/>
            <a:ext cx="7138916" cy="45719"/>
          </a:xfrm>
        </p:spPr>
        <p:txBody>
          <a:bodyPr/>
          <a:lstStyle/>
          <a:p>
            <a:r>
              <a:rPr lang="en-US" dirty="0">
                <a:solidFill>
                  <a:srgbClr val="92D050"/>
                </a:solidFill>
              </a:rPr>
              <a:t>First and </a:t>
            </a:r>
            <a:r>
              <a:rPr lang="en-US" dirty="0" smtClean="0">
                <a:solidFill>
                  <a:srgbClr val="92D050"/>
                </a:solidFill>
              </a:rPr>
              <a:t>Second </a:t>
            </a:r>
            <a:r>
              <a:rPr lang="en-US" dirty="0">
                <a:solidFill>
                  <a:srgbClr val="92D050"/>
                </a:solidFill>
              </a:rPr>
              <a:t>L</a:t>
            </a:r>
            <a:r>
              <a:rPr lang="en-US" dirty="0" smtClean="0">
                <a:solidFill>
                  <a:srgbClr val="92D050"/>
                </a:solidFill>
              </a:rPr>
              <a:t>evels (Cont’d</a:t>
            </a:r>
            <a:r>
              <a:rPr lang="en-US" dirty="0">
                <a:solidFill>
                  <a:srgbClr val="92D050"/>
                </a:solidFill>
              </a:rPr>
              <a:t>)</a:t>
            </a:r>
          </a:p>
        </p:txBody>
      </p:sp>
      <p:sp>
        <p:nvSpPr>
          <p:cNvPr id="4" name="Content Placeholder 3"/>
          <p:cNvSpPr>
            <a:spLocks noGrp="1"/>
          </p:cNvSpPr>
          <p:nvPr>
            <p:ph sz="half" idx="2"/>
          </p:nvPr>
        </p:nvSpPr>
        <p:spPr>
          <a:xfrm>
            <a:off x="1404571" y="1523647"/>
            <a:ext cx="7138915" cy="2334358"/>
          </a:xfrm>
        </p:spPr>
        <p:txBody>
          <a:bodyPr numCol="1">
            <a:normAutofit/>
          </a:bodyPr>
          <a:lstStyle/>
          <a:p>
            <a:pPr lvl="1"/>
            <a:r>
              <a:rPr lang="en-US" sz="1600" dirty="0"/>
              <a:t>Program support</a:t>
            </a:r>
          </a:p>
          <a:p>
            <a:pPr lvl="1"/>
            <a:r>
              <a:rPr lang="en-US" sz="1600" dirty="0"/>
              <a:t>Program evaluation</a:t>
            </a:r>
          </a:p>
          <a:p>
            <a:pPr lvl="1"/>
            <a:r>
              <a:rPr lang="en-US" sz="1600" dirty="0"/>
              <a:t>Purchasing of educational materials</a:t>
            </a:r>
          </a:p>
          <a:p>
            <a:pPr lvl="1"/>
            <a:r>
              <a:rPr lang="en-US" sz="1600" dirty="0"/>
              <a:t>Supervision of educators and professionals</a:t>
            </a:r>
          </a:p>
          <a:p>
            <a:pPr lvl="1"/>
            <a:r>
              <a:rPr lang="en-US" sz="1600" dirty="0"/>
              <a:t>Advocacy</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3849919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a:t>
            </a:r>
            <a:r>
              <a:rPr lang="en-US" dirty="0" smtClean="0"/>
              <a:t>Structures (Cont’d)</a:t>
            </a:r>
            <a:endParaRPr lang="en-US" dirty="0"/>
          </a:p>
        </p:txBody>
      </p:sp>
      <p:sp>
        <p:nvSpPr>
          <p:cNvPr id="3" name="Text Placeholder 2"/>
          <p:cNvSpPr>
            <a:spLocks noGrp="1"/>
          </p:cNvSpPr>
          <p:nvPr>
            <p:ph type="body" idx="1"/>
          </p:nvPr>
        </p:nvSpPr>
        <p:spPr>
          <a:xfrm>
            <a:off x="1404572" y="1034372"/>
            <a:ext cx="7138916" cy="45719"/>
          </a:xfrm>
        </p:spPr>
        <p:txBody>
          <a:bodyPr/>
          <a:lstStyle/>
          <a:p>
            <a:r>
              <a:rPr lang="en-US" dirty="0">
                <a:solidFill>
                  <a:srgbClr val="92D050"/>
                </a:solidFill>
              </a:rPr>
              <a:t>First and </a:t>
            </a:r>
            <a:r>
              <a:rPr lang="en-US" dirty="0" smtClean="0">
                <a:solidFill>
                  <a:srgbClr val="92D050"/>
                </a:solidFill>
              </a:rPr>
              <a:t>Second </a:t>
            </a:r>
            <a:r>
              <a:rPr lang="en-US" dirty="0">
                <a:solidFill>
                  <a:srgbClr val="92D050"/>
                </a:solidFill>
              </a:rPr>
              <a:t>L</a:t>
            </a:r>
            <a:r>
              <a:rPr lang="en-US" dirty="0" smtClean="0">
                <a:solidFill>
                  <a:srgbClr val="92D050"/>
                </a:solidFill>
              </a:rPr>
              <a:t>evels (Cont’d</a:t>
            </a:r>
            <a:r>
              <a:rPr lang="en-US" dirty="0">
                <a:solidFill>
                  <a:srgbClr val="92D050"/>
                </a:solidFill>
              </a:rPr>
              <a:t>)</a:t>
            </a:r>
          </a:p>
        </p:txBody>
      </p:sp>
      <p:sp>
        <p:nvSpPr>
          <p:cNvPr id="4" name="Content Placeholder 3"/>
          <p:cNvSpPr>
            <a:spLocks noGrp="1"/>
          </p:cNvSpPr>
          <p:nvPr>
            <p:ph sz="half" idx="2"/>
          </p:nvPr>
        </p:nvSpPr>
        <p:spPr>
          <a:xfrm>
            <a:off x="1404571" y="1523647"/>
            <a:ext cx="7138915" cy="2334358"/>
          </a:xfrm>
        </p:spPr>
        <p:txBody>
          <a:bodyPr numCol="1">
            <a:normAutofit/>
          </a:bodyPr>
          <a:lstStyle/>
          <a:p>
            <a:pPr lvl="1"/>
            <a:r>
              <a:rPr lang="en-US" sz="1600" dirty="0"/>
              <a:t>Data collection and report preparation</a:t>
            </a:r>
          </a:p>
          <a:p>
            <a:pPr lvl="1"/>
            <a:r>
              <a:rPr lang="en-US" sz="1600" dirty="0"/>
              <a:t>Development of program linkages and coordination to facilitate </a:t>
            </a:r>
            <a:r>
              <a:rPr lang="en-US" sz="1600" dirty="0" smtClean="0"/>
              <a:t>single source </a:t>
            </a:r>
            <a:r>
              <a:rPr lang="en-US" sz="1600" dirty="0"/>
              <a:t>access to social programs for children and families</a:t>
            </a:r>
          </a:p>
          <a:p>
            <a:pPr lvl="1"/>
            <a:r>
              <a:rPr lang="en-US" sz="1600" dirty="0"/>
              <a:t>Capacity </a:t>
            </a:r>
            <a:r>
              <a:rPr lang="en-US" sz="1600" dirty="0" smtClean="0"/>
              <a:t>building, </a:t>
            </a:r>
            <a:r>
              <a:rPr lang="en-US" sz="1600" dirty="0"/>
              <a:t>including training, education, community development, peer support, and networking</a:t>
            </a:r>
          </a:p>
          <a:p>
            <a:pPr lvl="1"/>
            <a:r>
              <a:rPr lang="en-US" sz="1600" dirty="0"/>
              <a:t>Community-based research</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103257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a:t>
            </a:r>
            <a:r>
              <a:rPr lang="en-US" dirty="0" smtClean="0"/>
              <a:t>Structures (Cont’d)</a:t>
            </a:r>
            <a:endParaRPr lang="en-US" dirty="0"/>
          </a:p>
        </p:txBody>
      </p:sp>
      <p:sp>
        <p:nvSpPr>
          <p:cNvPr id="3" name="Text Placeholder 2"/>
          <p:cNvSpPr>
            <a:spLocks noGrp="1"/>
          </p:cNvSpPr>
          <p:nvPr>
            <p:ph type="body" idx="1"/>
          </p:nvPr>
        </p:nvSpPr>
        <p:spPr>
          <a:xfrm>
            <a:off x="1404570" y="1034372"/>
            <a:ext cx="7138916" cy="45719"/>
          </a:xfrm>
        </p:spPr>
        <p:txBody>
          <a:bodyPr/>
          <a:lstStyle/>
          <a:p>
            <a:r>
              <a:rPr lang="en-US" dirty="0">
                <a:solidFill>
                  <a:srgbClr val="92D050"/>
                </a:solidFill>
              </a:rPr>
              <a:t>Third </a:t>
            </a:r>
            <a:r>
              <a:rPr lang="en-US" dirty="0" smtClean="0">
                <a:solidFill>
                  <a:srgbClr val="92D050"/>
                </a:solidFill>
              </a:rPr>
              <a:t>Level</a:t>
            </a:r>
            <a:endParaRPr lang="en-US" dirty="0">
              <a:solidFill>
                <a:srgbClr val="92D050"/>
              </a:solidFill>
            </a:endParaRPr>
          </a:p>
        </p:txBody>
      </p:sp>
      <p:sp>
        <p:nvSpPr>
          <p:cNvPr id="4" name="Content Placeholder 3"/>
          <p:cNvSpPr>
            <a:spLocks noGrp="1"/>
          </p:cNvSpPr>
          <p:nvPr>
            <p:ph sz="half" idx="2"/>
          </p:nvPr>
        </p:nvSpPr>
        <p:spPr>
          <a:xfrm>
            <a:off x="1404571" y="1523647"/>
            <a:ext cx="7138915" cy="2334358"/>
          </a:xfrm>
        </p:spPr>
        <p:txBody>
          <a:bodyPr numCol="1">
            <a:normAutofit lnSpcReduction="10000"/>
          </a:bodyPr>
          <a:lstStyle/>
          <a:p>
            <a:pPr lvl="1"/>
            <a:r>
              <a:rPr lang="en-US" sz="1600" dirty="0"/>
              <a:t>Maintenance of a working relationship with Health Canada, Service Canada, Indigenous and Northern Affairs Canada (INAC), and the Assembly of First Nations (AFN)</a:t>
            </a:r>
          </a:p>
          <a:p>
            <a:pPr lvl="1"/>
            <a:r>
              <a:rPr lang="en-US" sz="1600" dirty="0"/>
              <a:t>Representation on regional, provincial, and national working and advisory groups</a:t>
            </a:r>
          </a:p>
          <a:p>
            <a:pPr lvl="1"/>
            <a:r>
              <a:rPr lang="en-US" sz="1600" dirty="0"/>
              <a:t>Northern regional strategic planning for the North</a:t>
            </a:r>
          </a:p>
          <a:p>
            <a:pPr lvl="1"/>
            <a:r>
              <a:rPr lang="en-US" sz="1600" dirty="0"/>
              <a:t>Data stewardship for partners as mandated</a:t>
            </a:r>
          </a:p>
          <a:p>
            <a:pPr lvl="1"/>
            <a:r>
              <a:rPr lang="en-US" sz="1600" dirty="0"/>
              <a:t>Data collection and coordination with partners</a:t>
            </a:r>
          </a:p>
          <a:p>
            <a:pPr lvl="1"/>
            <a:r>
              <a:rPr lang="en-US" sz="1600" dirty="0"/>
              <a:t>Program evaluation and monitoring </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2048558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a:t>
            </a:r>
            <a:r>
              <a:rPr lang="en-US" dirty="0" smtClean="0"/>
              <a:t>Structures (Cont’d)</a:t>
            </a:r>
            <a:endParaRPr lang="en-US" dirty="0"/>
          </a:p>
        </p:txBody>
      </p:sp>
      <p:sp>
        <p:nvSpPr>
          <p:cNvPr id="3" name="Text Placeholder 2"/>
          <p:cNvSpPr>
            <a:spLocks noGrp="1"/>
          </p:cNvSpPr>
          <p:nvPr>
            <p:ph type="body" idx="1"/>
          </p:nvPr>
        </p:nvSpPr>
        <p:spPr>
          <a:xfrm>
            <a:off x="1404570" y="1034372"/>
            <a:ext cx="7138916" cy="45719"/>
          </a:xfrm>
        </p:spPr>
        <p:txBody>
          <a:bodyPr/>
          <a:lstStyle/>
          <a:p>
            <a:r>
              <a:rPr lang="en-US" dirty="0">
                <a:solidFill>
                  <a:srgbClr val="92D050"/>
                </a:solidFill>
              </a:rPr>
              <a:t>Third </a:t>
            </a:r>
            <a:r>
              <a:rPr lang="en-US" dirty="0" smtClean="0">
                <a:solidFill>
                  <a:srgbClr val="92D050"/>
                </a:solidFill>
              </a:rPr>
              <a:t>Level (Cont’d</a:t>
            </a:r>
            <a:r>
              <a:rPr lang="en-US" dirty="0">
                <a:solidFill>
                  <a:srgbClr val="92D050"/>
                </a:solidFill>
              </a:rPr>
              <a:t>)</a:t>
            </a:r>
          </a:p>
        </p:txBody>
      </p:sp>
      <p:sp>
        <p:nvSpPr>
          <p:cNvPr id="4" name="Content Placeholder 3"/>
          <p:cNvSpPr>
            <a:spLocks noGrp="1"/>
          </p:cNvSpPr>
          <p:nvPr>
            <p:ph sz="half" idx="2"/>
          </p:nvPr>
        </p:nvSpPr>
        <p:spPr>
          <a:xfrm>
            <a:off x="1404571" y="1523647"/>
            <a:ext cx="7138915" cy="2334358"/>
          </a:xfrm>
        </p:spPr>
        <p:txBody>
          <a:bodyPr numCol="1">
            <a:normAutofit lnSpcReduction="10000"/>
          </a:bodyPr>
          <a:lstStyle/>
          <a:p>
            <a:pPr lvl="1"/>
            <a:r>
              <a:rPr lang="en-US" sz="1600" dirty="0"/>
              <a:t>Development of program linkages and coordination to facilitate </a:t>
            </a:r>
            <a:r>
              <a:rPr lang="en-US" sz="1600" dirty="0" smtClean="0"/>
              <a:t>single source </a:t>
            </a:r>
            <a:r>
              <a:rPr lang="en-US" sz="1600" dirty="0"/>
              <a:t>access to programs and services</a:t>
            </a:r>
          </a:p>
          <a:p>
            <a:pPr lvl="1"/>
            <a:r>
              <a:rPr lang="en-US" sz="1600" dirty="0"/>
              <a:t>Capacity </a:t>
            </a:r>
            <a:r>
              <a:rPr lang="en-US" sz="1600" dirty="0" smtClean="0"/>
              <a:t>building, </a:t>
            </a:r>
            <a:r>
              <a:rPr lang="en-US" sz="1600" dirty="0"/>
              <a:t>including training, education, community development, peer support, and networking</a:t>
            </a:r>
          </a:p>
          <a:p>
            <a:pPr lvl="1"/>
            <a:r>
              <a:rPr lang="en-US" sz="1600" dirty="0"/>
              <a:t>Program support, such as the distribution of relevant documents and information</a:t>
            </a:r>
          </a:p>
          <a:p>
            <a:pPr lvl="1"/>
            <a:r>
              <a:rPr lang="en-US" sz="1600" dirty="0"/>
              <a:t>Program and clinical expertise</a:t>
            </a:r>
          </a:p>
          <a:p>
            <a:pPr lvl="1"/>
            <a:r>
              <a:rPr lang="en-US" sz="1600" dirty="0"/>
              <a:t>Coordination of training</a:t>
            </a:r>
          </a:p>
          <a:p>
            <a:pPr lvl="1"/>
            <a:r>
              <a:rPr lang="en-US" sz="1600" dirty="0"/>
              <a:t>Research and evaluation</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115828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a:t>
            </a:r>
            <a:r>
              <a:rPr lang="en-US" dirty="0" smtClean="0"/>
              <a:t>Structures (Cont’d)</a:t>
            </a:r>
            <a:endParaRPr lang="en-US" dirty="0"/>
          </a:p>
        </p:txBody>
      </p:sp>
      <p:sp>
        <p:nvSpPr>
          <p:cNvPr id="3" name="Text Placeholder 2"/>
          <p:cNvSpPr>
            <a:spLocks noGrp="1"/>
          </p:cNvSpPr>
          <p:nvPr>
            <p:ph type="body" idx="1"/>
          </p:nvPr>
        </p:nvSpPr>
        <p:spPr>
          <a:xfrm>
            <a:off x="1404570" y="1034372"/>
            <a:ext cx="7138916" cy="45719"/>
          </a:xfrm>
        </p:spPr>
        <p:txBody>
          <a:bodyPr/>
          <a:lstStyle/>
          <a:p>
            <a:r>
              <a:rPr lang="en-US" dirty="0">
                <a:solidFill>
                  <a:srgbClr val="92D050"/>
                </a:solidFill>
              </a:rPr>
              <a:t>Fourth </a:t>
            </a:r>
            <a:r>
              <a:rPr lang="en-US" dirty="0" smtClean="0">
                <a:solidFill>
                  <a:srgbClr val="92D050"/>
                </a:solidFill>
              </a:rPr>
              <a:t>Level</a:t>
            </a:r>
            <a:endParaRPr lang="en-US" dirty="0">
              <a:solidFill>
                <a:srgbClr val="92D050"/>
              </a:solidFill>
            </a:endParaRPr>
          </a:p>
        </p:txBody>
      </p:sp>
      <p:sp>
        <p:nvSpPr>
          <p:cNvPr id="4" name="Content Placeholder 3"/>
          <p:cNvSpPr>
            <a:spLocks noGrp="1"/>
          </p:cNvSpPr>
          <p:nvPr>
            <p:ph sz="half" idx="2"/>
          </p:nvPr>
        </p:nvSpPr>
        <p:spPr>
          <a:xfrm>
            <a:off x="1404571" y="1523647"/>
            <a:ext cx="7138915" cy="2334358"/>
          </a:xfrm>
        </p:spPr>
        <p:txBody>
          <a:bodyPr numCol="1">
            <a:normAutofit/>
          </a:bodyPr>
          <a:lstStyle/>
          <a:p>
            <a:pPr lvl="1"/>
            <a:r>
              <a:rPr lang="en-US" sz="1600" dirty="0"/>
              <a:t>Facilitation of research</a:t>
            </a:r>
          </a:p>
          <a:p>
            <a:pPr lvl="1"/>
            <a:r>
              <a:rPr lang="en-US" sz="1600" dirty="0"/>
              <a:t>Maintenance of a working relationship among Health Canada, </a:t>
            </a:r>
            <a:r>
              <a:rPr lang="en-US" sz="1600" dirty="0" smtClean="0"/>
              <a:t>Medical </a:t>
            </a:r>
            <a:r>
              <a:rPr lang="en-US" sz="1600" dirty="0"/>
              <a:t>Services </a:t>
            </a:r>
            <a:r>
              <a:rPr lang="en-US" sz="1600" dirty="0" smtClean="0"/>
              <a:t>Branch (</a:t>
            </a:r>
            <a:r>
              <a:rPr lang="en-US" sz="1600" dirty="0" err="1" smtClean="0"/>
              <a:t>MSB</a:t>
            </a:r>
            <a:r>
              <a:rPr lang="en-US" sz="1600" dirty="0" smtClean="0"/>
              <a:t>), </a:t>
            </a:r>
            <a:r>
              <a:rPr lang="en-US" sz="1600" dirty="0"/>
              <a:t>AFN, the Inuit </a:t>
            </a:r>
            <a:r>
              <a:rPr lang="en-US" sz="1600" dirty="0" err="1"/>
              <a:t>Tapiriit</a:t>
            </a:r>
            <a:r>
              <a:rPr lang="en-US" sz="1600" dirty="0"/>
              <a:t> </a:t>
            </a:r>
            <a:r>
              <a:rPr lang="en-US" sz="1600" dirty="0" err="1"/>
              <a:t>Kanatami</a:t>
            </a:r>
            <a:r>
              <a:rPr lang="en-US" sz="1600" dirty="0"/>
              <a:t>, and INAC</a:t>
            </a:r>
          </a:p>
          <a:p>
            <a:pPr lvl="1"/>
            <a:r>
              <a:rPr lang="en-US" sz="1600" dirty="0"/>
              <a:t>Coordination of National Steering Committee activities and follow-up to their direction</a:t>
            </a:r>
          </a:p>
          <a:p>
            <a:pPr lvl="1"/>
            <a:r>
              <a:rPr lang="en-US" sz="1600" dirty="0"/>
              <a:t>Ongoing communication of information to First Nations on national developments</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408509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a:t>
            </a:r>
            <a:r>
              <a:rPr lang="en-US" dirty="0" smtClean="0"/>
              <a:t>Structures (Cont’d)</a:t>
            </a:r>
            <a:endParaRPr lang="en-US" dirty="0"/>
          </a:p>
        </p:txBody>
      </p:sp>
      <p:sp>
        <p:nvSpPr>
          <p:cNvPr id="3" name="Text Placeholder 2"/>
          <p:cNvSpPr>
            <a:spLocks noGrp="1"/>
          </p:cNvSpPr>
          <p:nvPr>
            <p:ph type="body" idx="1"/>
          </p:nvPr>
        </p:nvSpPr>
        <p:spPr>
          <a:xfrm>
            <a:off x="1404570" y="1034372"/>
            <a:ext cx="7138916" cy="45719"/>
          </a:xfrm>
        </p:spPr>
        <p:txBody>
          <a:bodyPr/>
          <a:lstStyle/>
          <a:p>
            <a:r>
              <a:rPr lang="en-US" dirty="0">
                <a:solidFill>
                  <a:srgbClr val="92D050"/>
                </a:solidFill>
              </a:rPr>
              <a:t>Fourth </a:t>
            </a:r>
            <a:r>
              <a:rPr lang="en-US" dirty="0" smtClean="0">
                <a:solidFill>
                  <a:srgbClr val="92D050"/>
                </a:solidFill>
              </a:rPr>
              <a:t>Level (Cont’d</a:t>
            </a:r>
            <a:r>
              <a:rPr lang="en-US" dirty="0">
                <a:solidFill>
                  <a:srgbClr val="92D050"/>
                </a:solidFill>
              </a:rPr>
              <a:t>)</a:t>
            </a:r>
          </a:p>
        </p:txBody>
      </p:sp>
      <p:sp>
        <p:nvSpPr>
          <p:cNvPr id="4" name="Content Placeholder 3"/>
          <p:cNvSpPr>
            <a:spLocks noGrp="1"/>
          </p:cNvSpPr>
          <p:nvPr>
            <p:ph sz="half" idx="2"/>
          </p:nvPr>
        </p:nvSpPr>
        <p:spPr>
          <a:xfrm>
            <a:off x="1404571" y="1523647"/>
            <a:ext cx="7138915" cy="2334358"/>
          </a:xfrm>
        </p:spPr>
        <p:txBody>
          <a:bodyPr numCol="1">
            <a:normAutofit/>
          </a:bodyPr>
          <a:lstStyle/>
          <a:p>
            <a:pPr lvl="1"/>
            <a:r>
              <a:rPr lang="en-US" sz="1600" dirty="0"/>
              <a:t>Development of program standards for training and care</a:t>
            </a:r>
          </a:p>
          <a:p>
            <a:pPr lvl="1"/>
            <a:r>
              <a:rPr lang="en-US" sz="1600" dirty="0"/>
              <a:t>Data analysis and report preparation from a national perspective</a:t>
            </a:r>
          </a:p>
          <a:p>
            <a:pPr lvl="1"/>
            <a:r>
              <a:rPr lang="en-US" sz="1600" dirty="0"/>
              <a:t>National evaluation and accountability activities</a:t>
            </a:r>
          </a:p>
          <a:p>
            <a:pPr lvl="1"/>
            <a:r>
              <a:rPr lang="en-US" sz="1600" dirty="0"/>
              <a:t>Facilitation of the development and implementation of programs</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2935053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417504"/>
            <a:ext cx="7275714" cy="366760"/>
          </a:xfrm>
        </p:spPr>
        <p:txBody>
          <a:bodyPr>
            <a:noAutofit/>
          </a:bodyPr>
          <a:lstStyle/>
          <a:p>
            <a:pPr marL="457200" lvl="1" indent="0" algn="l">
              <a:buNone/>
            </a:pPr>
            <a:r>
              <a:rPr lang="en-US" sz="2900" b="1" dirty="0">
                <a:latin typeface="+mj-lt"/>
                <a:cs typeface="Times New Roman" panose="02020603050405020304" pitchFamily="18" charset="0"/>
              </a:rPr>
              <a:t>Leadership </a:t>
            </a:r>
            <a:r>
              <a:rPr lang="en-US" sz="2900" b="1" dirty="0" smtClean="0">
                <a:latin typeface="+mj-lt"/>
                <a:cs typeface="Times New Roman" panose="02020603050405020304" pitchFamily="18" charset="0"/>
              </a:rPr>
              <a:t>Structures (Cont’d)</a:t>
            </a:r>
            <a:endParaRPr lang="en-US" sz="2900" b="1" dirty="0">
              <a:latin typeface="+mj-lt"/>
              <a:cs typeface="Times New Roman" panose="02020603050405020304" pitchFamily="18" charset="0"/>
            </a:endParaRPr>
          </a:p>
        </p:txBody>
      </p:sp>
      <p:sp>
        <p:nvSpPr>
          <p:cNvPr id="3" name="Content Placeholder 2"/>
          <p:cNvSpPr>
            <a:spLocks noGrp="1"/>
          </p:cNvSpPr>
          <p:nvPr>
            <p:ph idx="1"/>
          </p:nvPr>
        </p:nvSpPr>
        <p:spPr>
          <a:xfrm>
            <a:off x="1411087" y="1087447"/>
            <a:ext cx="7132401" cy="2735664"/>
          </a:xfrm>
        </p:spPr>
        <p:txBody>
          <a:bodyPr/>
          <a:lstStyle/>
          <a:p>
            <a:r>
              <a:rPr lang="en-US" sz="1800" dirty="0"/>
              <a:t>First Nations Wholistic Policy and Planning Model key characteristics (cont’d):</a:t>
            </a:r>
          </a:p>
          <a:p>
            <a:pPr lvl="1"/>
            <a:r>
              <a:rPr lang="en-US" sz="1800" dirty="0"/>
              <a:t>social determinants of health; and</a:t>
            </a:r>
          </a:p>
          <a:p>
            <a:pPr lvl="1"/>
            <a:r>
              <a:rPr lang="en-US" sz="1800" dirty="0"/>
              <a:t>three components of social capital (bonding, bridging, and linkage).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1210983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3.4.1</a:t>
            </a:r>
          </a:p>
        </p:txBody>
      </p:sp>
      <p:sp>
        <p:nvSpPr>
          <p:cNvPr id="3" name="Content Placeholder 2"/>
          <p:cNvSpPr>
            <a:spLocks noGrp="1"/>
          </p:cNvSpPr>
          <p:nvPr>
            <p:ph idx="1"/>
          </p:nvPr>
        </p:nvSpPr>
        <p:spPr>
          <a:xfrm>
            <a:off x="1411087" y="1052980"/>
            <a:ext cx="7132401" cy="2735664"/>
          </a:xfrm>
        </p:spPr>
        <p:txBody>
          <a:bodyPr>
            <a:normAutofit/>
          </a:bodyPr>
          <a:lstStyle/>
          <a:p>
            <a:pPr marL="454025" lvl="1" indent="0">
              <a:spcBef>
                <a:spcPts val="0"/>
              </a:spcBef>
              <a:spcAft>
                <a:spcPts val="1200"/>
              </a:spcAft>
              <a:buNone/>
            </a:pPr>
            <a:r>
              <a:rPr lang="en-CA" sz="2000" dirty="0">
                <a:latin typeface="Arial" panose="020B0604020202020204" pitchFamily="34" charset="0"/>
                <a:cs typeface="Arial" panose="020B0604020202020204" pitchFamily="34" charset="0"/>
              </a:rPr>
              <a:t>Review the First Nations Wholistic Policy and Planning Model found at </a:t>
            </a:r>
            <a:r>
              <a:rPr lang="en-US" sz="2000" i="1" dirty="0">
                <a:latin typeface="Arial" panose="020B0604020202020204" pitchFamily="34" charset="0"/>
                <a:cs typeface="Arial" panose="020B0604020202020204" pitchFamily="34" charset="0"/>
                <a:hlinkClick r:id="rId2"/>
              </a:rPr>
              <a:t>First Nations' Wholistic Approach to Indicators</a:t>
            </a:r>
            <a:r>
              <a:rPr lang="en-US" sz="2000" i="1" dirty="0">
                <a:latin typeface="Arial" panose="020B0604020202020204" pitchFamily="34" charset="0"/>
                <a:cs typeface="Arial" panose="020B0604020202020204" pitchFamily="34" charset="0"/>
              </a:rPr>
              <a:t> </a:t>
            </a:r>
          </a:p>
          <a:p>
            <a:pPr marL="0" indent="0">
              <a:spcBef>
                <a:spcPts val="0"/>
              </a:spcBef>
              <a:spcAft>
                <a:spcPts val="1200"/>
              </a:spcAft>
              <a:buNone/>
            </a:pPr>
            <a:r>
              <a:rPr lang="en-US" sz="2000" dirty="0">
                <a:latin typeface="Arial" panose="020B0604020202020204" pitchFamily="34" charset="0"/>
                <a:cs typeface="Arial" panose="020B0604020202020204" pitchFamily="34" charset="0"/>
              </a:rPr>
              <a:t>Describe how the medicine wheel is related to the full diagram on page 7 of the </a:t>
            </a:r>
            <a:r>
              <a:rPr lang="en-US" sz="2000" i="1" dirty="0">
                <a:latin typeface="Arial" panose="020B0604020202020204" pitchFamily="34" charset="0"/>
                <a:cs typeface="Arial" panose="020B0604020202020204" pitchFamily="34" charset="0"/>
              </a:rPr>
              <a:t>First Nations’ Wholistic Approach to Indicators</a:t>
            </a:r>
            <a:r>
              <a:rPr lang="en-US" sz="2000" dirty="0">
                <a:latin typeface="Arial" panose="020B0604020202020204" pitchFamily="34" charset="0"/>
                <a:cs typeface="Arial" panose="020B0604020202020204" pitchFamily="34" charset="0"/>
              </a:rPr>
              <a:t>. </a:t>
            </a: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355633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208181"/>
            <a:ext cx="7275714" cy="366760"/>
          </a:xfrm>
        </p:spPr>
        <p:txBody>
          <a:bodyPr>
            <a:noAutofit/>
          </a:bodyPr>
          <a:lstStyle/>
          <a:p>
            <a:pPr marL="457200" lvl="1" indent="0" algn="l">
              <a:buNone/>
            </a:pPr>
            <a:r>
              <a:rPr lang="en-US" sz="2900" b="1" dirty="0">
                <a:latin typeface="+mj-lt"/>
                <a:cs typeface="Times New Roman" panose="02020603050405020304" pitchFamily="18" charset="0"/>
              </a:rPr>
              <a:t>Recommendations for Working with Indigenous Communities</a:t>
            </a:r>
          </a:p>
        </p:txBody>
      </p:sp>
      <p:sp>
        <p:nvSpPr>
          <p:cNvPr id="3" name="Content Placeholder 2"/>
          <p:cNvSpPr>
            <a:spLocks noGrp="1"/>
          </p:cNvSpPr>
          <p:nvPr>
            <p:ph idx="1"/>
          </p:nvPr>
        </p:nvSpPr>
        <p:spPr>
          <a:xfrm>
            <a:off x="1411087" y="1219651"/>
            <a:ext cx="7132401" cy="2735664"/>
          </a:xfrm>
        </p:spPr>
        <p:txBody>
          <a:bodyPr>
            <a:normAutofit fontScale="92500"/>
          </a:bodyPr>
          <a:lstStyle/>
          <a:p>
            <a:r>
              <a:rPr lang="en-US" sz="1800" dirty="0" smtClean="0"/>
              <a:t>Indigenous </a:t>
            </a:r>
            <a:r>
              <a:rPr lang="en-US" sz="1800" dirty="0"/>
              <a:t>people have a history of being over-studied and “</a:t>
            </a:r>
            <a:r>
              <a:rPr lang="en-US" sz="1800" dirty="0" smtClean="0"/>
              <a:t>tokenized,” </a:t>
            </a:r>
            <a:r>
              <a:rPr lang="en-US" sz="1800" dirty="0"/>
              <a:t>which has </a:t>
            </a:r>
            <a:r>
              <a:rPr lang="en-US" sz="1800" dirty="0" smtClean="0"/>
              <a:t>led </a:t>
            </a:r>
            <a:r>
              <a:rPr lang="en-US" sz="1800" dirty="0"/>
              <a:t>the Canadian Institute of Health Research to develop ethics and research guidelines for anyone researching Indigenous people. </a:t>
            </a:r>
          </a:p>
          <a:p>
            <a:r>
              <a:rPr lang="en-US" sz="1800" dirty="0"/>
              <a:t>These guidelines “</a:t>
            </a:r>
            <a:r>
              <a:rPr lang="en-US" sz="1800" dirty="0" smtClean="0"/>
              <a:t>assist </a:t>
            </a:r>
            <a:r>
              <a:rPr lang="en-US" sz="1800" dirty="0"/>
              <a:t>researchers and institutions in carrying out ethical and culturally competent research involving Aboriginal people” (Ramsden et al., 2017, p. 259) by insisting that “First Nations, Inuit and Metis peoples and their communities are to have a role in shaping and co-creating </a:t>
            </a:r>
            <a:r>
              <a:rPr lang="en-US" sz="1800" dirty="0" smtClean="0"/>
              <a:t>all </a:t>
            </a:r>
            <a:r>
              <a:rPr lang="en-US" sz="1800" dirty="0"/>
              <a:t>research that affects </a:t>
            </a:r>
            <a:r>
              <a:rPr lang="en-US" sz="1800" dirty="0" smtClean="0"/>
              <a:t>them” </a:t>
            </a:r>
            <a:r>
              <a:rPr lang="en-US" sz="1800" dirty="0"/>
              <a:t>(Tri-Council Policy Statement: Ethical Conduct for Research Involving Humans, p. 2).</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3972159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309536"/>
            <a:ext cx="7275714" cy="366760"/>
          </a:xfrm>
        </p:spPr>
        <p:txBody>
          <a:bodyPr>
            <a:noAutofit/>
          </a:bodyPr>
          <a:lstStyle/>
          <a:p>
            <a:pPr marL="457200" lvl="1" indent="0" algn="l">
              <a:buNone/>
            </a:pPr>
            <a:r>
              <a:rPr lang="en-US" sz="2900" b="1" dirty="0">
                <a:latin typeface="+mj-lt"/>
                <a:cs typeface="Times New Roman" panose="02020603050405020304" pitchFamily="18" charset="0"/>
              </a:rPr>
              <a:t>Recommendations for Working with Indigenous </a:t>
            </a:r>
            <a:r>
              <a:rPr lang="en-US" sz="2900" b="1" dirty="0" smtClean="0">
                <a:latin typeface="+mj-lt"/>
                <a:cs typeface="Times New Roman" panose="02020603050405020304" pitchFamily="18" charset="0"/>
              </a:rPr>
              <a:t>Communities (Cont’d)</a:t>
            </a:r>
            <a:endParaRPr lang="en-US" sz="2900" b="1" dirty="0">
              <a:latin typeface="+mj-lt"/>
              <a:cs typeface="Times New Roman" panose="02020603050405020304" pitchFamily="18" charset="0"/>
            </a:endParaRPr>
          </a:p>
        </p:txBody>
      </p:sp>
      <p:sp>
        <p:nvSpPr>
          <p:cNvPr id="3" name="Content Placeholder 2"/>
          <p:cNvSpPr>
            <a:spLocks noGrp="1"/>
          </p:cNvSpPr>
          <p:nvPr>
            <p:ph idx="1"/>
          </p:nvPr>
        </p:nvSpPr>
        <p:spPr>
          <a:xfrm>
            <a:off x="1411087" y="1320192"/>
            <a:ext cx="7132401" cy="2735664"/>
          </a:xfrm>
        </p:spPr>
        <p:txBody>
          <a:bodyPr>
            <a:normAutofit/>
          </a:bodyPr>
          <a:lstStyle/>
          <a:p>
            <a:r>
              <a:rPr lang="en-US" sz="1800" dirty="0"/>
              <a:t>When working with other cultures, it is important to understand the influence Western perspective has on the </a:t>
            </a:r>
            <a:r>
              <a:rPr lang="en-US" sz="1800" dirty="0" smtClean="0"/>
              <a:t>researchers’ </a:t>
            </a:r>
            <a:r>
              <a:rPr lang="en-US" sz="1800" dirty="0"/>
              <a:t>understanding, perspective, and viewpoint. </a:t>
            </a:r>
          </a:p>
          <a:p>
            <a:r>
              <a:rPr lang="en-US" sz="1800" dirty="0"/>
              <a:t>It is essential for researchers to recognize and critique the historical relationships between Indigenous worldviews and Western thought (Barlow, 2009; Ermine, 2007; Patterson, Jackson, &amp; Edwards, 2006).</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2715279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3.5.1</a:t>
            </a:r>
          </a:p>
        </p:txBody>
      </p:sp>
      <p:sp>
        <p:nvSpPr>
          <p:cNvPr id="3" name="Content Placeholder 2"/>
          <p:cNvSpPr>
            <a:spLocks noGrp="1"/>
          </p:cNvSpPr>
          <p:nvPr>
            <p:ph idx="1"/>
          </p:nvPr>
        </p:nvSpPr>
        <p:spPr>
          <a:xfrm>
            <a:off x="1411087" y="1052980"/>
            <a:ext cx="7132401" cy="2735664"/>
          </a:xfrm>
        </p:spPr>
        <p:txBody>
          <a:bodyPr>
            <a:normAutofit/>
          </a:bodyPr>
          <a:lstStyle/>
          <a:p>
            <a:pPr marL="0" indent="0">
              <a:buNone/>
            </a:pPr>
            <a:r>
              <a:rPr lang="en-US" sz="2000" dirty="0">
                <a:latin typeface="Arial" panose="020B0604020202020204" pitchFamily="34" charset="0"/>
                <a:cs typeface="Arial" panose="020B0604020202020204" pitchFamily="34" charset="0"/>
              </a:rPr>
              <a:t>Read the </a:t>
            </a:r>
            <a:r>
              <a:rPr lang="en-US" sz="2000" i="1" dirty="0">
                <a:latin typeface="Arial" panose="020B0604020202020204" pitchFamily="34" charset="0"/>
                <a:cs typeface="Arial" panose="020B0604020202020204" pitchFamily="34" charset="0"/>
              </a:rPr>
              <a:t>CIHR Guidelines for Health Research Involving Aboriginal People </a:t>
            </a:r>
            <a:r>
              <a:rPr lang="en-US" sz="2000" dirty="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2007–10) at </a:t>
            </a:r>
            <a:r>
              <a:rPr lang="en-US" sz="2000" dirty="0">
                <a:latin typeface="Arial" panose="020B0604020202020204" pitchFamily="34" charset="0"/>
                <a:cs typeface="Arial" panose="020B0604020202020204" pitchFamily="34" charset="0"/>
                <a:hlinkClick r:id="rId2"/>
              </a:rPr>
              <a:t>http://www.cihr-irsc.gc.ca/e/29134.html</a:t>
            </a:r>
            <a:r>
              <a:rPr lang="en-US" sz="2000" dirty="0">
                <a:latin typeface="Arial" panose="020B0604020202020204" pitchFamily="34" charset="0"/>
                <a:cs typeface="Arial" panose="020B0604020202020204" pitchFamily="34" charset="0"/>
              </a:rPr>
              <a:t> then answer the following questions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Why was it important for CIHR to develop these guidelines?</a:t>
            </a:r>
          </a:p>
          <a:p>
            <a:r>
              <a:rPr lang="en-US" sz="2000" dirty="0">
                <a:latin typeface="Arial" panose="020B0604020202020204" pitchFamily="34" charset="0"/>
                <a:cs typeface="Arial" panose="020B0604020202020204" pitchFamily="34" charset="0"/>
              </a:rPr>
              <a:t>What is participatory research and why is it important?</a:t>
            </a:r>
          </a:p>
          <a:p>
            <a:r>
              <a:rPr lang="en-US" sz="2000" dirty="0">
                <a:latin typeface="Arial" panose="020B0604020202020204" pitchFamily="34" charset="0"/>
                <a:cs typeface="Arial" panose="020B0604020202020204" pitchFamily="34" charset="0"/>
              </a:rPr>
              <a:t>What does “collaboration” mean to you?</a:t>
            </a:r>
            <a:endParaRPr lang="en-CA" sz="2000" dirty="0">
              <a:latin typeface="Arial" panose="020B0604020202020204" pitchFamily="34" charset="0"/>
              <a:cs typeface="Arial" panose="020B0604020202020204" pitchFamily="34"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647643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599619"/>
            <a:ext cx="7275714" cy="366760"/>
          </a:xfrm>
        </p:spPr>
        <p:txBody>
          <a:bodyPr>
            <a:noAutofit/>
          </a:bodyPr>
          <a:lstStyle/>
          <a:p>
            <a:pPr marL="457200" lvl="1" indent="0" algn="l">
              <a:buNone/>
            </a:pPr>
            <a:r>
              <a:rPr lang="en-US" sz="2900" b="1" dirty="0">
                <a:latin typeface="+mj-lt"/>
                <a:cs typeface="Times New Roman" panose="02020603050405020304" pitchFamily="18" charset="0"/>
              </a:rPr>
              <a:t>OCAP</a:t>
            </a:r>
          </a:p>
        </p:txBody>
      </p:sp>
      <p:sp>
        <p:nvSpPr>
          <p:cNvPr id="3" name="Content Placeholder 2"/>
          <p:cNvSpPr>
            <a:spLocks noGrp="1"/>
          </p:cNvSpPr>
          <p:nvPr>
            <p:ph idx="1"/>
          </p:nvPr>
        </p:nvSpPr>
        <p:spPr>
          <a:xfrm>
            <a:off x="1411087" y="1219730"/>
            <a:ext cx="7132401" cy="2735664"/>
          </a:xfrm>
        </p:spPr>
        <p:txBody>
          <a:bodyPr>
            <a:normAutofit/>
          </a:bodyPr>
          <a:lstStyle/>
          <a:p>
            <a:r>
              <a:rPr lang="en-US" sz="1800" dirty="0"/>
              <a:t>The First Nations Centre (2007) developed a set of principles referred to as OCAP</a:t>
            </a:r>
          </a:p>
          <a:p>
            <a:pPr lvl="1"/>
            <a:r>
              <a:rPr lang="en-US" sz="1800" dirty="0" smtClean="0"/>
              <a:t>O—Ownership </a:t>
            </a:r>
            <a:endParaRPr lang="en-US" sz="1800" dirty="0"/>
          </a:p>
          <a:p>
            <a:pPr lvl="1"/>
            <a:r>
              <a:rPr lang="en-US" sz="1800" dirty="0" smtClean="0"/>
              <a:t>C—Control </a:t>
            </a:r>
            <a:endParaRPr lang="en-US" sz="1800" dirty="0"/>
          </a:p>
          <a:p>
            <a:pPr lvl="1"/>
            <a:r>
              <a:rPr lang="en-US" sz="1800" dirty="0" smtClean="0"/>
              <a:t>A—Access</a:t>
            </a:r>
            <a:endParaRPr lang="en-US" sz="1800" dirty="0"/>
          </a:p>
          <a:p>
            <a:pPr lvl="1"/>
            <a:r>
              <a:rPr lang="en-US" sz="1800" dirty="0" smtClean="0"/>
              <a:t>P—Possession </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1620076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p:txBody>
          <a:bodyPr>
            <a:normAutofit/>
          </a:bodyPr>
          <a:lstStyle/>
          <a:p>
            <a:pPr marL="0" indent="0">
              <a:buNone/>
            </a:pPr>
            <a:r>
              <a:rPr lang="en-US" sz="1800" dirty="0"/>
              <a:t>Ramsden, V., </a:t>
            </a:r>
            <a:r>
              <a:rPr lang="en-US" sz="1800" dirty="0" err="1"/>
              <a:t>Rabbitskin</a:t>
            </a:r>
            <a:r>
              <a:rPr lang="en-US" sz="1800" dirty="0"/>
              <a:t>, N., Westfall, J., </a:t>
            </a:r>
            <a:r>
              <a:rPr lang="en-US" sz="1800" dirty="0" err="1"/>
              <a:t>Felzien</a:t>
            </a:r>
            <a:r>
              <a:rPr lang="en-US" sz="1800" dirty="0"/>
              <a:t>, M., Braden, J., &amp; 	Sand, J. (2017). Is Knowledge translation without patient or 	community engagement flawed? </a:t>
            </a:r>
            <a:r>
              <a:rPr lang="en-US" sz="1800" i="1" dirty="0"/>
              <a:t>Family Practice, 34</a:t>
            </a:r>
            <a:r>
              <a:rPr lang="en-US" sz="1800" dirty="0"/>
              <a:t>(3), </a:t>
            </a:r>
            <a:r>
              <a:rPr lang="en-US" sz="1800" dirty="0" smtClean="0"/>
              <a:t>259–61</a:t>
            </a:r>
            <a:r>
              <a:rPr lang="en-US" sz="1800" dirty="0"/>
              <a:t>.</a:t>
            </a:r>
          </a:p>
          <a:p>
            <a:pPr marL="0" indent="0">
              <a:buNone/>
            </a:pPr>
            <a:endParaRPr lang="en-US" sz="1800" dirty="0"/>
          </a:p>
          <a:p>
            <a:pPr marL="0" indent="0">
              <a:buNone/>
            </a:pPr>
            <a:r>
              <a:rPr lang="en-US" sz="1800" b="1" dirty="0"/>
              <a:t>Purpose: </a:t>
            </a:r>
            <a:r>
              <a:rPr lang="en-US" sz="1800" dirty="0"/>
              <a:t>The purpose of this article is to begin the discussion on “authentic engagement” in developing manuscripts and presentations that evolve from research that has engaged particularly Indigenous patients, individuals, or communities.</a:t>
            </a:r>
            <a:endParaRPr lang="en-US" sz="1800" b="1"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2863162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11087" y="1155247"/>
            <a:ext cx="7132401" cy="2735664"/>
          </a:xfrm>
        </p:spPr>
        <p:txBody>
          <a:bodyPr>
            <a:normAutofit/>
          </a:bodyPr>
          <a:lstStyle/>
          <a:p>
            <a:pPr marL="0" indent="0">
              <a:buNone/>
            </a:pPr>
            <a:r>
              <a:rPr lang="en-US" sz="1800" b="1" dirty="0"/>
              <a:t>Discussion</a:t>
            </a:r>
            <a:r>
              <a:rPr lang="en-US" sz="1800" dirty="0"/>
              <a:t>: I</a:t>
            </a:r>
            <a:r>
              <a:rPr lang="en-US" sz="1800" dirty="0" smtClean="0"/>
              <a:t>t </a:t>
            </a:r>
            <a:r>
              <a:rPr lang="en-US" sz="1800" dirty="0"/>
              <a:t>is outlined in the Tri-Council Policy Statement that First Nations, Inuit, and Métis </a:t>
            </a:r>
            <a:r>
              <a:rPr lang="en-US" sz="1800" dirty="0" smtClean="0"/>
              <a:t>Peoples </a:t>
            </a:r>
            <a:r>
              <a:rPr lang="en-US" sz="1800" dirty="0"/>
              <a:t>have a role in shaping and co-creating the research that affects them.</a:t>
            </a:r>
          </a:p>
          <a:p>
            <a:pPr marL="0" indent="0">
              <a:buNone/>
            </a:pPr>
            <a:r>
              <a:rPr lang="en-US" sz="1800" b="1" dirty="0"/>
              <a:t>Application to practice</a:t>
            </a:r>
            <a:r>
              <a:rPr lang="en-US" sz="1800" dirty="0"/>
              <a:t>: As nurse leaders we need to take heed of research </a:t>
            </a:r>
            <a:r>
              <a:rPr lang="en-US" sz="1800" dirty="0" smtClean="0"/>
              <a:t>frameworks, </a:t>
            </a:r>
            <a:r>
              <a:rPr lang="en-US" sz="1800" dirty="0"/>
              <a:t>such as those mentioned above (CIHR, </a:t>
            </a:r>
            <a:r>
              <a:rPr lang="en-US" sz="1800" dirty="0" err="1"/>
              <a:t>OCAP</a:t>
            </a:r>
            <a:r>
              <a:rPr lang="en-US" sz="1800" dirty="0" smtClean="0"/>
              <a:t>), </a:t>
            </a:r>
            <a:r>
              <a:rPr lang="en-US" sz="1800" dirty="0"/>
              <a:t>and ensure that these principles are adhered to so as to maintain the ethical and meaningful involvement of Indigenous people in Canada in both research and practice.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3136759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379279"/>
            <a:ext cx="7275714" cy="366760"/>
          </a:xfrm>
        </p:spPr>
        <p:txBody>
          <a:bodyPr>
            <a:noAutofit/>
          </a:bodyPr>
          <a:lstStyle/>
          <a:p>
            <a:pPr marL="457200" lvl="1" indent="0" algn="l">
              <a:buNone/>
            </a:pPr>
            <a:r>
              <a:rPr lang="en-US" sz="2900" b="1" dirty="0">
                <a:latin typeface="+mj-lt"/>
                <a:cs typeface="Times New Roman" panose="02020603050405020304" pitchFamily="18" charset="0"/>
              </a:rPr>
              <a:t>Recommendations for Working with Indigenous </a:t>
            </a:r>
            <a:r>
              <a:rPr lang="en-US" sz="2900" b="1" dirty="0" smtClean="0">
                <a:latin typeface="+mj-lt"/>
                <a:cs typeface="Times New Roman" panose="02020603050405020304" pitchFamily="18" charset="0"/>
              </a:rPr>
              <a:t>Communities (Cont’d)</a:t>
            </a:r>
            <a:endParaRPr lang="en-US" sz="2900" b="1" dirty="0">
              <a:latin typeface="+mj-lt"/>
              <a:cs typeface="Times New Roman" panose="02020603050405020304" pitchFamily="18" charset="0"/>
            </a:endParaRPr>
          </a:p>
        </p:txBody>
      </p:sp>
      <p:sp>
        <p:nvSpPr>
          <p:cNvPr id="3" name="Content Placeholder 2"/>
          <p:cNvSpPr>
            <a:spLocks noGrp="1"/>
          </p:cNvSpPr>
          <p:nvPr>
            <p:ph idx="1"/>
          </p:nvPr>
        </p:nvSpPr>
        <p:spPr>
          <a:xfrm>
            <a:off x="1411087" y="1329900"/>
            <a:ext cx="7132401" cy="2735664"/>
          </a:xfrm>
        </p:spPr>
        <p:txBody>
          <a:bodyPr>
            <a:normAutofit lnSpcReduction="10000"/>
          </a:bodyPr>
          <a:lstStyle/>
          <a:p>
            <a:r>
              <a:rPr lang="en-US" sz="1700" dirty="0"/>
              <a:t>The Truth and Reconciliation Commission of Canada provides “calls to action” to address the assimilation attempts </a:t>
            </a:r>
            <a:r>
              <a:rPr lang="en-US" sz="1700" dirty="0" smtClean="0"/>
              <a:t>made against </a:t>
            </a:r>
            <a:r>
              <a:rPr lang="en-US" sz="1700" dirty="0"/>
              <a:t>Canadian Indigenous people. </a:t>
            </a:r>
          </a:p>
          <a:p>
            <a:r>
              <a:rPr lang="en-US" sz="1700" dirty="0"/>
              <a:t>This document provides the calls to action to “redress the legacy of residential </a:t>
            </a:r>
            <a:r>
              <a:rPr lang="en-US" sz="1700" dirty="0" smtClean="0"/>
              <a:t>schools.”</a:t>
            </a:r>
            <a:endParaRPr lang="en-US" sz="1700" dirty="0"/>
          </a:p>
          <a:p>
            <a:r>
              <a:rPr lang="en-US" sz="1700" dirty="0"/>
              <a:t>It is important as nurse leaders to review and understand the calls </a:t>
            </a:r>
            <a:r>
              <a:rPr lang="en-US" sz="1700" dirty="0" smtClean="0"/>
              <a:t>to </a:t>
            </a:r>
            <a:r>
              <a:rPr lang="en-US" sz="1700" dirty="0"/>
              <a:t>action so we are able to be mindful of them in our everyday care with the Indigenous community. </a:t>
            </a:r>
          </a:p>
          <a:p>
            <a:r>
              <a:rPr lang="en-US" sz="1700" dirty="0"/>
              <a:t>With an openness to working with Indigenous leaders and community members, nurses can build respectful, ethical, and meaningful relationships that will ultimately benefit the health of all people.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26</a:t>
            </a:fld>
            <a:endParaRPr lang="en-US" dirty="0"/>
          </a:p>
        </p:txBody>
      </p:sp>
    </p:spTree>
    <p:extLst>
      <p:ext uri="{BB962C8B-B14F-4D97-AF65-F5344CB8AC3E}">
        <p14:creationId xmlns:p14="http://schemas.microsoft.com/office/powerpoint/2010/main" val="56140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11087" y="1111179"/>
            <a:ext cx="7132401" cy="2735664"/>
          </a:xfrm>
        </p:spPr>
        <p:txBody>
          <a:bodyPr>
            <a:normAutofit/>
          </a:bodyPr>
          <a:lstStyle/>
          <a:p>
            <a:pPr marL="0" indent="0">
              <a:buNone/>
            </a:pPr>
            <a:r>
              <a:rPr lang="en-US" sz="1800" dirty="0" err="1"/>
              <a:t>Sasakamoose</a:t>
            </a:r>
            <a:r>
              <a:rPr lang="en-US" sz="1800" dirty="0"/>
              <a:t>, J., Bellegarde, T., Sutherland, W., Pete, S., &amp; McKay-	McNabb, K. (2017). </a:t>
            </a:r>
            <a:r>
              <a:rPr lang="en-US" sz="1800" dirty="0" err="1"/>
              <a:t>Miýo-pimātisiwin</a:t>
            </a:r>
            <a:r>
              <a:rPr lang="en-US" sz="1800" dirty="0"/>
              <a:t> Developing Indigenous 	Cultural Responsiveness Theory (ICRT): Improving Indigenous 	Health and Well-Being. </a:t>
            </a:r>
            <a:r>
              <a:rPr lang="en-US" sz="1800" i="1" dirty="0"/>
              <a:t>The International Indigenous Policy 	Journal, 8</a:t>
            </a:r>
            <a:r>
              <a:rPr lang="en-US" sz="1800" dirty="0"/>
              <a:t>(4), 1–16.</a:t>
            </a:r>
          </a:p>
          <a:p>
            <a:pPr marL="0" indent="0">
              <a:buNone/>
            </a:pPr>
            <a:endParaRPr lang="en-US" sz="1800" dirty="0"/>
          </a:p>
          <a:p>
            <a:pPr marL="0" indent="0">
              <a:buNone/>
            </a:pPr>
            <a:r>
              <a:rPr lang="en-US" sz="1800" b="1" dirty="0"/>
              <a:t>Purpose</a:t>
            </a:r>
            <a:r>
              <a:rPr lang="en-US" sz="1800" dirty="0"/>
              <a:t>: The purpose of this article is to describe the theoretical development of the Indigenous Cultural Responsiveness Theory (ICRT) to improve Indigenous health and well-being.</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27</a:t>
            </a:fld>
            <a:endParaRPr lang="en-US" dirty="0"/>
          </a:p>
        </p:txBody>
      </p:sp>
    </p:spTree>
    <p:extLst>
      <p:ext uri="{BB962C8B-B14F-4D97-AF65-F5344CB8AC3E}">
        <p14:creationId xmlns:p14="http://schemas.microsoft.com/office/powerpoint/2010/main" val="3318125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11087" y="1111179"/>
            <a:ext cx="7132401" cy="2735664"/>
          </a:xfrm>
        </p:spPr>
        <p:txBody>
          <a:bodyPr>
            <a:normAutofit fontScale="85000" lnSpcReduction="20000"/>
          </a:bodyPr>
          <a:lstStyle/>
          <a:p>
            <a:pPr marL="0" indent="0">
              <a:spcAft>
                <a:spcPts val="1200"/>
              </a:spcAft>
              <a:buNone/>
            </a:pPr>
            <a:r>
              <a:rPr lang="en-US" sz="1800" b="1" dirty="0">
                <a:latin typeface="+mj-lt"/>
                <a:cs typeface="Times New Roman" panose="02020603050405020304" pitchFamily="18" charset="0"/>
              </a:rPr>
              <a:t>Discussion</a:t>
            </a:r>
            <a:r>
              <a:rPr lang="en-US" sz="1800" dirty="0">
                <a:latin typeface="+mj-lt"/>
                <a:cs typeface="Times New Roman" panose="02020603050405020304" pitchFamily="18" charset="0"/>
              </a:rPr>
              <a:t>: The article draws upon </a:t>
            </a:r>
            <a:r>
              <a:rPr lang="en-US" sz="1800" dirty="0" smtClean="0">
                <a:latin typeface="+mj-lt"/>
                <a:cs typeface="Times New Roman" panose="02020603050405020304" pitchFamily="18" charset="0"/>
              </a:rPr>
              <a:t>the </a:t>
            </a:r>
            <a:r>
              <a:rPr lang="en-US" sz="1800" dirty="0">
                <a:latin typeface="+mj-lt"/>
                <a:cs typeface="Times New Roman" panose="02020603050405020304" pitchFamily="18" charset="0"/>
                <a:hlinkClick r:id="rId2"/>
              </a:rPr>
              <a:t>Cultural and Responsiveness </a:t>
            </a:r>
            <a:r>
              <a:rPr lang="en-US" sz="1800" dirty="0" smtClean="0">
                <a:latin typeface="+mj-lt"/>
                <a:cs typeface="Times New Roman" panose="02020603050405020304" pitchFamily="18" charset="0"/>
                <a:hlinkClick r:id="rId2"/>
              </a:rPr>
              <a:t>Framework</a:t>
            </a:r>
            <a:r>
              <a:rPr lang="en-US" sz="1800" dirty="0" smtClean="0">
                <a:latin typeface="+mj-lt"/>
                <a:cs typeface="Times New Roman" panose="02020603050405020304" pitchFamily="18" charset="0"/>
              </a:rPr>
              <a:t>, developed </a:t>
            </a:r>
            <a:r>
              <a:rPr lang="en-US" sz="1800" dirty="0">
                <a:latin typeface="+mj-lt"/>
                <a:cs typeface="Times New Roman" panose="02020603050405020304" pitchFamily="18" charset="0"/>
              </a:rPr>
              <a:t>by the Federation of Sovereign Indigenous Nations (FSIN) and draws upon the knowledge of Indigenous leaders, knowledge keepers, scholars, and </a:t>
            </a:r>
            <a:r>
              <a:rPr lang="en-US" sz="1800" dirty="0" smtClean="0">
                <a:latin typeface="+mj-lt"/>
                <a:cs typeface="Times New Roman" panose="02020603050405020304" pitchFamily="18" charset="0"/>
              </a:rPr>
              <a:t>health care </a:t>
            </a:r>
            <a:r>
              <a:rPr lang="en-US" sz="1800" dirty="0">
                <a:latin typeface="+mj-lt"/>
                <a:cs typeface="Times New Roman" panose="02020603050405020304" pitchFamily="18" charset="0"/>
              </a:rPr>
              <a:t>practitioners to look at a model that discusses and reinforces the importance of having Indigenous communities, scholars, and individuals involved when addressing any work done with Indigenous people. As a nurse </a:t>
            </a:r>
            <a:r>
              <a:rPr lang="en-US" sz="1800" dirty="0" smtClean="0">
                <a:latin typeface="+mj-lt"/>
                <a:cs typeface="Times New Roman" panose="02020603050405020304" pitchFamily="18" charset="0"/>
              </a:rPr>
              <a:t>leader, </a:t>
            </a:r>
            <a:r>
              <a:rPr lang="en-US" sz="1800" dirty="0">
                <a:latin typeface="+mj-lt"/>
                <a:cs typeface="Times New Roman" panose="02020603050405020304" pitchFamily="18" charset="0"/>
              </a:rPr>
              <a:t>it is important to be aware and understand your own perspectives and biases and compare </a:t>
            </a:r>
            <a:r>
              <a:rPr lang="en-US" sz="1800" dirty="0" smtClean="0">
                <a:latin typeface="+mj-lt"/>
                <a:cs typeface="Times New Roman" panose="02020603050405020304" pitchFamily="18" charset="0"/>
              </a:rPr>
              <a:t>these </a:t>
            </a:r>
            <a:r>
              <a:rPr lang="en-US" sz="1800" dirty="0">
                <a:latin typeface="+mj-lt"/>
                <a:cs typeface="Times New Roman" panose="02020603050405020304" pitchFamily="18" charset="0"/>
              </a:rPr>
              <a:t>to those you are engaged with.</a:t>
            </a:r>
          </a:p>
          <a:p>
            <a:pPr marL="0" indent="0">
              <a:spcAft>
                <a:spcPts val="1200"/>
              </a:spcAft>
              <a:buNone/>
            </a:pPr>
            <a:r>
              <a:rPr lang="en-US" sz="1800" b="1" dirty="0">
                <a:latin typeface="+mj-lt"/>
                <a:cs typeface="Times New Roman" panose="02020603050405020304" pitchFamily="18" charset="0"/>
              </a:rPr>
              <a:t>Application to </a:t>
            </a:r>
            <a:r>
              <a:rPr lang="en-US" sz="1800" b="1" dirty="0" smtClean="0">
                <a:latin typeface="+mj-lt"/>
                <a:cs typeface="Times New Roman" panose="02020603050405020304" pitchFamily="18" charset="0"/>
              </a:rPr>
              <a:t>practice</a:t>
            </a:r>
            <a:r>
              <a:rPr lang="en-US" sz="1800" dirty="0">
                <a:latin typeface="+mj-lt"/>
                <a:cs typeface="Times New Roman" panose="02020603050405020304" pitchFamily="18" charset="0"/>
              </a:rPr>
              <a:t>: </a:t>
            </a:r>
            <a:r>
              <a:rPr lang="en-US" sz="1800" dirty="0">
                <a:solidFill>
                  <a:schemeClr val="tx1"/>
                </a:solidFill>
                <a:latin typeface="+mj-lt"/>
                <a:cs typeface="Times New Roman" panose="02020603050405020304" pitchFamily="18" charset="0"/>
              </a:rPr>
              <a:t>Decolonizing practices include privileging and engaging in Indigenous philosophies, beliefs, practices, and values that counter colonialism and restore well-being. The ICRT supports the development of collaborative relationships between Indigenous Peoples and non-Indigenous allies who seek to improve the status of First Nations health and wellness. (</a:t>
            </a:r>
            <a:r>
              <a:rPr lang="en-US" sz="1800" dirty="0" err="1">
                <a:solidFill>
                  <a:schemeClr val="tx1"/>
                </a:solidFill>
                <a:latin typeface="+mj-lt"/>
                <a:cs typeface="Times New Roman" panose="02020603050405020304" pitchFamily="18" charset="0"/>
              </a:rPr>
              <a:t>Sasakamoose</a:t>
            </a:r>
            <a:r>
              <a:rPr lang="en-US" sz="1800" dirty="0">
                <a:solidFill>
                  <a:schemeClr val="tx1"/>
                </a:solidFill>
                <a:latin typeface="+mj-lt"/>
                <a:cs typeface="Times New Roman" panose="02020603050405020304" pitchFamily="18" charset="0"/>
              </a:rPr>
              <a:t> et </a:t>
            </a:r>
            <a:r>
              <a:rPr lang="en-US" sz="1800" dirty="0">
                <a:latin typeface="+mj-lt"/>
                <a:cs typeface="Times New Roman" panose="02020603050405020304" pitchFamily="18" charset="0"/>
              </a:rPr>
              <a:t>al., 2017)</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28</a:t>
            </a:fld>
            <a:endParaRPr lang="en-US" dirty="0"/>
          </a:p>
        </p:txBody>
      </p:sp>
    </p:spTree>
    <p:extLst>
      <p:ext uri="{BB962C8B-B14F-4D97-AF65-F5344CB8AC3E}">
        <p14:creationId xmlns:p14="http://schemas.microsoft.com/office/powerpoint/2010/main" val="3766707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55000" lnSpcReduction="20000"/>
          </a:bodyPr>
          <a:lstStyle/>
          <a:p>
            <a:pPr>
              <a:lnSpc>
                <a:spcPct val="110000"/>
              </a:lnSpc>
            </a:pPr>
            <a:r>
              <a:rPr lang="en-US" sz="2500" dirty="0">
                <a:latin typeface="+mj-lt"/>
                <a:cs typeface="Times New Roman" panose="02020603050405020304" pitchFamily="18" charset="0"/>
              </a:rPr>
              <a:t>Imagine yourself as a non-Indigenous leader who wants to effect a change in an Indigenous community. Read Ermine’s (2007) concept of ethical space and discuss with your classmates how you would respectfully negotiate the work that you want to do with the community leadership team.</a:t>
            </a:r>
          </a:p>
          <a:p>
            <a:pPr>
              <a:lnSpc>
                <a:spcPct val="110000"/>
              </a:lnSpc>
            </a:pPr>
            <a:r>
              <a:rPr lang="en-US" sz="2500" dirty="0">
                <a:latin typeface="+mj-lt"/>
                <a:cs typeface="Times New Roman" panose="02020603050405020304" pitchFamily="18" charset="0"/>
              </a:rPr>
              <a:t>Read the Executive Summary of the </a:t>
            </a:r>
            <a:r>
              <a:rPr lang="en-US" sz="2500" i="1" u="sng" dirty="0">
                <a:latin typeface="+mj-lt"/>
                <a:cs typeface="Times New Roman" panose="02020603050405020304" pitchFamily="18" charset="0"/>
                <a:hlinkClick r:id="rId2"/>
              </a:rPr>
              <a:t>CIHR Guidelines for Health Research Involving Aboriginal People (2007–2010)</a:t>
            </a:r>
            <a:r>
              <a:rPr lang="en-US" sz="2500" dirty="0">
                <a:latin typeface="+mj-lt"/>
                <a:cs typeface="Times New Roman" panose="02020603050405020304" pitchFamily="18" charset="0"/>
              </a:rPr>
              <a:t> and explore and discuss with your classmates how the </a:t>
            </a:r>
            <a:r>
              <a:rPr lang="en-US" sz="2500" dirty="0" smtClean="0">
                <a:latin typeface="+mj-lt"/>
                <a:cs typeface="Times New Roman" panose="02020603050405020304" pitchFamily="18" charset="0"/>
              </a:rPr>
              <a:t>fifteen </a:t>
            </a:r>
            <a:r>
              <a:rPr lang="en-US" sz="2500" dirty="0">
                <a:latin typeface="+mj-lt"/>
                <a:cs typeface="Times New Roman" panose="02020603050405020304" pitchFamily="18" charset="0"/>
              </a:rPr>
              <a:t>articles in the document can be applied to a leadership setting.</a:t>
            </a:r>
          </a:p>
          <a:p>
            <a:pPr>
              <a:lnSpc>
                <a:spcPct val="110000"/>
              </a:lnSpc>
            </a:pPr>
            <a:r>
              <a:rPr lang="en-US" sz="2500" dirty="0">
                <a:latin typeface="+mj-lt"/>
                <a:cs typeface="Times New Roman" panose="02020603050405020304" pitchFamily="18" charset="0"/>
              </a:rPr>
              <a:t>In the Truth and Reconciliation Commission’s summary of its final report, </a:t>
            </a:r>
            <a:r>
              <a:rPr lang="en-US" sz="2500" i="1" u="sng" dirty="0" err="1">
                <a:latin typeface="+mj-lt"/>
                <a:cs typeface="Times New Roman" panose="02020603050405020304" pitchFamily="18" charset="0"/>
                <a:hlinkClick r:id="rId3"/>
              </a:rPr>
              <a:t>Honouring</a:t>
            </a:r>
            <a:r>
              <a:rPr lang="en-US" sz="2500" i="1" u="sng" dirty="0">
                <a:latin typeface="+mj-lt"/>
                <a:cs typeface="Times New Roman" panose="02020603050405020304" pitchFamily="18" charset="0"/>
                <a:hlinkClick r:id="rId3"/>
              </a:rPr>
              <a:t> the Truth, Reconciling for the Future</a:t>
            </a:r>
            <a:r>
              <a:rPr lang="en-US" sz="2500" dirty="0">
                <a:latin typeface="+mj-lt"/>
                <a:cs typeface="Times New Roman" panose="02020603050405020304" pitchFamily="18" charset="0"/>
              </a:rPr>
              <a:t>, locate the section on health (pp. </a:t>
            </a:r>
            <a:r>
              <a:rPr lang="en-US" sz="2500" dirty="0" smtClean="0">
                <a:latin typeface="+mj-lt"/>
                <a:cs typeface="Times New Roman" panose="02020603050405020304" pitchFamily="18" charset="0"/>
              </a:rPr>
              <a:t>205–11</a:t>
            </a:r>
            <a:r>
              <a:rPr lang="en-US" sz="2500" dirty="0">
                <a:latin typeface="+mj-lt"/>
                <a:cs typeface="Times New Roman" panose="02020603050405020304" pitchFamily="18" charset="0"/>
              </a:rPr>
              <a:t>) and discuss with your classmates how you can make these calls to action come alive in your future work as </a:t>
            </a:r>
            <a:r>
              <a:rPr lang="en-US" sz="2500" dirty="0" smtClean="0">
                <a:latin typeface="+mj-lt"/>
                <a:cs typeface="Times New Roman" panose="02020603050405020304" pitchFamily="18" charset="0"/>
              </a:rPr>
              <a:t>nurse leaders.</a:t>
            </a:r>
            <a:endParaRPr lang="en-US" sz="2500" dirty="0">
              <a:latin typeface="+mj-lt"/>
              <a:cs typeface="Times New Roman" panose="02020603050405020304" pitchFamily="18" charset="0"/>
            </a:endParaRPr>
          </a:p>
          <a:p>
            <a:pPr>
              <a:lnSpc>
                <a:spcPct val="110000"/>
              </a:lnSpc>
            </a:pPr>
            <a:r>
              <a:rPr lang="en-US" sz="2500" dirty="0">
                <a:latin typeface="+mj-lt"/>
                <a:cs typeface="Times New Roman" panose="02020603050405020304" pitchFamily="18" charset="0"/>
              </a:rPr>
              <a:t>Research how many treaties exist in Canada. Which treaty had negotiated the treaty right to health?</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29</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lnSpcReduction="10000"/>
          </a:bodyPr>
          <a:lstStyle/>
          <a:p>
            <a:pPr>
              <a:buFont typeface="Arial" panose="020B0604020202020204" pitchFamily="34" charset="0"/>
              <a:buChar char="•"/>
            </a:pPr>
            <a:r>
              <a:rPr lang="en-US" dirty="0"/>
              <a:t>Identify the differences between your own </a:t>
            </a:r>
            <a:r>
              <a:rPr lang="en-US" dirty="0" smtClean="0"/>
              <a:t>worldviews </a:t>
            </a:r>
            <a:r>
              <a:rPr lang="en-US" dirty="0"/>
              <a:t>and Indigenous </a:t>
            </a:r>
            <a:r>
              <a:rPr lang="en-US" dirty="0" smtClean="0"/>
              <a:t>worldviews</a:t>
            </a:r>
            <a:r>
              <a:rPr lang="en-US" dirty="0"/>
              <a:t>.</a:t>
            </a:r>
          </a:p>
          <a:p>
            <a:pPr>
              <a:buFont typeface="Arial" panose="020B0604020202020204" pitchFamily="34" charset="0"/>
              <a:buChar char="•"/>
            </a:pPr>
            <a:r>
              <a:rPr lang="en-US" dirty="0"/>
              <a:t>Critique how different </a:t>
            </a:r>
            <a:r>
              <a:rPr lang="en-US" dirty="0" smtClean="0"/>
              <a:t>worldviews </a:t>
            </a:r>
            <a:r>
              <a:rPr lang="en-US" dirty="0"/>
              <a:t>affect leadership decisions.</a:t>
            </a:r>
          </a:p>
          <a:p>
            <a:pPr>
              <a:buFont typeface="Arial" panose="020B0604020202020204" pitchFamily="34" charset="0"/>
              <a:buChar char="•"/>
            </a:pPr>
            <a:r>
              <a:rPr lang="en-US" dirty="0"/>
              <a:t>Recognize Indigenous leadership structures within Indigenous communities.</a:t>
            </a:r>
          </a:p>
          <a:p>
            <a:pPr>
              <a:buFont typeface="Arial" panose="020B0604020202020204" pitchFamily="34" charset="0"/>
              <a:buChar char="•"/>
            </a:pPr>
            <a:r>
              <a:rPr lang="en-US" dirty="0"/>
              <a:t>Determine the advantages of working with Indigenous community members.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a:bodyPr>
          <a:lstStyle/>
          <a:p>
            <a:pPr marL="432000" indent="-457200">
              <a:buNone/>
            </a:pPr>
            <a:r>
              <a:rPr lang="en-US" sz="1100" dirty="0"/>
              <a:t>Barlow, J. K. (2009). </a:t>
            </a:r>
            <a:r>
              <a:rPr lang="en-US" sz="1100" i="1" dirty="0"/>
              <a:t>Residential schools, prisons, and HIV/AIDS among Aboriginal people in Canada: Exploring the connections</a:t>
            </a:r>
            <a:r>
              <a:rPr lang="en-US" sz="1100" dirty="0"/>
              <a:t>. Ottawa: Aboriginal Healing Foundation.</a:t>
            </a:r>
          </a:p>
          <a:p>
            <a:pPr marL="432000" indent="-457200">
              <a:buNone/>
            </a:pPr>
            <a:r>
              <a:rPr lang="en-US" sz="1100" dirty="0"/>
              <a:t>Julien, M., Wright, B., &amp; </a:t>
            </a:r>
            <a:r>
              <a:rPr lang="en-US" sz="1100" dirty="0" err="1"/>
              <a:t>Zinni</a:t>
            </a:r>
            <a:r>
              <a:rPr lang="en-US" sz="1100" dirty="0"/>
              <a:t>, D. M. (2010). Stories from the circle: Leadership lessons from </a:t>
            </a:r>
            <a:r>
              <a:rPr lang="en-US" sz="1100" dirty="0" smtClean="0"/>
              <a:t>Aboriginal </a:t>
            </a:r>
            <a:r>
              <a:rPr lang="en-US" sz="1100" dirty="0"/>
              <a:t>leaders. </a:t>
            </a:r>
            <a:r>
              <a:rPr lang="en-US" sz="1100" i="1" dirty="0"/>
              <a:t>The Leadership </a:t>
            </a:r>
            <a:r>
              <a:rPr lang="en-US" sz="1100" i="1" dirty="0" err="1"/>
              <a:t>Quaterly</a:t>
            </a:r>
            <a:r>
              <a:rPr lang="en-US" sz="1100" i="1" dirty="0"/>
              <a:t>, 21</a:t>
            </a:r>
            <a:r>
              <a:rPr lang="en-US" sz="1100" dirty="0"/>
              <a:t>, </a:t>
            </a:r>
            <a:r>
              <a:rPr lang="en-US" sz="1100" dirty="0" smtClean="0"/>
              <a:t>114–26</a:t>
            </a:r>
            <a:r>
              <a:rPr lang="en-US" sz="1100" dirty="0"/>
              <a:t>.</a:t>
            </a:r>
          </a:p>
          <a:p>
            <a:pPr marL="432000" indent="-457200">
              <a:buNone/>
            </a:pPr>
            <a:r>
              <a:rPr lang="en-US" sz="1100" dirty="0"/>
              <a:t>National Health and Welfare &amp; Treasury Board of Canada. (1989). Memorandum of Understanding between the Minister of National Health and Welfare and the Treasury Board concerning the Transfer of Health Services to Indian </a:t>
            </a:r>
            <a:r>
              <a:rPr lang="en-US" sz="1100" dirty="0" smtClean="0"/>
              <a:t>control</a:t>
            </a:r>
            <a:r>
              <a:rPr lang="en-US" sz="1100" dirty="0"/>
              <a:t>. Ottawa: Government of Canada.</a:t>
            </a:r>
          </a:p>
          <a:p>
            <a:pPr marL="432000" indent="-457200">
              <a:buNone/>
            </a:pPr>
            <a:r>
              <a:rPr lang="en-US" sz="1100" dirty="0"/>
              <a:t>Nichols, L. A. (2004). Native American nurse leadership. </a:t>
            </a:r>
            <a:r>
              <a:rPr lang="en-US" sz="1100" i="1" dirty="0"/>
              <a:t>Journal of Transcultural Nursing, 15</a:t>
            </a:r>
            <a:r>
              <a:rPr lang="en-US" sz="1100" dirty="0"/>
              <a:t>(3), </a:t>
            </a:r>
            <a:r>
              <a:rPr lang="en-US" sz="1100" dirty="0" smtClean="0"/>
              <a:t>177–83</a:t>
            </a:r>
            <a:r>
              <a:rPr lang="en-US" sz="1100" dirty="0"/>
              <a:t>.</a:t>
            </a:r>
          </a:p>
          <a:p>
            <a:pPr marL="432000" indent="-457200">
              <a:buNone/>
            </a:pPr>
            <a:r>
              <a:rPr lang="en-US" sz="1100" dirty="0"/>
              <a:t>Office of the Treaty Commissioner. (2000). The </a:t>
            </a:r>
            <a:r>
              <a:rPr lang="en-US" sz="1100" dirty="0" smtClean="0"/>
              <a:t>five </a:t>
            </a:r>
            <a:r>
              <a:rPr lang="en-US" sz="1100" dirty="0"/>
              <a:t>treaties in Saskatchewan: An historical overview. In R. F. </a:t>
            </a:r>
            <a:r>
              <a:rPr lang="en-US" sz="1100" dirty="0" err="1"/>
              <a:t>Laliberte</a:t>
            </a:r>
            <a:r>
              <a:rPr lang="en-US" sz="1100" dirty="0"/>
              <a:t>, P. Settee, J. B. </a:t>
            </a:r>
            <a:r>
              <a:rPr lang="en-US" sz="1100" dirty="0" err="1"/>
              <a:t>Waldram</a:t>
            </a:r>
            <a:r>
              <a:rPr lang="en-US" sz="1100" dirty="0"/>
              <a:t>, R. Innes, B. </a:t>
            </a:r>
            <a:r>
              <a:rPr lang="en-US" sz="1100" dirty="0" err="1"/>
              <a:t>Macdougall</a:t>
            </a:r>
            <a:r>
              <a:rPr lang="en-US" sz="1100" dirty="0"/>
              <a:t>, L. McBain, &amp; F. L. Barron </a:t>
            </a:r>
            <a:r>
              <a:rPr lang="en-US" sz="1100" dirty="0" smtClean="0"/>
              <a:t>(eds</a:t>
            </a:r>
            <a:r>
              <a:rPr lang="en-US" sz="1100" dirty="0"/>
              <a:t>.), </a:t>
            </a:r>
            <a:r>
              <a:rPr lang="en-US" sz="1100" i="1" dirty="0"/>
              <a:t>Expressions in Canadian Native studies</a:t>
            </a:r>
            <a:r>
              <a:rPr lang="en-US" sz="1100" dirty="0"/>
              <a:t> (pp. </a:t>
            </a:r>
            <a:r>
              <a:rPr lang="en-US" sz="1100" dirty="0" smtClean="0"/>
              <a:t>232–64</a:t>
            </a:r>
            <a:r>
              <a:rPr lang="en-US" sz="1100" dirty="0"/>
              <a:t>). </a:t>
            </a:r>
            <a:r>
              <a:rPr lang="en-US" sz="1100" dirty="0" smtClean="0"/>
              <a:t>Saskatoon: </a:t>
            </a:r>
            <a:r>
              <a:rPr lang="en-US" sz="1100" dirty="0"/>
              <a:t>University Extension Press.</a:t>
            </a:r>
          </a:p>
          <a:p>
            <a:pPr marL="432000" indent="-457200">
              <a:buNone/>
            </a:pPr>
            <a:r>
              <a:rPr lang="en-US" sz="1100" dirty="0"/>
              <a:t>Ramsden, V., </a:t>
            </a:r>
            <a:r>
              <a:rPr lang="en-US" sz="1100" dirty="0" err="1"/>
              <a:t>Rabbitskin</a:t>
            </a:r>
            <a:r>
              <a:rPr lang="en-US" sz="1100" dirty="0"/>
              <a:t>, N., Westfall, J., </a:t>
            </a:r>
            <a:r>
              <a:rPr lang="en-US" sz="1100" dirty="0" err="1"/>
              <a:t>Felzien</a:t>
            </a:r>
            <a:r>
              <a:rPr lang="en-US" sz="1100" dirty="0"/>
              <a:t>, M., Braden, J., &amp; Sand, J. (2017). Is knowledge translation without patient or community engagement flawed? </a:t>
            </a:r>
            <a:r>
              <a:rPr lang="en-US" sz="1100" i="1" dirty="0"/>
              <a:t>Family Practice, </a:t>
            </a:r>
            <a:r>
              <a:rPr lang="en-US" sz="1100" i="1" dirty="0" smtClean="0"/>
              <a:t>34</a:t>
            </a:r>
            <a:r>
              <a:rPr lang="en-US" sz="1100" dirty="0" smtClean="0"/>
              <a:t>(3</a:t>
            </a:r>
            <a:r>
              <a:rPr lang="en-US" sz="1100" dirty="0"/>
              <a:t>), </a:t>
            </a:r>
            <a:r>
              <a:rPr lang="en-US" sz="1100" dirty="0" smtClean="0"/>
              <a:t>259–61</a:t>
            </a:r>
            <a:r>
              <a:rPr lang="en-US" sz="1100" dirty="0"/>
              <a:t>.</a:t>
            </a:r>
          </a:p>
          <a:p>
            <a:pPr marL="432000" indent="-457200">
              <a:buNone/>
            </a:pPr>
            <a:r>
              <a:rPr lang="en-US" sz="1100" dirty="0"/>
              <a:t>Reading, J., </a:t>
            </a:r>
            <a:r>
              <a:rPr lang="en-US" sz="1100" dirty="0" err="1"/>
              <a:t>Kmetic</a:t>
            </a:r>
            <a:r>
              <a:rPr lang="en-US" sz="1100" dirty="0"/>
              <a:t>, A., &amp; Gideon, V. (2007). First Nations Wholistic Policy and Planning Model. Discussion </a:t>
            </a:r>
            <a:r>
              <a:rPr lang="en-US" sz="1100" dirty="0" smtClean="0"/>
              <a:t>paper </a:t>
            </a:r>
            <a:r>
              <a:rPr lang="en-US" sz="1100" dirty="0"/>
              <a:t>for the World Health Organization Commission on Social Determinants of Health.</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30</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A Glance at the Literature</a:t>
            </a:r>
          </a:p>
        </p:txBody>
      </p:sp>
      <p:sp>
        <p:nvSpPr>
          <p:cNvPr id="3" name="Content Placeholder 2"/>
          <p:cNvSpPr>
            <a:spLocks noGrp="1"/>
          </p:cNvSpPr>
          <p:nvPr>
            <p:ph idx="1"/>
          </p:nvPr>
        </p:nvSpPr>
        <p:spPr>
          <a:xfrm>
            <a:off x="1411087" y="1203918"/>
            <a:ext cx="7132401" cy="2735664"/>
          </a:xfrm>
        </p:spPr>
        <p:txBody>
          <a:bodyPr>
            <a:normAutofit fontScale="92500" lnSpcReduction="10000"/>
          </a:bodyPr>
          <a:lstStyle/>
          <a:p>
            <a:pPr>
              <a:buFont typeface="Arial" panose="020B0604020202020204" pitchFamily="34" charset="0"/>
              <a:buChar char="•"/>
            </a:pPr>
            <a:r>
              <a:rPr lang="en-US" dirty="0"/>
              <a:t>Strong leadership requires the </a:t>
            </a:r>
            <a:r>
              <a:rPr lang="en-US" dirty="0" smtClean="0"/>
              <a:t>ability </a:t>
            </a:r>
            <a:r>
              <a:rPr lang="en-US" dirty="0"/>
              <a:t>to utilize different styles of learning and </a:t>
            </a:r>
            <a:r>
              <a:rPr lang="en-US" dirty="0" smtClean="0"/>
              <a:t>listening. </a:t>
            </a:r>
            <a:r>
              <a:rPr lang="en-US" dirty="0"/>
              <a:t>F</a:t>
            </a:r>
            <a:r>
              <a:rPr lang="en-US" dirty="0" smtClean="0"/>
              <a:t>or </a:t>
            </a:r>
            <a:r>
              <a:rPr lang="en-US" dirty="0"/>
              <a:t>example, an Indigenous leadership style </a:t>
            </a:r>
            <a:r>
              <a:rPr lang="en-US" dirty="0" smtClean="0"/>
              <a:t>is seen </a:t>
            </a:r>
            <a:r>
              <a:rPr lang="en-US" dirty="0"/>
              <a:t>through the use </a:t>
            </a:r>
            <a:r>
              <a:rPr lang="en-US" dirty="0" smtClean="0"/>
              <a:t>of </a:t>
            </a:r>
            <a:r>
              <a:rPr lang="en-US" dirty="0"/>
              <a:t>imagery and storytelling (Julien et al., 2010; Nichols, 2004).</a:t>
            </a:r>
          </a:p>
          <a:p>
            <a:pPr>
              <a:buFont typeface="Arial" panose="020B0604020202020204" pitchFamily="34" charset="0"/>
              <a:buChar char="•"/>
            </a:pPr>
            <a:r>
              <a:rPr lang="en-US" dirty="0"/>
              <a:t>Indigenous nurse leaders are tied closely to the roots of their communities; therefore, their way of leadership is about leading the organization and community as a whole. </a:t>
            </a:r>
          </a:p>
          <a:p>
            <a:pPr>
              <a:buFont typeface="Arial" panose="020B0604020202020204" pitchFamily="34" charset="0"/>
              <a:buChar char="•"/>
            </a:pPr>
            <a:r>
              <a:rPr lang="en-US" dirty="0" smtClean="0"/>
              <a:t>Spirituality—rather </a:t>
            </a:r>
            <a:r>
              <a:rPr lang="en-US" dirty="0"/>
              <a:t>than </a:t>
            </a:r>
            <a:r>
              <a:rPr lang="en-US" dirty="0" smtClean="0"/>
              <a:t>processes—is </a:t>
            </a:r>
            <a:r>
              <a:rPr lang="en-US" dirty="0"/>
              <a:t>a </a:t>
            </a:r>
            <a:r>
              <a:rPr lang="en-US" dirty="0" smtClean="0"/>
              <a:t>key </a:t>
            </a:r>
            <a:r>
              <a:rPr lang="en-US" dirty="0"/>
              <a:t>element of Indigenous </a:t>
            </a:r>
            <a:r>
              <a:rPr lang="en-US" dirty="0" smtClean="0"/>
              <a:t>leadership </a:t>
            </a:r>
            <a:r>
              <a:rPr lang="en-US" dirty="0"/>
              <a:t>practices in a nursing setting.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7" y="266608"/>
            <a:ext cx="7275714" cy="366760"/>
          </a:xfrm>
        </p:spPr>
        <p:txBody>
          <a:bodyPr>
            <a:noAutofit/>
          </a:bodyPr>
          <a:lstStyle/>
          <a:p>
            <a:r>
              <a:rPr lang="en-US" sz="2900" dirty="0"/>
              <a:t>Living within the Community: Gaining an Understanding of Indigenous </a:t>
            </a:r>
            <a:r>
              <a:rPr lang="en-US" sz="2900" dirty="0" smtClean="0"/>
              <a:t>Worldviews </a:t>
            </a:r>
            <a:r>
              <a:rPr lang="en-US" sz="2900" dirty="0"/>
              <a:t>and Leadership Structures</a:t>
            </a:r>
          </a:p>
        </p:txBody>
      </p:sp>
      <p:sp>
        <p:nvSpPr>
          <p:cNvPr id="3" name="Content Placeholder 2"/>
          <p:cNvSpPr>
            <a:spLocks noGrp="1"/>
          </p:cNvSpPr>
          <p:nvPr>
            <p:ph idx="1"/>
          </p:nvPr>
        </p:nvSpPr>
        <p:spPr>
          <a:xfrm>
            <a:off x="1411087" y="1774468"/>
            <a:ext cx="7132401" cy="2735664"/>
          </a:xfrm>
        </p:spPr>
        <p:txBody>
          <a:bodyPr>
            <a:normAutofit/>
          </a:bodyPr>
          <a:lstStyle/>
          <a:p>
            <a:pPr>
              <a:buFont typeface="Arial" panose="020B0604020202020204" pitchFamily="34" charset="0"/>
              <a:buChar char="•"/>
            </a:pPr>
            <a:r>
              <a:rPr lang="en-US" sz="2000" dirty="0"/>
              <a:t>To further understand Indigenous </a:t>
            </a:r>
            <a:r>
              <a:rPr lang="en-US" sz="2000" dirty="0" smtClean="0"/>
              <a:t>worldviews </a:t>
            </a:r>
            <a:r>
              <a:rPr lang="en-US" sz="2000" dirty="0"/>
              <a:t>and leadership structures, please refer to section 3.2 in the </a:t>
            </a:r>
            <a:r>
              <a:rPr lang="en-US" sz="2000" dirty="0" smtClean="0"/>
              <a:t>textbook.</a:t>
            </a:r>
            <a:endParaRPr lang="en-US" sz="20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283286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07550"/>
            <a:ext cx="7275714" cy="286512"/>
          </a:xfrm>
        </p:spPr>
        <p:txBody>
          <a:bodyPr>
            <a:normAutofit fontScale="90000"/>
          </a:bodyPr>
          <a:lstStyle/>
          <a:p>
            <a:r>
              <a:rPr lang="en-US" dirty="0"/>
              <a:t>History of the </a:t>
            </a:r>
            <a:r>
              <a:rPr lang="en-US" dirty="0"/>
              <a:t>H</a:t>
            </a:r>
            <a:r>
              <a:rPr lang="en-US" dirty="0" smtClean="0"/>
              <a:t>ealth </a:t>
            </a:r>
            <a:r>
              <a:rPr lang="en-US" dirty="0"/>
              <a:t>C</a:t>
            </a:r>
            <a:r>
              <a:rPr lang="en-US" dirty="0" smtClean="0"/>
              <a:t>are </a:t>
            </a:r>
            <a:r>
              <a:rPr lang="en-US" dirty="0"/>
              <a:t>System in Indigenous Communities</a:t>
            </a:r>
          </a:p>
        </p:txBody>
      </p:sp>
      <p:sp>
        <p:nvSpPr>
          <p:cNvPr id="3" name="Content Placeholder 2"/>
          <p:cNvSpPr>
            <a:spLocks noGrp="1"/>
          </p:cNvSpPr>
          <p:nvPr>
            <p:ph idx="1"/>
          </p:nvPr>
        </p:nvSpPr>
        <p:spPr>
          <a:xfrm>
            <a:off x="1411087" y="1400075"/>
            <a:ext cx="7132401" cy="2735664"/>
          </a:xfrm>
        </p:spPr>
        <p:txBody>
          <a:bodyPr>
            <a:normAutofit fontScale="92500"/>
          </a:bodyPr>
          <a:lstStyle/>
          <a:p>
            <a:r>
              <a:rPr lang="en-US" sz="1900" dirty="0"/>
              <a:t>The federal government is responsible for supplying and maintaining health services for First Nations according to the Treaty 6 medicine chest clause</a:t>
            </a:r>
          </a:p>
          <a:p>
            <a:pPr lvl="1"/>
            <a:r>
              <a:rPr lang="en-US" sz="1900" dirty="0"/>
              <a:t>“Medicines”; and </a:t>
            </a:r>
          </a:p>
          <a:p>
            <a:pPr lvl="1"/>
            <a:r>
              <a:rPr lang="en-US" sz="1900" dirty="0"/>
              <a:t>“Medical expertise needed to deal with new diseases” (Office of the Treaty Commissioner, 2000). </a:t>
            </a:r>
          </a:p>
          <a:p>
            <a:r>
              <a:rPr lang="en-US" sz="1900" dirty="0"/>
              <a:t>Since the time of the treaties, this </a:t>
            </a:r>
            <a:r>
              <a:rPr lang="en-US" sz="1900" dirty="0" smtClean="0"/>
              <a:t>has included </a:t>
            </a:r>
            <a:r>
              <a:rPr lang="en-US" sz="1900" dirty="0"/>
              <a:t>Indian hospitals </a:t>
            </a:r>
            <a:r>
              <a:rPr lang="en-US" sz="1900" dirty="0" smtClean="0"/>
              <a:t>(e.g., </a:t>
            </a:r>
            <a:r>
              <a:rPr lang="en-US" sz="1900" dirty="0"/>
              <a:t>All Nations Healing Hospital of Fort Qu’Appelle, SK), medicine, doctors, examinations, x-rays, and medical technology.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2160258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 of the </a:t>
            </a:r>
            <a:r>
              <a:rPr lang="en-US" dirty="0"/>
              <a:t>H</a:t>
            </a:r>
            <a:r>
              <a:rPr lang="en-US" dirty="0" smtClean="0"/>
              <a:t>ealth </a:t>
            </a:r>
            <a:r>
              <a:rPr lang="en-US" dirty="0"/>
              <a:t>C</a:t>
            </a:r>
            <a:r>
              <a:rPr lang="en-US" dirty="0" smtClean="0"/>
              <a:t>are </a:t>
            </a:r>
            <a:r>
              <a:rPr lang="en-US" dirty="0"/>
              <a:t>System in Indigenous </a:t>
            </a:r>
            <a:r>
              <a:rPr lang="en-US" dirty="0" smtClean="0"/>
              <a:t>Communities (Cont’d)</a:t>
            </a:r>
            <a:endParaRPr lang="en-US" dirty="0"/>
          </a:p>
        </p:txBody>
      </p:sp>
      <p:sp>
        <p:nvSpPr>
          <p:cNvPr id="3" name="Content Placeholder 2"/>
          <p:cNvSpPr>
            <a:spLocks noGrp="1"/>
          </p:cNvSpPr>
          <p:nvPr>
            <p:ph idx="1"/>
          </p:nvPr>
        </p:nvSpPr>
        <p:spPr>
          <a:xfrm>
            <a:off x="1411087" y="1500624"/>
            <a:ext cx="7132401" cy="2735664"/>
          </a:xfrm>
        </p:spPr>
        <p:txBody>
          <a:bodyPr>
            <a:noAutofit/>
          </a:bodyPr>
          <a:lstStyle/>
          <a:p>
            <a:pPr>
              <a:lnSpc>
                <a:spcPct val="120000"/>
              </a:lnSpc>
            </a:pPr>
            <a:r>
              <a:rPr lang="en-US" sz="1500" dirty="0"/>
              <a:t>For the majority of Canadians, </a:t>
            </a:r>
            <a:r>
              <a:rPr lang="en-US" sz="1500" dirty="0" smtClean="0"/>
              <a:t>health care </a:t>
            </a:r>
            <a:r>
              <a:rPr lang="en-US" sz="1500" dirty="0"/>
              <a:t>services are guaranteed by the Canada Health Act and provincial legislation. </a:t>
            </a:r>
          </a:p>
          <a:p>
            <a:pPr lvl="1">
              <a:lnSpc>
                <a:spcPct val="120000"/>
              </a:lnSpc>
            </a:pPr>
            <a:r>
              <a:rPr lang="en-US" sz="1500" dirty="0"/>
              <a:t>Indigenous people can access the same services but to differing extents. </a:t>
            </a:r>
          </a:p>
          <a:p>
            <a:pPr>
              <a:lnSpc>
                <a:spcPct val="120000"/>
              </a:lnSpc>
            </a:pPr>
            <a:r>
              <a:rPr lang="en-US" sz="1500" dirty="0"/>
              <a:t>Relationships between Indigenous people and </a:t>
            </a:r>
            <a:r>
              <a:rPr lang="en-US" sz="1500" dirty="0" smtClean="0"/>
              <a:t>settler </a:t>
            </a:r>
            <a:r>
              <a:rPr lang="en-US" sz="1500" dirty="0"/>
              <a:t>society have been strained, causing the two societies to develop health care separately from one another. </a:t>
            </a:r>
          </a:p>
          <a:p>
            <a:pPr>
              <a:lnSpc>
                <a:spcPct val="120000"/>
              </a:lnSpc>
            </a:pPr>
            <a:r>
              <a:rPr lang="en-US" sz="1500" dirty="0"/>
              <a:t>In 1989 the National Health and Welfare and Treasury Board of Canada worked </a:t>
            </a:r>
            <a:r>
              <a:rPr lang="en-US" sz="1500" dirty="0" smtClean="0"/>
              <a:t>toward </a:t>
            </a:r>
            <a:r>
              <a:rPr lang="en-US" sz="1500" dirty="0"/>
              <a:t>the transfer of </a:t>
            </a:r>
            <a:r>
              <a:rPr lang="en-US" sz="1500" dirty="0" smtClean="0"/>
              <a:t>health care </a:t>
            </a:r>
            <a:r>
              <a:rPr lang="en-US" sz="1500" dirty="0"/>
              <a:t>services to individual Indigenous communities.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3490481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 of the </a:t>
            </a:r>
            <a:r>
              <a:rPr lang="en-US" dirty="0"/>
              <a:t>H</a:t>
            </a:r>
            <a:r>
              <a:rPr lang="en-US" dirty="0" smtClean="0"/>
              <a:t>ealth </a:t>
            </a:r>
            <a:r>
              <a:rPr lang="en-US" dirty="0"/>
              <a:t>C</a:t>
            </a:r>
            <a:r>
              <a:rPr lang="en-US" dirty="0" smtClean="0"/>
              <a:t>are </a:t>
            </a:r>
            <a:r>
              <a:rPr lang="en-US" dirty="0"/>
              <a:t>System in Indigenous </a:t>
            </a:r>
            <a:r>
              <a:rPr lang="en-US" dirty="0" smtClean="0"/>
              <a:t>Communities (Cont’d)</a:t>
            </a:r>
            <a:endParaRPr lang="en-US" dirty="0"/>
          </a:p>
        </p:txBody>
      </p:sp>
      <p:sp>
        <p:nvSpPr>
          <p:cNvPr id="3" name="Content Placeholder 2"/>
          <p:cNvSpPr>
            <a:spLocks noGrp="1"/>
          </p:cNvSpPr>
          <p:nvPr>
            <p:ph idx="1"/>
          </p:nvPr>
        </p:nvSpPr>
        <p:spPr>
          <a:xfrm>
            <a:off x="1411087" y="1500624"/>
            <a:ext cx="7132401" cy="2735664"/>
          </a:xfrm>
        </p:spPr>
        <p:txBody>
          <a:bodyPr>
            <a:normAutofit/>
          </a:bodyPr>
          <a:lstStyle/>
          <a:p>
            <a:pPr>
              <a:lnSpc>
                <a:spcPct val="120000"/>
              </a:lnSpc>
            </a:pPr>
            <a:r>
              <a:rPr lang="en-US" sz="1600" dirty="0"/>
              <a:t>The goals for this health transfer policy were:</a:t>
            </a:r>
          </a:p>
          <a:p>
            <a:pPr lvl="1">
              <a:lnSpc>
                <a:spcPct val="120000"/>
              </a:lnSpc>
            </a:pPr>
            <a:r>
              <a:rPr lang="en-US" sz="1600" dirty="0"/>
              <a:t>to provide Indigenous people opportunities to become actively engaged in </a:t>
            </a:r>
            <a:r>
              <a:rPr lang="en-US" sz="1600" dirty="0" smtClean="0"/>
              <a:t>the planning</a:t>
            </a:r>
            <a:r>
              <a:rPr lang="en-US" sz="1600" dirty="0"/>
              <a:t>, administration, and delivery of on-reserve </a:t>
            </a:r>
            <a:r>
              <a:rPr lang="en-US" sz="1600" dirty="0" smtClean="0"/>
              <a:t>health care </a:t>
            </a:r>
            <a:r>
              <a:rPr lang="en-US" sz="1600" dirty="0"/>
              <a:t>services, policy planning, and research;</a:t>
            </a:r>
          </a:p>
          <a:p>
            <a:pPr lvl="1">
              <a:lnSpc>
                <a:spcPct val="120000"/>
              </a:lnSpc>
            </a:pPr>
            <a:r>
              <a:rPr lang="en-US" sz="1600" dirty="0"/>
              <a:t>to improve health for Indigenous people</a:t>
            </a:r>
            <a:r>
              <a:rPr lang="en-US" sz="1600" dirty="0" smtClean="0"/>
              <a:t>;</a:t>
            </a:r>
            <a:endParaRPr lang="en-US" sz="1600" dirty="0"/>
          </a:p>
          <a:p>
            <a:pPr lvl="1">
              <a:lnSpc>
                <a:spcPct val="120000"/>
              </a:lnSpc>
            </a:pPr>
            <a:r>
              <a:rPr lang="en-US" sz="1600" dirty="0"/>
              <a:t>to ensure Indigenous people have the same quality of seamless care </a:t>
            </a:r>
            <a:r>
              <a:rPr lang="en-US" sz="1600" dirty="0" smtClean="0"/>
              <a:t>as all </a:t>
            </a:r>
            <a:r>
              <a:rPr lang="en-US" sz="1600" dirty="0"/>
              <a:t>Canadians;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811913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 of the </a:t>
            </a:r>
            <a:r>
              <a:rPr lang="en-US" dirty="0"/>
              <a:t>H</a:t>
            </a:r>
            <a:r>
              <a:rPr lang="en-US" dirty="0" smtClean="0"/>
              <a:t>ealth </a:t>
            </a:r>
            <a:r>
              <a:rPr lang="en-US" dirty="0"/>
              <a:t>C</a:t>
            </a:r>
            <a:r>
              <a:rPr lang="en-US" dirty="0" smtClean="0"/>
              <a:t>are </a:t>
            </a:r>
            <a:r>
              <a:rPr lang="en-US" dirty="0"/>
              <a:t>System in Indigenous </a:t>
            </a:r>
            <a:r>
              <a:rPr lang="en-US" dirty="0" smtClean="0"/>
              <a:t>Communities (Cont’d)</a:t>
            </a:r>
            <a:endParaRPr lang="en-US" dirty="0"/>
          </a:p>
        </p:txBody>
      </p:sp>
      <p:sp>
        <p:nvSpPr>
          <p:cNvPr id="3" name="Content Placeholder 2"/>
          <p:cNvSpPr>
            <a:spLocks noGrp="1"/>
          </p:cNvSpPr>
          <p:nvPr>
            <p:ph idx="1"/>
          </p:nvPr>
        </p:nvSpPr>
        <p:spPr>
          <a:xfrm>
            <a:off x="1411087" y="1500624"/>
            <a:ext cx="7132401" cy="2735664"/>
          </a:xfrm>
        </p:spPr>
        <p:txBody>
          <a:bodyPr>
            <a:normAutofit/>
          </a:bodyPr>
          <a:lstStyle/>
          <a:p>
            <a:pPr>
              <a:lnSpc>
                <a:spcPct val="120000"/>
              </a:lnSpc>
            </a:pPr>
            <a:r>
              <a:rPr lang="en-US" sz="1600" dirty="0"/>
              <a:t>The goals for this health transfer policy were (cont’d):</a:t>
            </a:r>
          </a:p>
          <a:p>
            <a:pPr lvl="1">
              <a:lnSpc>
                <a:spcPct val="120000"/>
              </a:lnSpc>
            </a:pPr>
            <a:r>
              <a:rPr lang="en-US" sz="1600" dirty="0"/>
              <a:t>to enable communities to design health programs, establish services, and allocate funds according to community health priorities;</a:t>
            </a:r>
          </a:p>
          <a:p>
            <a:pPr lvl="1">
              <a:lnSpc>
                <a:spcPct val="120000"/>
              </a:lnSpc>
            </a:pPr>
            <a:r>
              <a:rPr lang="en-US" sz="1600" dirty="0"/>
              <a:t>to strengthen and enhance </a:t>
            </a:r>
            <a:r>
              <a:rPr lang="en-US" sz="1600" dirty="0" smtClean="0"/>
              <a:t>the accountability </a:t>
            </a:r>
            <a:r>
              <a:rPr lang="en-US" sz="1600" dirty="0"/>
              <a:t>of leaders to their members; and</a:t>
            </a:r>
          </a:p>
          <a:p>
            <a:pPr lvl="1">
              <a:lnSpc>
                <a:spcPct val="120000"/>
              </a:lnSpc>
            </a:pPr>
            <a:r>
              <a:rPr lang="en-US" sz="1600" dirty="0"/>
              <a:t>to ensure public health and safety are maintained through adherence to mandatory programs. (National Health and Welfare &amp; Treasury Board of Canada, 1989; Smith &amp; Lavoie, 2008)</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3202246909"/>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1725</TotalTime>
  <Words>2202</Words>
  <Application>Microsoft Office PowerPoint</Application>
  <PresentationFormat>On-screen Show (16:9)</PresentationFormat>
  <Paragraphs>216</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Naked PowerPoint Template</vt:lpstr>
      <vt:lpstr>Working with Indigenous Leadership and Indigenous Environments</vt:lpstr>
      <vt:lpstr>Open License</vt:lpstr>
      <vt:lpstr>Learning Objectives</vt:lpstr>
      <vt:lpstr>A Glance at the Literature</vt:lpstr>
      <vt:lpstr>Living within the Community: Gaining an Understanding of Indigenous Worldviews and Leadership Structures</vt:lpstr>
      <vt:lpstr>History of the Health Care System in Indigenous Communities</vt:lpstr>
      <vt:lpstr>History of the Health Care System in Indigenous Communities (Cont’d)</vt:lpstr>
      <vt:lpstr>History of the Health Care System in Indigenous Communities (Cont’d)</vt:lpstr>
      <vt:lpstr>History of the Health Care System in Indigenous Communities (Cont’d)</vt:lpstr>
      <vt:lpstr>PowerPoint Presentation</vt:lpstr>
      <vt:lpstr>Leadership Structures</vt:lpstr>
      <vt:lpstr>Leadership Structures (Cont’d)</vt:lpstr>
      <vt:lpstr>Leadership Structures (Cont’d)</vt:lpstr>
      <vt:lpstr>Leadership Structures (Cont’d)</vt:lpstr>
      <vt:lpstr>Leadership Structures (Cont’d)</vt:lpstr>
      <vt:lpstr>Leadership Structures (Cont’d)</vt:lpstr>
      <vt:lpstr>Leadership Structures (Cont’d)</vt:lpstr>
      <vt:lpstr>Leadership Structures (Cont’d)</vt:lpstr>
      <vt:lpstr>Essential Learning Activity 3.4.1</vt:lpstr>
      <vt:lpstr>Recommendations for Working with Indigenous Communities</vt:lpstr>
      <vt:lpstr>Recommendations for Working with Indigenous Communities (Cont’d)</vt:lpstr>
      <vt:lpstr>Essential Learning Activity 3.5.1</vt:lpstr>
      <vt:lpstr>OCAP</vt:lpstr>
      <vt:lpstr>Research Note</vt:lpstr>
      <vt:lpstr>Research Note (Cont’d)</vt:lpstr>
      <vt:lpstr>Recommendations for Working with Indigenous Communities (Cont’d)</vt:lpstr>
      <vt:lpstr>Research Note</vt:lpstr>
      <vt:lpstr>Research Note (Cont’d)</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77</cp:revision>
  <dcterms:created xsi:type="dcterms:W3CDTF">2019-07-19T18:36:56Z</dcterms:created>
  <dcterms:modified xsi:type="dcterms:W3CDTF">2020-02-05T14:22:28Z</dcterms:modified>
</cp:coreProperties>
</file>