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25"/>
  </p:notesMasterIdLst>
  <p:handoutMasterIdLst>
    <p:handoutMasterId r:id="rId26"/>
  </p:handoutMasterIdLst>
  <p:sldIdLst>
    <p:sldId id="257" r:id="rId2"/>
    <p:sldId id="260" r:id="rId3"/>
    <p:sldId id="261" r:id="rId4"/>
    <p:sldId id="269" r:id="rId5"/>
    <p:sldId id="309" r:id="rId6"/>
    <p:sldId id="310" r:id="rId7"/>
    <p:sldId id="311" r:id="rId8"/>
    <p:sldId id="312" r:id="rId9"/>
    <p:sldId id="313" r:id="rId10"/>
    <p:sldId id="314" r:id="rId11"/>
    <p:sldId id="315" r:id="rId12"/>
    <p:sldId id="316" r:id="rId13"/>
    <p:sldId id="317" r:id="rId14"/>
    <p:sldId id="318" r:id="rId15"/>
    <p:sldId id="270" r:id="rId16"/>
    <p:sldId id="319" r:id="rId17"/>
    <p:sldId id="320" r:id="rId18"/>
    <p:sldId id="321" r:id="rId19"/>
    <p:sldId id="273" r:id="rId20"/>
    <p:sldId id="322" r:id="rId21"/>
    <p:sldId id="279" r:id="rId22"/>
    <p:sldId id="280" r:id="rId23"/>
    <p:sldId id="264" r:id="rId24"/>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Ryan" initials="R"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5BB34"/>
    <a:srgbClr val="0A3E28"/>
    <a:srgbClr val="00261C"/>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917" autoAdjust="0"/>
    <p:restoredTop sz="95204" autoAdjust="0"/>
  </p:normalViewPr>
  <p:slideViewPr>
    <p:cSldViewPr snapToGrid="0" snapToObjects="1">
      <p:cViewPr varScale="1">
        <p:scale>
          <a:sx n="94" d="100"/>
          <a:sy n="94" d="100"/>
        </p:scale>
        <p:origin x="-888" y="-90"/>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20-02-04T09:59:50.568" idx="1">
    <p:pos x="2003" y="838"/>
    <p:text>please add
</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0FC472E-393E-2448-AD5D-0C8FB18E8A77}" type="datetimeFigureOut">
              <a:rPr lang="en-US" smtClean="0"/>
              <a:pPr/>
              <a:t>2/5/2020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11917F7-83E4-C149-9F24-86C875F684DA}" type="slidenum">
              <a:rPr lang="en-US" smtClean="0"/>
              <a:pPr/>
              <a:t>‹#›</a:t>
            </a:fld>
            <a:endParaRPr lang="en-US"/>
          </a:p>
        </p:txBody>
      </p:sp>
    </p:spTree>
    <p:extLst>
      <p:ext uri="{BB962C8B-B14F-4D97-AF65-F5344CB8AC3E}">
        <p14:creationId xmlns:p14="http://schemas.microsoft.com/office/powerpoint/2010/main" val="210492159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6A1B7AB-BE48-0D4F-AACE-173603B943C4}" type="datetimeFigureOut">
              <a:rPr lang="en-US" smtClean="0"/>
              <a:pPr/>
              <a:t>2/5/2020</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2AF3334-C92F-1B40-A090-7CBDBEAF57AE}" type="slidenum">
              <a:rPr lang="en-US" smtClean="0"/>
              <a:pPr/>
              <a:t>‹#›</a:t>
            </a:fld>
            <a:endParaRPr lang="en-US"/>
          </a:p>
        </p:txBody>
      </p:sp>
    </p:spTree>
    <p:extLst>
      <p:ext uri="{BB962C8B-B14F-4D97-AF65-F5344CB8AC3E}">
        <p14:creationId xmlns:p14="http://schemas.microsoft.com/office/powerpoint/2010/main" val="1051849949"/>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F2AF3334-C92F-1B40-A090-7CBDBEAF57AE}" type="slidenum">
              <a:rPr lang="en-US" smtClean="0"/>
              <a:pPr/>
              <a:t>1</a:t>
            </a:fld>
            <a:endParaRPr lang="en-US"/>
          </a:p>
        </p:txBody>
      </p:sp>
    </p:spTree>
    <p:extLst>
      <p:ext uri="{BB962C8B-B14F-4D97-AF65-F5344CB8AC3E}">
        <p14:creationId xmlns:p14="http://schemas.microsoft.com/office/powerpoint/2010/main" val="371592088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rotWithShape="1">
          <a:blip r:embed="rId2"/>
          <a:stretch>
            <a:fillRect/>
          </a:stretch>
        </a:blipFill>
        <a:effectLst/>
      </p:bgPr>
    </p:bg>
    <p:spTree>
      <p:nvGrpSpPr>
        <p:cNvPr id="1" name=""/>
        <p:cNvGrpSpPr/>
        <p:nvPr/>
      </p:nvGrpSpPr>
      <p:grpSpPr>
        <a:xfrm>
          <a:off x="0" y="0"/>
          <a:ext cx="0" cy="0"/>
          <a:chOff x="0" y="0"/>
          <a:chExt cx="0" cy="0"/>
        </a:xfrm>
      </p:grpSpPr>
      <p:sp>
        <p:nvSpPr>
          <p:cNvPr id="7" name="Title Placeholder 1"/>
          <p:cNvSpPr>
            <a:spLocks noGrp="1"/>
          </p:cNvSpPr>
          <p:nvPr>
            <p:ph type="title" hasCustomPrompt="1"/>
          </p:nvPr>
        </p:nvSpPr>
        <p:spPr>
          <a:xfrm>
            <a:off x="694358" y="733269"/>
            <a:ext cx="5209454" cy="1631253"/>
          </a:xfrm>
          <a:prstGeom prst="rect">
            <a:avLst/>
          </a:prstGeom>
        </p:spPr>
        <p:txBody>
          <a:bodyPr vert="horz" lIns="0" tIns="0" rIns="0" bIns="0" rtlCol="0" anchor="t">
            <a:noAutofit/>
          </a:bodyPr>
          <a:lstStyle>
            <a:lvl1pPr>
              <a:lnSpc>
                <a:spcPct val="86000"/>
              </a:lnSpc>
              <a:defRPr sz="4000" baseline="0"/>
            </a:lvl1pPr>
          </a:lstStyle>
          <a:p>
            <a:r>
              <a:rPr lang="en-CA" dirty="0"/>
              <a:t>Book Title</a:t>
            </a:r>
            <a:endParaRPr lang="en-US" dirty="0"/>
          </a:p>
        </p:txBody>
      </p:sp>
      <p:sp>
        <p:nvSpPr>
          <p:cNvPr id="8" name="Text Placeholder 2"/>
          <p:cNvSpPr>
            <a:spLocks noGrp="1"/>
          </p:cNvSpPr>
          <p:nvPr>
            <p:ph idx="1" hasCustomPrompt="1"/>
          </p:nvPr>
        </p:nvSpPr>
        <p:spPr>
          <a:xfrm>
            <a:off x="694358" y="2534552"/>
            <a:ext cx="5209454" cy="249736"/>
          </a:xfrm>
          <a:prstGeom prst="rect">
            <a:avLst/>
          </a:prstGeom>
        </p:spPr>
        <p:txBody>
          <a:bodyPr vert="horz" lIns="0" tIns="0" rIns="0" bIns="0" rtlCol="0">
            <a:normAutofit/>
          </a:bodyPr>
          <a:lstStyle>
            <a:lvl1pPr marL="0" indent="0">
              <a:buNone/>
              <a:defRPr sz="1800"/>
            </a:lvl1pPr>
            <a:lvl2pPr marL="454025" indent="0">
              <a:buNone/>
              <a:defRPr/>
            </a:lvl2pPr>
            <a:lvl3pPr marL="893762" indent="0">
              <a:buNone/>
              <a:defRPr/>
            </a:lvl3pPr>
            <a:lvl4pPr marL="1347788" indent="0">
              <a:buNone/>
              <a:defRPr/>
            </a:lvl4pPr>
            <a:lvl5pPr marL="1795463" indent="0">
              <a:buNone/>
              <a:defRPr/>
            </a:lvl5pPr>
          </a:lstStyle>
          <a:p>
            <a:pPr lvl="0"/>
            <a:r>
              <a:rPr lang="en-CA" dirty="0"/>
              <a:t>Edited by</a:t>
            </a:r>
            <a:endParaRPr lang="en-US" dirty="0"/>
          </a:p>
        </p:txBody>
      </p:sp>
      <p:sp>
        <p:nvSpPr>
          <p:cNvPr id="12" name="Text Placeholder 2"/>
          <p:cNvSpPr>
            <a:spLocks noGrp="1"/>
          </p:cNvSpPr>
          <p:nvPr>
            <p:ph idx="10" hasCustomPrompt="1"/>
          </p:nvPr>
        </p:nvSpPr>
        <p:spPr>
          <a:xfrm>
            <a:off x="694358" y="2836211"/>
            <a:ext cx="5209454" cy="329332"/>
          </a:xfrm>
          <a:prstGeom prst="rect">
            <a:avLst/>
          </a:prstGeom>
        </p:spPr>
        <p:txBody>
          <a:bodyPr vert="horz" lIns="0" tIns="0" rIns="0" bIns="0" rtlCol="0">
            <a:noAutofit/>
          </a:bodyPr>
          <a:lstStyle>
            <a:lvl1pPr marL="0" indent="0">
              <a:buNone/>
              <a:defRPr sz="2600" b="0"/>
            </a:lvl1pPr>
            <a:lvl2pPr marL="454025" indent="0">
              <a:buNone/>
              <a:defRPr/>
            </a:lvl2pPr>
            <a:lvl3pPr marL="893762" indent="0">
              <a:buNone/>
              <a:defRPr/>
            </a:lvl3pPr>
            <a:lvl4pPr marL="1347788" indent="0">
              <a:buNone/>
              <a:defRPr/>
            </a:lvl4pPr>
            <a:lvl5pPr marL="1795463" indent="0">
              <a:buNone/>
              <a:defRPr/>
            </a:lvl5pPr>
          </a:lstStyle>
          <a:p>
            <a:pPr lvl="0"/>
            <a:r>
              <a:rPr lang="en-CA" dirty="0"/>
              <a:t>Author</a:t>
            </a:r>
            <a:endParaRPr lang="en-US" dirty="0"/>
          </a:p>
        </p:txBody>
      </p:sp>
      <p:sp>
        <p:nvSpPr>
          <p:cNvPr id="13" name="Text Placeholder 2"/>
          <p:cNvSpPr>
            <a:spLocks noGrp="1"/>
          </p:cNvSpPr>
          <p:nvPr>
            <p:ph idx="11" hasCustomPrompt="1"/>
          </p:nvPr>
        </p:nvSpPr>
        <p:spPr>
          <a:xfrm>
            <a:off x="694358" y="3241953"/>
            <a:ext cx="5209454" cy="177446"/>
          </a:xfrm>
          <a:prstGeom prst="rect">
            <a:avLst/>
          </a:prstGeom>
        </p:spPr>
        <p:txBody>
          <a:bodyPr vert="horz" lIns="0" tIns="0" rIns="0" bIns="0" rtlCol="0">
            <a:normAutofit/>
          </a:bodyPr>
          <a:lstStyle>
            <a:lvl1pPr marL="0" indent="0">
              <a:buNone/>
              <a:defRPr sz="1300" b="0" baseline="0"/>
            </a:lvl1pPr>
            <a:lvl2pPr marL="454025" indent="0">
              <a:buNone/>
              <a:defRPr/>
            </a:lvl2pPr>
            <a:lvl3pPr marL="893762" indent="0">
              <a:buNone/>
              <a:defRPr/>
            </a:lvl3pPr>
            <a:lvl4pPr marL="1347788" indent="0">
              <a:buNone/>
              <a:defRPr/>
            </a:lvl4pPr>
            <a:lvl5pPr marL="1795463" indent="0">
              <a:buNone/>
              <a:defRPr/>
            </a:lvl5pPr>
          </a:lstStyle>
          <a:p>
            <a:pPr lvl="0"/>
            <a:r>
              <a:rPr lang="en-CA" dirty="0"/>
              <a:t>Author’s Title</a:t>
            </a:r>
            <a:endParaRPr lang="en-US" dirty="0"/>
          </a:p>
        </p:txBody>
      </p:sp>
      <p:sp>
        <p:nvSpPr>
          <p:cNvPr id="4" name="Text Placeholder 3"/>
          <p:cNvSpPr>
            <a:spLocks noGrp="1"/>
          </p:cNvSpPr>
          <p:nvPr>
            <p:ph type="body" sz="quarter" idx="12" hasCustomPrompt="1"/>
          </p:nvPr>
        </p:nvSpPr>
        <p:spPr>
          <a:xfrm>
            <a:off x="694625" y="3524795"/>
            <a:ext cx="5209187" cy="213794"/>
          </a:xfrm>
          <a:prstGeom prst="rect">
            <a:avLst/>
          </a:prstGeom>
        </p:spPr>
        <p:txBody>
          <a:bodyPr vert="horz" lIns="0" bIns="0"/>
          <a:lstStyle>
            <a:lvl1pPr marL="0" indent="0">
              <a:buFontTx/>
              <a:buNone/>
              <a:defRPr sz="1200" cap="all" baseline="0">
                <a:solidFill>
                  <a:srgbClr val="0A3E28"/>
                </a:solidFill>
              </a:defRPr>
            </a:lvl1pPr>
            <a:lvl2pPr marL="454025" indent="0">
              <a:buFontTx/>
              <a:buNone/>
              <a:defRPr sz="1200" cap="all">
                <a:solidFill>
                  <a:srgbClr val="0A3E28"/>
                </a:solidFill>
              </a:defRPr>
            </a:lvl2pPr>
            <a:lvl3pPr marL="893762" indent="0">
              <a:buFontTx/>
              <a:buNone/>
              <a:defRPr sz="1200" cap="all">
                <a:solidFill>
                  <a:srgbClr val="0A3E28"/>
                </a:solidFill>
              </a:defRPr>
            </a:lvl3pPr>
            <a:lvl4pPr marL="1347788" indent="0">
              <a:buFontTx/>
              <a:buNone/>
              <a:defRPr sz="1200" cap="all">
                <a:solidFill>
                  <a:srgbClr val="0A3E28"/>
                </a:solidFill>
              </a:defRPr>
            </a:lvl4pPr>
            <a:lvl5pPr marL="1795463" indent="0">
              <a:buFontTx/>
              <a:buNone/>
              <a:defRPr sz="1200" cap="all">
                <a:solidFill>
                  <a:srgbClr val="0A3E28"/>
                </a:solidFill>
              </a:defRPr>
            </a:lvl5pPr>
          </a:lstStyle>
          <a:p>
            <a:pPr lvl="0"/>
            <a:r>
              <a:rPr lang="en-CA" dirty="0"/>
              <a:t>Creative commons license text</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Click to edit Master title style</a:t>
            </a:r>
            <a:endParaRPr lang="en-US" dirty="0"/>
          </a:p>
        </p:txBody>
      </p:sp>
      <p:sp>
        <p:nvSpPr>
          <p:cNvPr id="3" name="Vertical Text Placeholder 2"/>
          <p:cNvSpPr>
            <a:spLocks noGrp="1"/>
          </p:cNvSpPr>
          <p:nvPr>
            <p:ph type="body" orient="vert" idx="1"/>
          </p:nvPr>
        </p:nvSpPr>
        <p:spPr>
          <a:xfrm>
            <a:off x="1411087" y="1143314"/>
            <a:ext cx="7132401" cy="2620193"/>
          </a:xfrm>
          <a:prstGeom prst="rect">
            <a:avLst/>
          </a:prstGeom>
        </p:spPr>
        <p:txBody>
          <a:bodyPr vert="eaVert"/>
          <a:lstStyle>
            <a:lvl1pPr>
              <a:defRPr sz="2000"/>
            </a:lvl1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
        <p:nvSpPr>
          <p:cNvPr id="7" name="Slide Number Placeholder 6"/>
          <p:cNvSpPr txBox="1">
            <a:spLocks/>
          </p:cNvSpPr>
          <p:nvPr userDrawn="1"/>
        </p:nvSpPr>
        <p:spPr>
          <a:xfrm>
            <a:off x="6310924" y="4236288"/>
            <a:ext cx="752605" cy="273844"/>
          </a:xfrm>
          <a:prstGeom prst="rect">
            <a:avLst/>
          </a:prstGeom>
        </p:spPr>
        <p:txBody>
          <a:bodyPr vert="horz" lIns="0" tIns="45720" rIns="0" bIns="0" rtlCol="0" anchor="ctr"/>
          <a:lstStyle>
            <a:defPPr>
              <a:defRPr lang="en-US"/>
            </a:defPPr>
            <a:lvl1pPr marL="0" algn="r" defTabSz="457200" rtl="0" eaLnBrk="1" latinLnBrk="0" hangingPunct="1">
              <a:defRPr sz="1600" b="1" kern="1200">
                <a:solidFill>
                  <a:schemeClr val="tx1">
                    <a:tint val="75000"/>
                  </a:schemeClr>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3708381-048D-D742-9678-285B0AD95280}" type="slidenum">
              <a:rPr lang="en-US" smtClean="0"/>
              <a:pPr/>
              <a:t>‹#›</a:t>
            </a:fld>
            <a:endParaRPr lang="en-US" dirty="0"/>
          </a:p>
        </p:txBody>
      </p:sp>
      <p:sp>
        <p:nvSpPr>
          <p:cNvPr id="6"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29142"/>
            <a:ext cx="2057400" cy="3319163"/>
          </a:xfrm>
        </p:spPr>
        <p:txBody>
          <a:bodyPr vert="eaVert"/>
          <a:lstStyle/>
          <a:p>
            <a:r>
              <a:rPr lang="en-CA" dirty="0"/>
              <a:t>Click to edit Master title style</a:t>
            </a:r>
            <a:endParaRPr lang="en-US" dirty="0"/>
          </a:p>
        </p:txBody>
      </p:sp>
      <p:sp>
        <p:nvSpPr>
          <p:cNvPr id="3" name="Vertical Text Placeholder 2"/>
          <p:cNvSpPr>
            <a:spLocks noGrp="1"/>
          </p:cNvSpPr>
          <p:nvPr>
            <p:ph type="body" orient="vert" idx="1"/>
          </p:nvPr>
        </p:nvSpPr>
        <p:spPr>
          <a:xfrm>
            <a:off x="1404573" y="529142"/>
            <a:ext cx="5072427" cy="3319163"/>
          </a:xfrm>
          <a:prstGeom prst="rect">
            <a:avLst/>
          </a:prstGeom>
        </p:spPr>
        <p:txBody>
          <a:bodyPr vert="eaVert">
            <a:normAutofit/>
          </a:bodyPr>
          <a:lstStyle>
            <a:lvl1pPr>
              <a:defRPr sz="2000"/>
            </a:lvl1pPr>
            <a:lvl2pPr>
              <a:defRPr sz="2000"/>
            </a:lvl2pPr>
            <a:lvl3pPr>
              <a:defRPr sz="2000"/>
            </a:lvl3pPr>
            <a:lvl4pPr>
              <a:defRPr sz="2000"/>
            </a:lvl4pPr>
            <a:lvl5pPr>
              <a:defRPr sz="2000"/>
            </a:lvl5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7" name="Slide Number Placeholder 6"/>
          <p:cNvSpPr txBox="1">
            <a:spLocks/>
          </p:cNvSpPr>
          <p:nvPr userDrawn="1"/>
        </p:nvSpPr>
        <p:spPr>
          <a:xfrm>
            <a:off x="6310924" y="4236288"/>
            <a:ext cx="752605" cy="273844"/>
          </a:xfrm>
          <a:prstGeom prst="rect">
            <a:avLst/>
          </a:prstGeom>
        </p:spPr>
        <p:txBody>
          <a:bodyPr vert="horz" lIns="0" tIns="45720" rIns="0" bIns="0" rtlCol="0" anchor="ctr"/>
          <a:lstStyle>
            <a:defPPr>
              <a:defRPr lang="en-US"/>
            </a:defPPr>
            <a:lvl1pPr marL="0" algn="r" defTabSz="457200" rtl="0" eaLnBrk="1" latinLnBrk="0" hangingPunct="1">
              <a:defRPr sz="1600" b="1" kern="1200">
                <a:solidFill>
                  <a:schemeClr val="tx1">
                    <a:tint val="75000"/>
                  </a:schemeClr>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3708381-048D-D742-9678-285B0AD95280}" type="slidenum">
              <a:rPr lang="en-US" smtClean="0"/>
              <a:pPr/>
              <a:t>‹#›</a:t>
            </a:fld>
            <a:endParaRPr lang="en-US" dirty="0"/>
          </a:p>
        </p:txBody>
      </p:sp>
      <p:sp>
        <p:nvSpPr>
          <p:cNvPr id="6"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lang="en-US"/>
          </a:p>
        </p:txBody>
      </p:sp>
      <p:sp>
        <p:nvSpPr>
          <p:cNvPr id="4" name="Slide Number Placeholder 3"/>
          <p:cNvSpPr>
            <a:spLocks noGrp="1"/>
          </p:cNvSpPr>
          <p:nvPr>
            <p:ph type="sldNum" sz="quarter" idx="11"/>
          </p:nvPr>
        </p:nvSpPr>
        <p:spPr/>
        <p:txBody>
          <a:bodyPr/>
          <a:lstStyle/>
          <a:p>
            <a:fld id="{53708381-048D-D742-9678-285B0AD95280}" type="slidenum">
              <a:rPr lang="en-US" smtClean="0"/>
              <a:pPr/>
              <a:t>‹#›</a:t>
            </a:fld>
            <a:endParaRPr lang="en-US" dirty="0"/>
          </a:p>
        </p:txBody>
      </p:sp>
      <p:sp>
        <p:nvSpPr>
          <p:cNvPr id="5"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Tree>
    <p:extLst>
      <p:ext uri="{BB962C8B-B14F-4D97-AF65-F5344CB8AC3E}">
        <p14:creationId xmlns:p14="http://schemas.microsoft.com/office/powerpoint/2010/main" val="35225908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Custom Layout">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94357" y="1334309"/>
            <a:ext cx="7934154" cy="403436"/>
          </a:xfrm>
        </p:spPr>
        <p:txBody>
          <a:bodyPr>
            <a:noAutofit/>
          </a:bodyPr>
          <a:lstStyle>
            <a:lvl1pPr>
              <a:defRPr sz="3600">
                <a:solidFill>
                  <a:schemeClr val="bg1"/>
                </a:solidFill>
              </a:defRPr>
            </a:lvl1pPr>
          </a:lstStyle>
          <a:p>
            <a:r>
              <a:rPr lang="en-CA" dirty="0"/>
              <a:t>Presenters</a:t>
            </a:r>
            <a:endParaRPr lang="en-US" dirty="0"/>
          </a:p>
        </p:txBody>
      </p:sp>
      <p:sp>
        <p:nvSpPr>
          <p:cNvPr id="8" name="Text Placeholder 2"/>
          <p:cNvSpPr>
            <a:spLocks noGrp="1"/>
          </p:cNvSpPr>
          <p:nvPr>
            <p:ph idx="1" hasCustomPrompt="1"/>
          </p:nvPr>
        </p:nvSpPr>
        <p:spPr>
          <a:xfrm>
            <a:off x="694357" y="1005686"/>
            <a:ext cx="4855420" cy="249702"/>
          </a:xfrm>
          <a:prstGeom prst="rect">
            <a:avLst/>
          </a:prstGeom>
        </p:spPr>
        <p:txBody>
          <a:bodyPr vert="horz" lIns="0" tIns="0" rIns="0" bIns="0" rtlCol="0">
            <a:normAutofit/>
          </a:bodyPr>
          <a:lstStyle>
            <a:lvl1pPr marL="0" indent="0">
              <a:buNone/>
              <a:defRPr sz="1800">
                <a:solidFill>
                  <a:srgbClr val="F5BB34"/>
                </a:solidFill>
              </a:defRPr>
            </a:lvl1pPr>
            <a:lvl2pPr marL="454025" indent="0">
              <a:buNone/>
              <a:defRPr/>
            </a:lvl2pPr>
            <a:lvl3pPr marL="893762" indent="0">
              <a:buNone/>
              <a:defRPr/>
            </a:lvl3pPr>
            <a:lvl4pPr marL="1347788" indent="0">
              <a:buNone/>
              <a:defRPr/>
            </a:lvl4pPr>
            <a:lvl5pPr marL="1795463" indent="0">
              <a:buNone/>
              <a:defRPr/>
            </a:lvl5pPr>
          </a:lstStyle>
          <a:p>
            <a:pPr lvl="0"/>
            <a:r>
              <a:rPr lang="en-CA" dirty="0"/>
              <a:t>Presented by</a:t>
            </a:r>
            <a:endParaRPr lang="en-US" dirty="0"/>
          </a:p>
        </p:txBody>
      </p:sp>
      <p:sp>
        <p:nvSpPr>
          <p:cNvPr id="9" name="Text Placeholder 2"/>
          <p:cNvSpPr>
            <a:spLocks noGrp="1"/>
          </p:cNvSpPr>
          <p:nvPr>
            <p:ph idx="10" hasCustomPrompt="1"/>
          </p:nvPr>
        </p:nvSpPr>
        <p:spPr>
          <a:xfrm>
            <a:off x="694358" y="2934550"/>
            <a:ext cx="4855420" cy="398492"/>
          </a:xfrm>
          <a:prstGeom prst="rect">
            <a:avLst/>
          </a:prstGeom>
        </p:spPr>
        <p:txBody>
          <a:bodyPr vert="horz" lIns="0" tIns="0" rIns="0" bIns="0" rtlCol="0">
            <a:noAutofit/>
          </a:bodyPr>
          <a:lstStyle>
            <a:lvl1pPr marL="0" indent="0">
              <a:buNone/>
              <a:defRPr sz="3600" b="1" baseline="0">
                <a:solidFill>
                  <a:schemeClr val="bg1"/>
                </a:solidFill>
              </a:defRPr>
            </a:lvl1pPr>
            <a:lvl2pPr marL="454025" indent="0">
              <a:buNone/>
              <a:defRPr/>
            </a:lvl2pPr>
            <a:lvl3pPr marL="893762" indent="0">
              <a:buNone/>
              <a:defRPr/>
            </a:lvl3pPr>
            <a:lvl4pPr marL="1347788" indent="0">
              <a:buNone/>
              <a:defRPr/>
            </a:lvl4pPr>
            <a:lvl5pPr marL="1795463" indent="0">
              <a:buNone/>
              <a:defRPr/>
            </a:lvl5pPr>
          </a:lstStyle>
          <a:p>
            <a:pPr lvl="0"/>
            <a:r>
              <a:rPr lang="en-CA" dirty="0"/>
              <a:t>Thank you!</a:t>
            </a:r>
            <a:endParaRPr lang="en-US" dirty="0"/>
          </a:p>
        </p:txBody>
      </p:sp>
      <p:sp>
        <p:nvSpPr>
          <p:cNvPr id="11" name="Text Placeholder 3"/>
          <p:cNvSpPr>
            <a:spLocks noGrp="1"/>
          </p:cNvSpPr>
          <p:nvPr>
            <p:ph type="body" sz="quarter" idx="12" hasCustomPrompt="1"/>
          </p:nvPr>
        </p:nvSpPr>
        <p:spPr>
          <a:xfrm>
            <a:off x="694625" y="3524795"/>
            <a:ext cx="7933886" cy="214029"/>
          </a:xfrm>
          <a:prstGeom prst="rect">
            <a:avLst/>
          </a:prstGeom>
        </p:spPr>
        <p:txBody>
          <a:bodyPr vert="horz" lIns="0" bIns="0"/>
          <a:lstStyle>
            <a:lvl1pPr marL="0" indent="0">
              <a:buFontTx/>
              <a:buNone/>
              <a:defRPr sz="1200" cap="all" baseline="0">
                <a:solidFill>
                  <a:srgbClr val="F5BB34"/>
                </a:solidFill>
              </a:defRPr>
            </a:lvl1pPr>
            <a:lvl2pPr marL="454025" indent="0">
              <a:buFontTx/>
              <a:buNone/>
              <a:defRPr sz="1200" cap="all">
                <a:solidFill>
                  <a:srgbClr val="0A3E28"/>
                </a:solidFill>
              </a:defRPr>
            </a:lvl2pPr>
            <a:lvl3pPr marL="893762" indent="0">
              <a:buFontTx/>
              <a:buNone/>
              <a:defRPr sz="1200" cap="all">
                <a:solidFill>
                  <a:srgbClr val="0A3E28"/>
                </a:solidFill>
              </a:defRPr>
            </a:lvl3pPr>
            <a:lvl4pPr marL="1347788" indent="0">
              <a:buFontTx/>
              <a:buNone/>
              <a:defRPr sz="1200" cap="all">
                <a:solidFill>
                  <a:srgbClr val="0A3E28"/>
                </a:solidFill>
              </a:defRPr>
            </a:lvl4pPr>
            <a:lvl5pPr marL="1795463" indent="0">
              <a:buFontTx/>
              <a:buNone/>
              <a:defRPr sz="1200" cap="all">
                <a:solidFill>
                  <a:srgbClr val="0A3E28"/>
                </a:solidFill>
              </a:defRPr>
            </a:lvl5pPr>
          </a:lstStyle>
          <a:p>
            <a:pPr lvl="0"/>
            <a:r>
              <a:rPr lang="en-CA" dirty="0"/>
              <a:t>Creative commons license text</a:t>
            </a:r>
            <a:endParaRPr lang="en-US" dirty="0"/>
          </a:p>
        </p:txBody>
      </p:sp>
    </p:spTree>
    <p:extLst>
      <p:ext uri="{BB962C8B-B14F-4D97-AF65-F5344CB8AC3E}">
        <p14:creationId xmlns:p14="http://schemas.microsoft.com/office/powerpoint/2010/main" val="16499074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1411086" y="495686"/>
            <a:ext cx="7275714" cy="366760"/>
          </a:xfrm>
          <a:prstGeom prst="rect">
            <a:avLst/>
          </a:prstGeom>
        </p:spPr>
        <p:txBody>
          <a:bodyPr vert="horz" lIns="0" tIns="0" rIns="0" bIns="0" rtlCol="0" anchor="t">
            <a:normAutofit/>
          </a:bodyPr>
          <a:lstStyle/>
          <a:p>
            <a:r>
              <a:rPr lang="en-CA" dirty="0"/>
              <a:t>Click to edit Master title style</a:t>
            </a:r>
            <a:endParaRPr lang="en-US" dirty="0"/>
          </a:p>
        </p:txBody>
      </p:sp>
      <p:sp>
        <p:nvSpPr>
          <p:cNvPr id="8" name="Text Placeholder 2"/>
          <p:cNvSpPr>
            <a:spLocks noGrp="1"/>
          </p:cNvSpPr>
          <p:nvPr>
            <p:ph idx="1"/>
          </p:nvPr>
        </p:nvSpPr>
        <p:spPr>
          <a:xfrm>
            <a:off x="1411087" y="1042348"/>
            <a:ext cx="7132401" cy="2735664"/>
          </a:xfrm>
          <a:prstGeom prst="rect">
            <a:avLst/>
          </a:prstGeom>
        </p:spPr>
        <p:txBody>
          <a:bodyPr vert="horz" lIns="0" tIns="0" rIns="0" bIns="0" rtlCol="0">
            <a:normAutofit/>
          </a:body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
        <p:nvSpPr>
          <p:cNvPr id="6"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
        <p:nvSpPr>
          <p:cNvPr id="2" name="Slide Number Placeholder 1"/>
          <p:cNvSpPr>
            <a:spLocks noGrp="1"/>
          </p:cNvSpPr>
          <p:nvPr>
            <p:ph type="sldNum" sz="quarter" idx="13"/>
          </p:nvPr>
        </p:nvSpPr>
        <p:spPr/>
        <p:txBody>
          <a:bodyPr/>
          <a:lstStyle/>
          <a:p>
            <a:fld id="{53708381-048D-D742-9678-285B0AD95280}"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404573" y="1534512"/>
            <a:ext cx="7090140" cy="1327666"/>
          </a:xfrm>
        </p:spPr>
        <p:txBody>
          <a:bodyPr anchor="t"/>
          <a:lstStyle>
            <a:lvl1pPr algn="l">
              <a:defRPr sz="4000" b="1" cap="all"/>
            </a:lvl1pPr>
          </a:lstStyle>
          <a:p>
            <a:r>
              <a:rPr lang="en-CA" dirty="0"/>
              <a:t>Section title</a:t>
            </a:r>
            <a:endParaRPr lang="en-US" dirty="0"/>
          </a:p>
        </p:txBody>
      </p:sp>
      <p:sp>
        <p:nvSpPr>
          <p:cNvPr id="3" name="Text Placeholder 2"/>
          <p:cNvSpPr>
            <a:spLocks noGrp="1"/>
          </p:cNvSpPr>
          <p:nvPr>
            <p:ph type="body" idx="1" hasCustomPrompt="1"/>
          </p:nvPr>
        </p:nvSpPr>
        <p:spPr>
          <a:xfrm>
            <a:off x="1404573" y="477160"/>
            <a:ext cx="7090140" cy="783160"/>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CA" dirty="0"/>
              <a:t>Section Lead</a:t>
            </a:r>
          </a:p>
        </p:txBody>
      </p:sp>
      <p:sp>
        <p:nvSpPr>
          <p:cNvPr id="8" name="Text Placeholder 2"/>
          <p:cNvSpPr>
            <a:spLocks noGrp="1"/>
          </p:cNvSpPr>
          <p:nvPr>
            <p:ph idx="13" hasCustomPrompt="1"/>
          </p:nvPr>
        </p:nvSpPr>
        <p:spPr>
          <a:xfrm>
            <a:off x="1404573" y="3054017"/>
            <a:ext cx="4855420" cy="329332"/>
          </a:xfrm>
          <a:prstGeom prst="rect">
            <a:avLst/>
          </a:prstGeom>
        </p:spPr>
        <p:txBody>
          <a:bodyPr vert="horz" lIns="0" tIns="0" rIns="0" bIns="0" rtlCol="0">
            <a:noAutofit/>
          </a:bodyPr>
          <a:lstStyle>
            <a:lvl1pPr marL="0" indent="0">
              <a:buNone/>
              <a:defRPr sz="2600" b="0"/>
            </a:lvl1pPr>
            <a:lvl2pPr marL="454025" indent="0">
              <a:buNone/>
              <a:defRPr/>
            </a:lvl2pPr>
            <a:lvl3pPr marL="893762" indent="0">
              <a:buNone/>
              <a:defRPr/>
            </a:lvl3pPr>
            <a:lvl4pPr marL="1347788" indent="0">
              <a:buNone/>
              <a:defRPr/>
            </a:lvl4pPr>
            <a:lvl5pPr marL="1795463" indent="0">
              <a:buNone/>
              <a:defRPr/>
            </a:lvl5pPr>
          </a:lstStyle>
          <a:p>
            <a:pPr lvl="0"/>
            <a:r>
              <a:rPr lang="en-CA" dirty="0"/>
              <a:t>Section Subtitle</a:t>
            </a:r>
            <a:endParaRPr lang="en-US" dirty="0"/>
          </a:p>
        </p:txBody>
      </p:sp>
      <p:sp>
        <p:nvSpPr>
          <p:cNvPr id="9" name="Slide Number Placeholder 6"/>
          <p:cNvSpPr txBox="1">
            <a:spLocks/>
          </p:cNvSpPr>
          <p:nvPr userDrawn="1"/>
        </p:nvSpPr>
        <p:spPr>
          <a:xfrm>
            <a:off x="6310924" y="4236288"/>
            <a:ext cx="752605" cy="273844"/>
          </a:xfrm>
          <a:prstGeom prst="rect">
            <a:avLst/>
          </a:prstGeom>
        </p:spPr>
        <p:txBody>
          <a:bodyPr vert="horz" lIns="0" tIns="45720" rIns="0" bIns="0" rtlCol="0" anchor="ctr"/>
          <a:lstStyle>
            <a:defPPr>
              <a:defRPr lang="en-US"/>
            </a:defPPr>
            <a:lvl1pPr marL="0" algn="r" defTabSz="457200" rtl="0" eaLnBrk="1" latinLnBrk="0" hangingPunct="1">
              <a:defRPr sz="1600" b="1" kern="1200">
                <a:solidFill>
                  <a:schemeClr val="tx1">
                    <a:tint val="75000"/>
                  </a:schemeClr>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3708381-048D-D742-9678-285B0AD95280}" type="slidenum">
              <a:rPr lang="en-US" smtClean="0"/>
              <a:pPr/>
              <a:t>‹#›</a:t>
            </a:fld>
            <a:endParaRPr lang="en-US" dirty="0"/>
          </a:p>
        </p:txBody>
      </p:sp>
      <p:sp>
        <p:nvSpPr>
          <p:cNvPr id="10"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Click to edit Master title style</a:t>
            </a:r>
            <a:endParaRPr lang="en-US" dirty="0"/>
          </a:p>
        </p:txBody>
      </p:sp>
      <p:sp>
        <p:nvSpPr>
          <p:cNvPr id="3" name="Content Placeholder 2"/>
          <p:cNvSpPr>
            <a:spLocks noGrp="1"/>
          </p:cNvSpPr>
          <p:nvPr>
            <p:ph sz="half" idx="1"/>
          </p:nvPr>
        </p:nvSpPr>
        <p:spPr>
          <a:xfrm>
            <a:off x="1404572" y="1200151"/>
            <a:ext cx="3418778" cy="2600051"/>
          </a:xfrm>
          <a:prstGeom prst="rect">
            <a:avLst/>
          </a:prstGeom>
        </p:spPr>
        <p:txBody>
          <a:bodyPr lIns="0" tIns="0" bIns="0">
            <a:normAutofit/>
          </a:bodyPr>
          <a:lstStyle>
            <a:lvl1pPr>
              <a:defRPr sz="2200"/>
            </a:lvl1pPr>
            <a:lvl2pPr>
              <a:defRPr sz="2200"/>
            </a:lvl2pPr>
            <a:lvl3pPr>
              <a:defRPr sz="2200"/>
            </a:lvl3pPr>
            <a:lvl4pPr>
              <a:defRPr sz="2200"/>
            </a:lvl4pPr>
            <a:lvl5pPr>
              <a:defRPr sz="2200"/>
            </a:lvl5pPr>
            <a:lvl6pPr>
              <a:defRPr sz="1800"/>
            </a:lvl6pPr>
            <a:lvl7pPr>
              <a:defRPr sz="1800"/>
            </a:lvl7pPr>
            <a:lvl8pPr>
              <a:defRPr sz="1800"/>
            </a:lvl8pPr>
            <a:lvl9pPr>
              <a:defRPr sz="1800"/>
            </a:lvl9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
        <p:nvSpPr>
          <p:cNvPr id="4" name="Content Placeholder 3"/>
          <p:cNvSpPr>
            <a:spLocks noGrp="1"/>
          </p:cNvSpPr>
          <p:nvPr>
            <p:ph sz="half" idx="2"/>
          </p:nvPr>
        </p:nvSpPr>
        <p:spPr>
          <a:xfrm>
            <a:off x="5111981" y="1200151"/>
            <a:ext cx="3574819" cy="2600051"/>
          </a:xfrm>
          <a:prstGeom prst="rect">
            <a:avLst/>
          </a:prstGeom>
        </p:spPr>
        <p:txBody>
          <a:bodyPr lIns="0" tIns="0" bIns="0">
            <a:normAutofit/>
          </a:bodyPr>
          <a:lstStyle>
            <a:lvl1pPr>
              <a:defRPr sz="2200"/>
            </a:lvl1pPr>
            <a:lvl2pPr>
              <a:defRPr sz="2200"/>
            </a:lvl2pPr>
            <a:lvl3pPr>
              <a:defRPr sz="2200"/>
            </a:lvl3pPr>
            <a:lvl4pPr>
              <a:defRPr sz="2200"/>
            </a:lvl4pPr>
            <a:lvl5pPr>
              <a:defRPr sz="2200"/>
            </a:lvl5pPr>
            <a:lvl6pPr>
              <a:defRPr sz="1800"/>
            </a:lvl6pPr>
            <a:lvl7pPr>
              <a:defRPr sz="1800"/>
            </a:lvl7pPr>
            <a:lvl8pPr>
              <a:defRPr sz="1800"/>
            </a:lvl8pPr>
            <a:lvl9pPr>
              <a:defRPr sz="1800"/>
            </a:lvl9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
        <p:nvSpPr>
          <p:cNvPr id="8" name="Slide Number Placeholder 6"/>
          <p:cNvSpPr txBox="1">
            <a:spLocks/>
          </p:cNvSpPr>
          <p:nvPr userDrawn="1"/>
        </p:nvSpPr>
        <p:spPr>
          <a:xfrm>
            <a:off x="6310924" y="4236288"/>
            <a:ext cx="752605" cy="273844"/>
          </a:xfrm>
          <a:prstGeom prst="rect">
            <a:avLst/>
          </a:prstGeom>
        </p:spPr>
        <p:txBody>
          <a:bodyPr vert="horz" lIns="0" tIns="45720" rIns="0" bIns="0" rtlCol="0" anchor="ctr"/>
          <a:lstStyle>
            <a:defPPr>
              <a:defRPr lang="en-US"/>
            </a:defPPr>
            <a:lvl1pPr marL="0" algn="r" defTabSz="457200" rtl="0" eaLnBrk="1" latinLnBrk="0" hangingPunct="1">
              <a:defRPr sz="1600" b="1" kern="1200">
                <a:solidFill>
                  <a:schemeClr val="tx1">
                    <a:tint val="75000"/>
                  </a:schemeClr>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3708381-048D-D742-9678-285B0AD95280}" type="slidenum">
              <a:rPr lang="en-US" smtClean="0"/>
              <a:pPr/>
              <a:t>‹#›</a:t>
            </a:fld>
            <a:endParaRPr lang="en-US" dirty="0"/>
          </a:p>
        </p:txBody>
      </p:sp>
      <p:sp>
        <p:nvSpPr>
          <p:cNvPr id="9"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CA"/>
              <a:t>Click to edit Master title style</a:t>
            </a:r>
            <a:endParaRPr lang="en-US"/>
          </a:p>
        </p:txBody>
      </p:sp>
      <p:sp>
        <p:nvSpPr>
          <p:cNvPr id="3" name="Text Placeholder 2"/>
          <p:cNvSpPr>
            <a:spLocks noGrp="1"/>
          </p:cNvSpPr>
          <p:nvPr>
            <p:ph type="body" idx="1"/>
          </p:nvPr>
        </p:nvSpPr>
        <p:spPr>
          <a:xfrm>
            <a:off x="1404572" y="1103509"/>
            <a:ext cx="3470090" cy="479822"/>
          </a:xfrm>
          <a:prstGeom prst="rect">
            <a:avLst/>
          </a:prstGeom>
        </p:spPr>
        <p:txBody>
          <a:bodyPr lIns="0" tIns="0" bIns="0" anchor="t" anchorCtr="0">
            <a:noAutofit/>
          </a:bodyPr>
          <a:lstStyle>
            <a:lvl1pPr marL="0" indent="0">
              <a:buNone/>
              <a:defRPr sz="2200" b="1">
                <a:solidFill>
                  <a:srgbClr val="0A3E28"/>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dirty="0"/>
              <a:t>Click to edit Master text styles</a:t>
            </a:r>
          </a:p>
        </p:txBody>
      </p:sp>
      <p:sp>
        <p:nvSpPr>
          <p:cNvPr id="4" name="Content Placeholder 3"/>
          <p:cNvSpPr>
            <a:spLocks noGrp="1"/>
          </p:cNvSpPr>
          <p:nvPr>
            <p:ph sz="half" idx="2"/>
          </p:nvPr>
        </p:nvSpPr>
        <p:spPr>
          <a:xfrm>
            <a:off x="1404572" y="1685860"/>
            <a:ext cx="3470090" cy="2050574"/>
          </a:xfrm>
          <a:prstGeom prst="rect">
            <a:avLst/>
          </a:prstGeom>
        </p:spPr>
        <p:txBody>
          <a:bodyPr lIns="0" tIns="0" bIns="0" anchor="t" anchorCtr="0">
            <a:normAutofit/>
          </a:bodyPr>
          <a:lstStyle>
            <a:lvl1pPr>
              <a:defRPr sz="20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
        <p:nvSpPr>
          <p:cNvPr id="5" name="Text Placeholder 4"/>
          <p:cNvSpPr>
            <a:spLocks noGrp="1"/>
          </p:cNvSpPr>
          <p:nvPr>
            <p:ph type="body" sz="quarter" idx="3"/>
          </p:nvPr>
        </p:nvSpPr>
        <p:spPr>
          <a:xfrm>
            <a:off x="5169707" y="1103509"/>
            <a:ext cx="3517092" cy="479822"/>
          </a:xfrm>
          <a:prstGeom prst="rect">
            <a:avLst/>
          </a:prstGeom>
        </p:spPr>
        <p:txBody>
          <a:bodyPr lIns="0" tIns="0" bIns="0" anchor="t" anchorCtr="0">
            <a:normAutofit/>
          </a:bodyPr>
          <a:lstStyle>
            <a:lvl1pPr marL="0" indent="0">
              <a:buNone/>
              <a:defRPr sz="2200" b="1">
                <a:solidFill>
                  <a:srgbClr val="0A3E28"/>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dirty="0"/>
              <a:t>Click to edit Master text styles</a:t>
            </a:r>
          </a:p>
        </p:txBody>
      </p:sp>
      <p:sp>
        <p:nvSpPr>
          <p:cNvPr id="6" name="Content Placeholder 5"/>
          <p:cNvSpPr>
            <a:spLocks noGrp="1"/>
          </p:cNvSpPr>
          <p:nvPr>
            <p:ph sz="quarter" idx="4"/>
          </p:nvPr>
        </p:nvSpPr>
        <p:spPr>
          <a:xfrm>
            <a:off x="5169708" y="1685860"/>
            <a:ext cx="3517093" cy="2050574"/>
          </a:xfrm>
          <a:prstGeom prst="rect">
            <a:avLst/>
          </a:prstGeom>
        </p:spPr>
        <p:txBody>
          <a:bodyPr lIns="0" tIns="0" bIns="0" anchor="t" anchorCtr="0">
            <a:normAutofit/>
          </a:bodyPr>
          <a:lstStyle>
            <a:lvl1pPr>
              <a:defRPr sz="20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
        <p:nvSpPr>
          <p:cNvPr id="10" name="Slide Number Placeholder 6"/>
          <p:cNvSpPr txBox="1">
            <a:spLocks/>
          </p:cNvSpPr>
          <p:nvPr userDrawn="1"/>
        </p:nvSpPr>
        <p:spPr>
          <a:xfrm>
            <a:off x="6310924" y="4236288"/>
            <a:ext cx="752605" cy="273844"/>
          </a:xfrm>
          <a:prstGeom prst="rect">
            <a:avLst/>
          </a:prstGeom>
        </p:spPr>
        <p:txBody>
          <a:bodyPr vert="horz" lIns="0" tIns="45720" rIns="0" bIns="0" rtlCol="0" anchor="ctr"/>
          <a:lstStyle>
            <a:defPPr>
              <a:defRPr lang="en-US"/>
            </a:defPPr>
            <a:lvl1pPr marL="0" algn="r" defTabSz="457200" rtl="0" eaLnBrk="1" latinLnBrk="0" hangingPunct="1">
              <a:defRPr sz="1600" b="1" kern="1200">
                <a:solidFill>
                  <a:schemeClr val="tx1">
                    <a:tint val="75000"/>
                  </a:schemeClr>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3708381-048D-D742-9678-285B0AD95280}" type="slidenum">
              <a:rPr lang="en-US" smtClean="0"/>
              <a:pPr/>
              <a:t>‹#›</a:t>
            </a:fld>
            <a:endParaRPr lang="en-US" dirty="0"/>
          </a:p>
        </p:txBody>
      </p:sp>
      <p:sp>
        <p:nvSpPr>
          <p:cNvPr id="9"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lang="en-US"/>
          </a:p>
        </p:txBody>
      </p:sp>
      <p:sp>
        <p:nvSpPr>
          <p:cNvPr id="6" name="Slide Number Placeholder 6"/>
          <p:cNvSpPr txBox="1">
            <a:spLocks/>
          </p:cNvSpPr>
          <p:nvPr userDrawn="1"/>
        </p:nvSpPr>
        <p:spPr>
          <a:xfrm>
            <a:off x="6310924" y="4236288"/>
            <a:ext cx="752605" cy="273844"/>
          </a:xfrm>
          <a:prstGeom prst="rect">
            <a:avLst/>
          </a:prstGeom>
        </p:spPr>
        <p:txBody>
          <a:bodyPr vert="horz" lIns="0" tIns="45720" rIns="0" bIns="0" rtlCol="0" anchor="ctr"/>
          <a:lstStyle>
            <a:defPPr>
              <a:defRPr lang="en-US"/>
            </a:defPPr>
            <a:lvl1pPr marL="0" algn="r" defTabSz="457200" rtl="0" eaLnBrk="1" latinLnBrk="0" hangingPunct="1">
              <a:defRPr sz="1600" b="1" kern="1200">
                <a:solidFill>
                  <a:schemeClr val="tx1">
                    <a:tint val="75000"/>
                  </a:schemeClr>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3708381-048D-D742-9678-285B0AD95280}" type="slidenum">
              <a:rPr lang="en-US" smtClean="0"/>
              <a:pPr/>
              <a:t>‹#›</a:t>
            </a:fld>
            <a:endParaRPr lang="en-US" dirty="0"/>
          </a:p>
        </p:txBody>
      </p:sp>
      <p:sp>
        <p:nvSpPr>
          <p:cNvPr id="5"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Slide Number Placeholder 6"/>
          <p:cNvSpPr txBox="1">
            <a:spLocks/>
          </p:cNvSpPr>
          <p:nvPr userDrawn="1"/>
        </p:nvSpPr>
        <p:spPr>
          <a:xfrm>
            <a:off x="6310924" y="4236288"/>
            <a:ext cx="752605" cy="273844"/>
          </a:xfrm>
          <a:prstGeom prst="rect">
            <a:avLst/>
          </a:prstGeom>
        </p:spPr>
        <p:txBody>
          <a:bodyPr vert="horz" lIns="0" tIns="45720" rIns="0" bIns="0" rtlCol="0" anchor="ctr"/>
          <a:lstStyle>
            <a:defPPr>
              <a:defRPr lang="en-US"/>
            </a:defPPr>
            <a:lvl1pPr marL="0" algn="r" defTabSz="457200" rtl="0" eaLnBrk="1" latinLnBrk="0" hangingPunct="1">
              <a:defRPr sz="1600" b="1" kern="1200">
                <a:solidFill>
                  <a:schemeClr val="tx1">
                    <a:tint val="75000"/>
                  </a:schemeClr>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3708381-048D-D742-9678-285B0AD95280}" type="slidenum">
              <a:rPr lang="en-US" smtClean="0"/>
              <a:pPr/>
              <a:t>‹#›</a:t>
            </a:fld>
            <a:endParaRPr lang="en-US" dirty="0"/>
          </a:p>
        </p:txBody>
      </p:sp>
      <p:sp>
        <p:nvSpPr>
          <p:cNvPr id="4"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11087" y="607280"/>
            <a:ext cx="2392433" cy="447789"/>
          </a:xfrm>
        </p:spPr>
        <p:txBody>
          <a:bodyPr anchor="b"/>
          <a:lstStyle>
            <a:lvl1pPr algn="l">
              <a:defRPr sz="2000" b="1">
                <a:solidFill>
                  <a:srgbClr val="0A3E28"/>
                </a:solidFill>
              </a:defRPr>
            </a:lvl1pPr>
          </a:lstStyle>
          <a:p>
            <a:r>
              <a:rPr lang="en-CA" dirty="0"/>
              <a:t>Click to edit Master title style</a:t>
            </a:r>
            <a:endParaRPr lang="en-US" dirty="0"/>
          </a:p>
        </p:txBody>
      </p:sp>
      <p:sp>
        <p:nvSpPr>
          <p:cNvPr id="3" name="Content Placeholder 2"/>
          <p:cNvSpPr>
            <a:spLocks noGrp="1"/>
          </p:cNvSpPr>
          <p:nvPr>
            <p:ph idx="1"/>
          </p:nvPr>
        </p:nvSpPr>
        <p:spPr>
          <a:xfrm>
            <a:off x="4092151" y="607280"/>
            <a:ext cx="4444923" cy="3138761"/>
          </a:xfrm>
          <a:prstGeom prst="rect">
            <a:avLst/>
          </a:prstGeom>
        </p:spPr>
        <p:txBody>
          <a:bodyPr lIns="0" tIns="0" bIns="0">
            <a:normAutofit/>
          </a:bodyPr>
          <a:lstStyle>
            <a:lvl1pPr>
              <a:defRPr sz="2200"/>
            </a:lvl1pPr>
            <a:lvl2pPr>
              <a:defRPr sz="2200"/>
            </a:lvl2pPr>
            <a:lvl3pPr>
              <a:defRPr sz="2200"/>
            </a:lvl3pPr>
            <a:lvl4pPr>
              <a:defRPr sz="2200"/>
            </a:lvl4pPr>
            <a:lvl5pPr>
              <a:defRPr sz="2200"/>
            </a:lvl5pPr>
            <a:lvl6pPr>
              <a:defRPr sz="2000"/>
            </a:lvl6pPr>
            <a:lvl7pPr>
              <a:defRPr sz="2000"/>
            </a:lvl7pPr>
            <a:lvl8pPr>
              <a:defRPr sz="2000"/>
            </a:lvl8pPr>
            <a:lvl9pPr>
              <a:defRPr sz="2000"/>
            </a:lvl9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
        <p:nvSpPr>
          <p:cNvPr id="4" name="Text Placeholder 3"/>
          <p:cNvSpPr>
            <a:spLocks noGrp="1"/>
          </p:cNvSpPr>
          <p:nvPr>
            <p:ph type="body" sz="half" idx="2"/>
          </p:nvPr>
        </p:nvSpPr>
        <p:spPr>
          <a:xfrm>
            <a:off x="1404573" y="1133236"/>
            <a:ext cx="2398946" cy="2612805"/>
          </a:xfrm>
          <a:prstGeom prst="rect">
            <a:avLst/>
          </a:prstGeom>
        </p:spPr>
        <p:txBody>
          <a:bodyPr lIns="0" tIns="0" bIns="0"/>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dirty="0"/>
              <a:t>Click to edit Master text styles</a:t>
            </a:r>
          </a:p>
        </p:txBody>
      </p:sp>
      <p:sp>
        <p:nvSpPr>
          <p:cNvPr id="8" name="Slide Number Placeholder 6"/>
          <p:cNvSpPr txBox="1">
            <a:spLocks/>
          </p:cNvSpPr>
          <p:nvPr userDrawn="1"/>
        </p:nvSpPr>
        <p:spPr>
          <a:xfrm>
            <a:off x="6310924" y="4236288"/>
            <a:ext cx="752605" cy="273844"/>
          </a:xfrm>
          <a:prstGeom prst="rect">
            <a:avLst/>
          </a:prstGeom>
        </p:spPr>
        <p:txBody>
          <a:bodyPr vert="horz" lIns="0" tIns="45720" rIns="0" bIns="0" rtlCol="0" anchor="ctr"/>
          <a:lstStyle>
            <a:defPPr>
              <a:defRPr lang="en-US"/>
            </a:defPPr>
            <a:lvl1pPr marL="0" algn="r" defTabSz="457200" rtl="0" eaLnBrk="1" latinLnBrk="0" hangingPunct="1">
              <a:defRPr sz="1600" b="1" kern="1200">
                <a:solidFill>
                  <a:schemeClr val="tx1">
                    <a:tint val="75000"/>
                  </a:schemeClr>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3708381-048D-D742-9678-285B0AD95280}" type="slidenum">
              <a:rPr lang="en-US" smtClean="0"/>
              <a:pPr/>
              <a:t>‹#›</a:t>
            </a:fld>
            <a:endParaRPr lang="en-US" dirty="0"/>
          </a:p>
        </p:txBody>
      </p:sp>
      <p:sp>
        <p:nvSpPr>
          <p:cNvPr id="7"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11087" y="3288886"/>
            <a:ext cx="7132401" cy="209372"/>
          </a:xfrm>
        </p:spPr>
        <p:txBody>
          <a:bodyPr anchor="b">
            <a:normAutofit/>
          </a:bodyPr>
          <a:lstStyle>
            <a:lvl1pPr algn="l">
              <a:defRPr sz="1800" b="1"/>
            </a:lvl1pPr>
          </a:lstStyle>
          <a:p>
            <a:r>
              <a:rPr lang="en-CA" dirty="0"/>
              <a:t>Click to edit Master title style</a:t>
            </a:r>
            <a:endParaRPr lang="en-US" dirty="0"/>
          </a:p>
        </p:txBody>
      </p:sp>
      <p:sp>
        <p:nvSpPr>
          <p:cNvPr id="3" name="Picture Placeholder 2"/>
          <p:cNvSpPr>
            <a:spLocks noGrp="1"/>
          </p:cNvSpPr>
          <p:nvPr>
            <p:ph type="pic" idx="1"/>
          </p:nvPr>
        </p:nvSpPr>
        <p:spPr>
          <a:xfrm>
            <a:off x="1404573" y="437232"/>
            <a:ext cx="7138914" cy="2733921"/>
          </a:xfrm>
          <a:prstGeom prst="rect">
            <a:avLst/>
          </a:prstGeom>
        </p:spPr>
        <p:txBody>
          <a:bodyPr lIns="0" rIns="0" bIns="0"/>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dirty="0"/>
              <a:t>Drag picture to placeholder or click icon to add</a:t>
            </a:r>
            <a:endParaRPr lang="en-US" dirty="0"/>
          </a:p>
        </p:txBody>
      </p:sp>
      <p:sp>
        <p:nvSpPr>
          <p:cNvPr id="4" name="Text Placeholder 3"/>
          <p:cNvSpPr>
            <a:spLocks noGrp="1"/>
          </p:cNvSpPr>
          <p:nvPr>
            <p:ph type="body" sz="half" idx="2"/>
          </p:nvPr>
        </p:nvSpPr>
        <p:spPr>
          <a:xfrm>
            <a:off x="1411087" y="3550388"/>
            <a:ext cx="7132401" cy="193200"/>
          </a:xfrm>
          <a:prstGeom prst="rect">
            <a:avLst/>
          </a:prstGeom>
        </p:spPr>
        <p:txBody>
          <a:bodyPr lIns="0" rIns="0" bIns="0"/>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dirty="0"/>
              <a:t>Click to edit Master text styles</a:t>
            </a:r>
          </a:p>
        </p:txBody>
      </p:sp>
      <p:sp>
        <p:nvSpPr>
          <p:cNvPr id="9" name="Slide Number Placeholder 6"/>
          <p:cNvSpPr txBox="1">
            <a:spLocks/>
          </p:cNvSpPr>
          <p:nvPr userDrawn="1"/>
        </p:nvSpPr>
        <p:spPr>
          <a:xfrm>
            <a:off x="6310924" y="4236288"/>
            <a:ext cx="752605" cy="273844"/>
          </a:xfrm>
          <a:prstGeom prst="rect">
            <a:avLst/>
          </a:prstGeom>
        </p:spPr>
        <p:txBody>
          <a:bodyPr vert="horz" lIns="0" tIns="45720" rIns="0" bIns="0" rtlCol="0" anchor="ctr"/>
          <a:lstStyle>
            <a:defPPr>
              <a:defRPr lang="en-US"/>
            </a:defPPr>
            <a:lvl1pPr marL="0" algn="r" defTabSz="457200" rtl="0" eaLnBrk="1" latinLnBrk="0" hangingPunct="1">
              <a:defRPr sz="1600" b="1" kern="1200">
                <a:solidFill>
                  <a:schemeClr val="tx1">
                    <a:tint val="75000"/>
                  </a:schemeClr>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3708381-048D-D742-9678-285B0AD95280}" type="slidenum">
              <a:rPr lang="en-US" smtClean="0"/>
              <a:pPr/>
              <a:t>‹#›</a:t>
            </a:fld>
            <a:endParaRPr lang="en-US" dirty="0"/>
          </a:p>
        </p:txBody>
      </p:sp>
      <p:sp>
        <p:nvSpPr>
          <p:cNvPr id="7" name="Text Placeholder 6"/>
          <p:cNvSpPr>
            <a:spLocks noGrp="1"/>
          </p:cNvSpPr>
          <p:nvPr>
            <p:ph type="body" idx="12"/>
          </p:nvPr>
        </p:nvSpPr>
        <p:spPr>
          <a:xfrm>
            <a:off x="1404572" y="4763483"/>
            <a:ext cx="5472966" cy="133200"/>
          </a:xfrm>
          <a:prstGeom prst="rect">
            <a:avLst/>
          </a:prstGeom>
        </p:spPr>
        <p:txBody>
          <a:bodyPr vert="horz" lIns="0" tIns="0" rIns="0" bIns="0"/>
          <a:lstStyle>
            <a:lvl1pPr marL="0" indent="0">
              <a:spcBef>
                <a:spcPts val="0"/>
              </a:spcBef>
              <a:buFontTx/>
              <a:buNone/>
              <a:defRPr sz="1000">
                <a:solidFill>
                  <a:srgbClr val="0A3E28"/>
                </a:solidFill>
              </a:defRPr>
            </a:lvl1pPr>
            <a:lvl2pPr marL="454025" indent="0">
              <a:spcBef>
                <a:spcPts val="0"/>
              </a:spcBef>
              <a:buFontTx/>
              <a:buNone/>
              <a:defRPr sz="1200">
                <a:solidFill>
                  <a:srgbClr val="0A3E28"/>
                </a:solidFill>
              </a:defRPr>
            </a:lvl2pPr>
            <a:lvl3pPr marL="893762" indent="0">
              <a:spcBef>
                <a:spcPts val="0"/>
              </a:spcBef>
              <a:buFontTx/>
              <a:buNone/>
              <a:defRPr sz="1200">
                <a:solidFill>
                  <a:srgbClr val="0A3E28"/>
                </a:solidFill>
              </a:defRPr>
            </a:lvl3pPr>
            <a:lvl4pPr marL="1347788" indent="0">
              <a:spcBef>
                <a:spcPts val="0"/>
              </a:spcBef>
              <a:buFontTx/>
              <a:buNone/>
              <a:defRPr sz="1200">
                <a:solidFill>
                  <a:srgbClr val="0A3E28"/>
                </a:solidFill>
              </a:defRPr>
            </a:lvl4pPr>
            <a:lvl5pPr marL="1795463" indent="0">
              <a:spcBef>
                <a:spcPts val="0"/>
              </a:spcBef>
              <a:buFontTx/>
              <a:buNone/>
              <a:defRPr sz="1200">
                <a:solidFill>
                  <a:srgbClr val="0A3E28"/>
                </a:solidFill>
              </a:defRPr>
            </a:lvl5pPr>
          </a:lstStyle>
          <a:p>
            <a:pPr lvl="0"/>
            <a:r>
              <a:rPr lang="en-CA"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rotWithShape="1">
          <a:blip r:embed="rId15"/>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11087" y="495686"/>
            <a:ext cx="7132401" cy="366760"/>
          </a:xfrm>
          <a:prstGeom prst="rect">
            <a:avLst/>
          </a:prstGeom>
        </p:spPr>
        <p:txBody>
          <a:bodyPr vert="horz" lIns="0" tIns="0" rIns="0" bIns="0" rtlCol="0" anchor="t">
            <a:normAutofit/>
          </a:bodyPr>
          <a:lstStyle/>
          <a:p>
            <a:r>
              <a:rPr lang="en-CA" dirty="0"/>
              <a:t>Click to edit Master title style</a:t>
            </a:r>
            <a:endParaRPr lang="en-US" dirty="0"/>
          </a:p>
        </p:txBody>
      </p:sp>
      <p:sp>
        <p:nvSpPr>
          <p:cNvPr id="7" name="Slide Number Placeholder 6"/>
          <p:cNvSpPr>
            <a:spLocks noGrp="1"/>
          </p:cNvSpPr>
          <p:nvPr>
            <p:ph type="sldNum" sz="quarter" idx="4"/>
          </p:nvPr>
        </p:nvSpPr>
        <p:spPr>
          <a:xfrm>
            <a:off x="6496914" y="4236288"/>
            <a:ext cx="566615" cy="273844"/>
          </a:xfrm>
          <a:prstGeom prst="rect">
            <a:avLst/>
          </a:prstGeom>
        </p:spPr>
        <p:txBody>
          <a:bodyPr vert="horz" lIns="0" tIns="45720" rIns="0" bIns="0" rtlCol="0" anchor="ctr"/>
          <a:lstStyle>
            <a:lvl1pPr algn="r">
              <a:defRPr sz="1600" b="1">
                <a:solidFill>
                  <a:schemeClr val="tx1">
                    <a:tint val="75000"/>
                  </a:schemeClr>
                </a:solidFill>
                <a:latin typeface="Arial"/>
                <a:cs typeface="Arial"/>
              </a:defRPr>
            </a:lvl1pPr>
          </a:lstStyle>
          <a:p>
            <a:fld id="{53708381-048D-D742-9678-285B0AD95280}" type="slidenum">
              <a:rPr lang="en-US" smtClean="0"/>
              <a:pPr/>
              <a:t>‹#›</a:t>
            </a:fld>
            <a:endParaRPr lang="en-US" dirty="0"/>
          </a:p>
        </p:txBody>
      </p:sp>
      <p:sp>
        <p:nvSpPr>
          <p:cNvPr id="8" name="TextBox 7"/>
          <p:cNvSpPr txBox="1"/>
          <p:nvPr userDrawn="1"/>
        </p:nvSpPr>
        <p:spPr>
          <a:xfrm>
            <a:off x="1411087" y="1175198"/>
            <a:ext cx="7132401" cy="438582"/>
          </a:xfrm>
          <a:prstGeom prst="rect">
            <a:avLst/>
          </a:prstGeom>
          <a:noFill/>
        </p:spPr>
        <p:txBody>
          <a:bodyPr wrap="square" lIns="0" bIns="0" rtlCol="0">
            <a:spAutoFit/>
          </a:bodyPr>
          <a:lstStyle/>
          <a:p>
            <a:pPr>
              <a:lnSpc>
                <a:spcPct val="150000"/>
              </a:lnSpc>
            </a:pP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708" r:id="rId12"/>
    <p:sldLayoutId id="2147483709" r:id="rId13"/>
  </p:sldLayoutIdLst>
  <p:hf hdr="0" ftr="0" dt="0"/>
  <p:txStyles>
    <p:titleStyle>
      <a:lvl1pPr algn="l" defTabSz="457200" rtl="0" eaLnBrk="1" latinLnBrk="0" hangingPunct="1">
        <a:spcBef>
          <a:spcPct val="0"/>
        </a:spcBef>
        <a:buNone/>
        <a:defRPr sz="3200" b="1" i="0" kern="1200">
          <a:solidFill>
            <a:srgbClr val="1A0704"/>
          </a:solidFill>
          <a:latin typeface="Arial"/>
          <a:ea typeface="+mj-ea"/>
          <a:cs typeface="Century Gothic"/>
        </a:defRPr>
      </a:lvl1pPr>
    </p:titleStyle>
    <p:bodyStyle>
      <a:lvl1pPr marL="266700" indent="-266700" algn="l" defTabSz="457200" rtl="0" eaLnBrk="1" latinLnBrk="0" hangingPunct="1">
        <a:spcBef>
          <a:spcPct val="20000"/>
        </a:spcBef>
        <a:buClr>
          <a:schemeClr val="accent2"/>
        </a:buClr>
        <a:buFont typeface="Arial"/>
        <a:buChar char="•"/>
        <a:defRPr sz="2200" b="0" i="0" kern="1200">
          <a:solidFill>
            <a:srgbClr val="1A0704"/>
          </a:solidFill>
          <a:latin typeface="Arial"/>
          <a:ea typeface="+mn-ea"/>
          <a:cs typeface="Century Gothic"/>
        </a:defRPr>
      </a:lvl1pPr>
      <a:lvl2pPr marL="720725" indent="-266700" algn="l" defTabSz="457200" rtl="0" eaLnBrk="1" latinLnBrk="0" hangingPunct="1">
        <a:spcBef>
          <a:spcPct val="20000"/>
        </a:spcBef>
        <a:buClr>
          <a:schemeClr val="accent2"/>
        </a:buClr>
        <a:buFont typeface="Arial"/>
        <a:buChar char="•"/>
        <a:defRPr sz="2200" b="0" i="0" kern="1200">
          <a:solidFill>
            <a:srgbClr val="1A0704"/>
          </a:solidFill>
          <a:latin typeface="Arial"/>
          <a:ea typeface="+mn-ea"/>
          <a:cs typeface="Century Gothic"/>
        </a:defRPr>
      </a:lvl2pPr>
      <a:lvl3pPr marL="1168400" indent="-274638" algn="l" defTabSz="457200" rtl="0" eaLnBrk="1" latinLnBrk="0" hangingPunct="1">
        <a:spcBef>
          <a:spcPct val="20000"/>
        </a:spcBef>
        <a:buClr>
          <a:schemeClr val="accent2"/>
        </a:buClr>
        <a:buFont typeface="Arial"/>
        <a:buChar char="•"/>
        <a:defRPr sz="2200" b="0" i="0" kern="1200">
          <a:solidFill>
            <a:srgbClr val="1A0704"/>
          </a:solidFill>
          <a:latin typeface="Arial"/>
          <a:ea typeface="+mn-ea"/>
          <a:cs typeface="Century Gothic"/>
        </a:defRPr>
      </a:lvl3pPr>
      <a:lvl4pPr marL="1614488" indent="-266700" algn="l" defTabSz="457200" rtl="0" eaLnBrk="1" latinLnBrk="0" hangingPunct="1">
        <a:spcBef>
          <a:spcPct val="20000"/>
        </a:spcBef>
        <a:buClr>
          <a:schemeClr val="accent2"/>
        </a:buClr>
        <a:buFont typeface="Arial"/>
        <a:buChar char="•"/>
        <a:defRPr sz="2200" b="0" i="0" kern="1200">
          <a:solidFill>
            <a:srgbClr val="1A0704"/>
          </a:solidFill>
          <a:latin typeface="Arial"/>
          <a:ea typeface="+mn-ea"/>
          <a:cs typeface="Century Gothic"/>
        </a:defRPr>
      </a:lvl4pPr>
      <a:lvl5pPr marL="2062163" indent="-266700" algn="l" defTabSz="457200" rtl="0" eaLnBrk="1" latinLnBrk="0" hangingPunct="1">
        <a:spcBef>
          <a:spcPct val="20000"/>
        </a:spcBef>
        <a:buClr>
          <a:schemeClr val="accent2"/>
        </a:buClr>
        <a:buFont typeface="Arial"/>
        <a:buChar char="•"/>
        <a:defRPr sz="2200" b="0" i="0" kern="1200">
          <a:solidFill>
            <a:srgbClr val="1A0704"/>
          </a:solidFill>
          <a:latin typeface="Arial"/>
          <a:ea typeface="+mn-ea"/>
          <a:cs typeface="Century Gothic"/>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ourspace.uregina.ca/handle/10294/8365"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canada.ca/en/indigenous-services-canada/services/jordans-principle.html" TargetMode="External"/><Relationship Id="rId2" Type="http://schemas.openxmlformats.org/officeDocument/2006/relationships/hyperlink" Target="https://www.canada.ca/en/indigenous-services-canada/services/first-nations-inuit-health.html"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www.youtube.com/watch?v=Giq_DEWVwC4&amp;feature=youtu.be"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creativecommons.org/licenses/by/4.0/legalcode" TargetMode="External"/><Relationship Id="rId2" Type="http://schemas.openxmlformats.org/officeDocument/2006/relationships/hyperlink" Target="http://jvdwdesigns.com/" TargetMode="External"/><Relationship Id="rId1" Type="http://schemas.openxmlformats.org/officeDocument/2006/relationships/slideLayout" Target="../slideLayouts/slideLayout2.xml"/><Relationship Id="rId5" Type="http://schemas.openxmlformats.org/officeDocument/2006/relationships/hyperlink" Target="mailto:open.textbooks@uregina.ca" TargetMode="External"/><Relationship Id="rId4" Type="http://schemas.openxmlformats.org/officeDocument/2006/relationships/hyperlink" Target="http://www.uregina.ca/open-access/open-textbooks"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4625" y="544047"/>
            <a:ext cx="5272367" cy="1631253"/>
          </a:xfrm>
        </p:spPr>
        <p:txBody>
          <a:bodyPr/>
          <a:lstStyle/>
          <a:p>
            <a:r>
              <a:rPr lang="en-US" sz="3200" dirty="0"/>
              <a:t>The Role of Nurse Leaders in the Development of the Canadian </a:t>
            </a:r>
            <a:r>
              <a:rPr lang="en-US" sz="3200" dirty="0"/>
              <a:t>H</a:t>
            </a:r>
            <a:r>
              <a:rPr lang="en-US" sz="3200" dirty="0" smtClean="0"/>
              <a:t>ealth </a:t>
            </a:r>
            <a:r>
              <a:rPr lang="en-US" sz="3200" dirty="0"/>
              <a:t>C</a:t>
            </a:r>
            <a:r>
              <a:rPr lang="en-US" sz="3200" dirty="0" smtClean="0"/>
              <a:t>are </a:t>
            </a:r>
            <a:r>
              <a:rPr lang="en-US" sz="3200" dirty="0"/>
              <a:t>System</a:t>
            </a:r>
          </a:p>
        </p:txBody>
      </p:sp>
      <p:sp>
        <p:nvSpPr>
          <p:cNvPr id="4" name="Content Placeholder 3"/>
          <p:cNvSpPr>
            <a:spLocks noGrp="1"/>
          </p:cNvSpPr>
          <p:nvPr>
            <p:ph idx="10"/>
          </p:nvPr>
        </p:nvSpPr>
        <p:spPr>
          <a:xfrm>
            <a:off x="694357" y="2317345"/>
            <a:ext cx="5596273" cy="329332"/>
          </a:xfrm>
        </p:spPr>
        <p:txBody>
          <a:bodyPr/>
          <a:lstStyle/>
          <a:p>
            <a:r>
              <a:rPr lang="en-CA" sz="2000" dirty="0"/>
              <a:t>Joan Wagner</a:t>
            </a:r>
          </a:p>
        </p:txBody>
      </p:sp>
      <p:sp>
        <p:nvSpPr>
          <p:cNvPr id="5" name="Content Placeholder 4"/>
          <p:cNvSpPr>
            <a:spLocks noGrp="1"/>
          </p:cNvSpPr>
          <p:nvPr>
            <p:ph idx="11"/>
          </p:nvPr>
        </p:nvSpPr>
        <p:spPr>
          <a:xfrm>
            <a:off x="694358" y="2723087"/>
            <a:ext cx="5209454" cy="177446"/>
          </a:xfrm>
        </p:spPr>
        <p:txBody>
          <a:bodyPr>
            <a:normAutofit fontScale="92500" lnSpcReduction="10000"/>
          </a:bodyPr>
          <a:lstStyle/>
          <a:p>
            <a:r>
              <a:rPr lang="en-CA" dirty="0"/>
              <a:t>Associate Professor, Faculty of </a:t>
            </a:r>
            <a:r>
              <a:rPr lang="en-CA" dirty="0" smtClean="0"/>
              <a:t>Nursing, </a:t>
            </a:r>
            <a:r>
              <a:rPr lang="en-CA" dirty="0"/>
              <a:t>University of Regina</a:t>
            </a:r>
          </a:p>
        </p:txBody>
      </p:sp>
      <p:sp>
        <p:nvSpPr>
          <p:cNvPr id="7" name="Text Placeholder 6"/>
          <p:cNvSpPr>
            <a:spLocks noGrp="1"/>
          </p:cNvSpPr>
          <p:nvPr>
            <p:ph type="body" sz="quarter" idx="12"/>
          </p:nvPr>
        </p:nvSpPr>
        <p:spPr/>
        <p:txBody>
          <a:bodyPr/>
          <a:lstStyle/>
          <a:p>
            <a:r>
              <a:rPr lang="en-US" dirty="0"/>
              <a:t>Creative commons attribution 4.0 international license</a:t>
            </a:r>
          </a:p>
        </p:txBody>
      </p:sp>
      <p:sp>
        <p:nvSpPr>
          <p:cNvPr id="9" name="Text Placeholder 2"/>
          <p:cNvSpPr txBox="1">
            <a:spLocks/>
          </p:cNvSpPr>
          <p:nvPr/>
        </p:nvSpPr>
        <p:spPr>
          <a:xfrm>
            <a:off x="694624" y="4276852"/>
            <a:ext cx="4770395" cy="187605"/>
          </a:xfrm>
          <a:prstGeom prst="rect">
            <a:avLst/>
          </a:prstGeom>
        </p:spPr>
        <p:txBody>
          <a:bodyPr vert="horz" lIns="0" tIns="0" rIns="0" bIns="0" rtlCol="0">
            <a:noAutofit/>
          </a:bodyPr>
          <a:lstStyle>
            <a:lvl1pPr marL="0" indent="0" algn="l" defTabSz="457200" rtl="0" eaLnBrk="1" latinLnBrk="0" hangingPunct="1">
              <a:spcBef>
                <a:spcPct val="20000"/>
              </a:spcBef>
              <a:buClr>
                <a:schemeClr val="accent2"/>
              </a:buClr>
              <a:buFont typeface="Arial"/>
              <a:buNone/>
              <a:defRPr sz="2200" b="1" i="0" kern="1200" cap="all">
                <a:solidFill>
                  <a:srgbClr val="0A3E28"/>
                </a:solidFill>
                <a:latin typeface="Arial"/>
                <a:ea typeface="+mn-ea"/>
                <a:cs typeface="Century Gothic"/>
              </a:defRPr>
            </a:lvl1pPr>
            <a:lvl2pPr marL="454025" indent="0" algn="l" defTabSz="457200" rtl="0" eaLnBrk="1" latinLnBrk="0" hangingPunct="1">
              <a:spcBef>
                <a:spcPct val="20000"/>
              </a:spcBef>
              <a:buClr>
                <a:schemeClr val="accent2"/>
              </a:buClr>
              <a:buFont typeface="Arial"/>
              <a:buNone/>
              <a:defRPr sz="2200" b="0" i="0" kern="1200">
                <a:solidFill>
                  <a:srgbClr val="1A0704"/>
                </a:solidFill>
                <a:latin typeface="Arial"/>
                <a:ea typeface="+mn-ea"/>
                <a:cs typeface="Century Gothic"/>
              </a:defRPr>
            </a:lvl2pPr>
            <a:lvl3pPr marL="893762" indent="0" algn="l" defTabSz="457200" rtl="0" eaLnBrk="1" latinLnBrk="0" hangingPunct="1">
              <a:spcBef>
                <a:spcPct val="20000"/>
              </a:spcBef>
              <a:buClr>
                <a:schemeClr val="accent2"/>
              </a:buClr>
              <a:buFont typeface="Arial"/>
              <a:buNone/>
              <a:defRPr sz="2200" b="0" i="0" kern="1200">
                <a:solidFill>
                  <a:srgbClr val="1A0704"/>
                </a:solidFill>
                <a:latin typeface="Arial"/>
                <a:ea typeface="+mn-ea"/>
                <a:cs typeface="Century Gothic"/>
              </a:defRPr>
            </a:lvl3pPr>
            <a:lvl4pPr marL="1347788" indent="0" algn="l" defTabSz="457200" rtl="0" eaLnBrk="1" latinLnBrk="0" hangingPunct="1">
              <a:spcBef>
                <a:spcPct val="20000"/>
              </a:spcBef>
              <a:buClr>
                <a:schemeClr val="accent2"/>
              </a:buClr>
              <a:buFont typeface="Arial"/>
              <a:buNone/>
              <a:defRPr sz="2200" b="0" i="0" kern="1200">
                <a:solidFill>
                  <a:srgbClr val="1A0704"/>
                </a:solidFill>
                <a:latin typeface="Arial"/>
                <a:ea typeface="+mn-ea"/>
                <a:cs typeface="Century Gothic"/>
              </a:defRPr>
            </a:lvl4pPr>
            <a:lvl5pPr marL="1795463" indent="0" algn="l" defTabSz="457200" rtl="0" eaLnBrk="1" latinLnBrk="0" hangingPunct="1">
              <a:spcBef>
                <a:spcPct val="20000"/>
              </a:spcBef>
              <a:buClr>
                <a:schemeClr val="accent2"/>
              </a:buClr>
              <a:buFont typeface="Arial"/>
              <a:buNone/>
              <a:defRPr sz="2200" b="0" i="0" kern="1200">
                <a:solidFill>
                  <a:srgbClr val="1A0704"/>
                </a:solidFill>
                <a:latin typeface="Arial"/>
                <a:ea typeface="+mn-ea"/>
                <a:cs typeface="Century Gothic"/>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CA" dirty="0"/>
              <a:t>June 2018</a:t>
            </a:r>
            <a:endParaRPr lang="en-US" dirty="0"/>
          </a:p>
        </p:txBody>
      </p:sp>
    </p:spTree>
    <p:extLst>
      <p:ext uri="{BB962C8B-B14F-4D97-AF65-F5344CB8AC3E}">
        <p14:creationId xmlns:p14="http://schemas.microsoft.com/office/powerpoint/2010/main" val="35407038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495686"/>
            <a:ext cx="7275714" cy="366760"/>
          </a:xfrm>
        </p:spPr>
        <p:txBody>
          <a:bodyPr>
            <a:noAutofit/>
          </a:bodyPr>
          <a:lstStyle/>
          <a:p>
            <a:r>
              <a:rPr lang="en-US" sz="2800" dirty="0"/>
              <a:t>Health Care and Nursing Highlights of the First Half of the Twentieth </a:t>
            </a:r>
            <a:r>
              <a:rPr lang="en-US" sz="2800" dirty="0" smtClean="0"/>
              <a:t>Century (Cont’d)</a:t>
            </a:r>
            <a:endParaRPr lang="en-US" sz="2800" dirty="0"/>
          </a:p>
        </p:txBody>
      </p:sp>
      <p:sp>
        <p:nvSpPr>
          <p:cNvPr id="3" name="Content Placeholder 2"/>
          <p:cNvSpPr>
            <a:spLocks noGrp="1"/>
          </p:cNvSpPr>
          <p:nvPr>
            <p:ph idx="1"/>
          </p:nvPr>
        </p:nvSpPr>
        <p:spPr>
          <a:xfrm>
            <a:off x="1411087" y="1500624"/>
            <a:ext cx="7132401" cy="2735664"/>
          </a:xfrm>
        </p:spPr>
        <p:txBody>
          <a:bodyPr>
            <a:normAutofit/>
          </a:bodyPr>
          <a:lstStyle/>
          <a:p>
            <a:pPr>
              <a:buFont typeface="Arial" panose="020B0604020202020204" pitchFamily="34" charset="0"/>
              <a:buChar char="•"/>
            </a:pPr>
            <a:r>
              <a:rPr lang="en-US" sz="1600" dirty="0"/>
              <a:t>A large focus of the twentieth century was </a:t>
            </a:r>
            <a:r>
              <a:rPr lang="en-US" sz="1600" dirty="0" smtClean="0"/>
              <a:t>elevating </a:t>
            </a:r>
            <a:r>
              <a:rPr lang="en-US" sz="1600" dirty="0"/>
              <a:t>the profession of nursing through the development of published journals, research, and regulatory bodies.</a:t>
            </a:r>
          </a:p>
          <a:p>
            <a:pPr lvl="1">
              <a:buFont typeface="Arial" panose="020B0604020202020204" pitchFamily="34" charset="0"/>
              <a:buChar char="•"/>
            </a:pPr>
            <a:r>
              <a:rPr lang="en-US" sz="1600" i="1" dirty="0"/>
              <a:t>Canadian Nurse </a:t>
            </a:r>
            <a:r>
              <a:rPr lang="en-US" sz="1600" dirty="0"/>
              <a:t>journal, 1905</a:t>
            </a:r>
          </a:p>
          <a:p>
            <a:pPr lvl="1">
              <a:buFont typeface="Arial" panose="020B0604020202020204" pitchFamily="34" charset="0"/>
              <a:buChar char="•"/>
            </a:pPr>
            <a:r>
              <a:rPr lang="en-US" sz="1600" dirty="0"/>
              <a:t>Canadian Nurses Association, 1908 </a:t>
            </a:r>
          </a:p>
          <a:p>
            <a:pPr lvl="1">
              <a:buFont typeface="Arial" panose="020B0604020202020204" pitchFamily="34" charset="0"/>
              <a:buChar char="•"/>
            </a:pPr>
            <a:r>
              <a:rPr lang="en-US" sz="1600" dirty="0"/>
              <a:t>Provincial regulatory bodies, 1914</a:t>
            </a:r>
          </a:p>
          <a:p>
            <a:pPr lvl="1">
              <a:buFont typeface="Arial" panose="020B0604020202020204" pitchFamily="34" charset="0"/>
              <a:buChar char="•"/>
            </a:pPr>
            <a:r>
              <a:rPr lang="en-US" sz="1600" dirty="0"/>
              <a:t>Provincial nursing registration legislation, 1922</a:t>
            </a:r>
          </a:p>
          <a:p>
            <a:pPr marL="0" indent="0">
              <a:buNone/>
            </a:pPr>
            <a:endParaRPr lang="en-US"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10</a:t>
            </a:fld>
            <a:endParaRPr lang="en-US" dirty="0"/>
          </a:p>
        </p:txBody>
      </p:sp>
    </p:spTree>
    <p:extLst>
      <p:ext uri="{BB962C8B-B14F-4D97-AF65-F5344CB8AC3E}">
        <p14:creationId xmlns:p14="http://schemas.microsoft.com/office/powerpoint/2010/main" val="19392588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495686"/>
            <a:ext cx="7275714" cy="366760"/>
          </a:xfrm>
        </p:spPr>
        <p:txBody>
          <a:bodyPr>
            <a:noAutofit/>
          </a:bodyPr>
          <a:lstStyle/>
          <a:p>
            <a:r>
              <a:rPr lang="en-US" sz="2800" dirty="0"/>
              <a:t>Health Care and Nursing Highlights of the First Half of the Twentieth </a:t>
            </a:r>
            <a:r>
              <a:rPr lang="en-US" sz="2800" dirty="0" smtClean="0"/>
              <a:t>Century (Cont’d)</a:t>
            </a:r>
            <a:endParaRPr lang="en-US" sz="2800" dirty="0"/>
          </a:p>
        </p:txBody>
      </p:sp>
      <p:sp>
        <p:nvSpPr>
          <p:cNvPr id="3" name="Content Placeholder 2"/>
          <p:cNvSpPr>
            <a:spLocks noGrp="1"/>
          </p:cNvSpPr>
          <p:nvPr>
            <p:ph idx="1"/>
          </p:nvPr>
        </p:nvSpPr>
        <p:spPr>
          <a:xfrm>
            <a:off x="1411087" y="1500624"/>
            <a:ext cx="7132401" cy="2735664"/>
          </a:xfrm>
        </p:spPr>
        <p:txBody>
          <a:bodyPr>
            <a:normAutofit/>
          </a:bodyPr>
          <a:lstStyle/>
          <a:p>
            <a:pPr>
              <a:buFont typeface="Arial" panose="020B0604020202020204" pitchFamily="34" charset="0"/>
              <a:buChar char="•"/>
            </a:pPr>
            <a:r>
              <a:rPr lang="en-US" sz="1600" dirty="0"/>
              <a:t>During this time, Canadian nurses started exporting their expertise internationally. Most </a:t>
            </a:r>
            <a:r>
              <a:rPr lang="en-US" sz="1600" dirty="0" smtClean="0"/>
              <a:t>notable </a:t>
            </a:r>
            <a:r>
              <a:rPr lang="en-US" sz="1600" dirty="0"/>
              <a:t>was the work of 2,000 trained nurses in World War I (1914). </a:t>
            </a:r>
          </a:p>
          <a:p>
            <a:pPr lvl="1">
              <a:buFont typeface="Arial" panose="020B0604020202020204" pitchFamily="34" charset="0"/>
              <a:buChar char="•"/>
            </a:pPr>
            <a:r>
              <a:rPr lang="en-US" sz="1600" dirty="0"/>
              <a:t>47 nurses lost their lives</a:t>
            </a:r>
          </a:p>
          <a:p>
            <a:pPr>
              <a:buFont typeface="Arial" panose="020B0604020202020204" pitchFamily="34" charset="0"/>
              <a:buChar char="•"/>
            </a:pPr>
            <a:r>
              <a:rPr lang="en-US" sz="1600" dirty="0"/>
              <a:t>4,000 trained nurses were enlisted during World War II (1939). </a:t>
            </a:r>
          </a:p>
          <a:p>
            <a:pPr lvl="1">
              <a:buFont typeface="Arial" panose="020B0604020202020204" pitchFamily="34" charset="0"/>
              <a:buChar char="•"/>
            </a:pPr>
            <a:r>
              <a:rPr lang="en-US" sz="1600" dirty="0"/>
              <a:t>13 nurses lost their lives</a:t>
            </a:r>
          </a:p>
          <a:p>
            <a:pPr marL="0" indent="0">
              <a:buNone/>
            </a:pPr>
            <a:endParaRPr lang="en-US"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11</a:t>
            </a:fld>
            <a:endParaRPr lang="en-US" dirty="0"/>
          </a:p>
        </p:txBody>
      </p:sp>
    </p:spTree>
    <p:extLst>
      <p:ext uri="{BB962C8B-B14F-4D97-AF65-F5344CB8AC3E}">
        <p14:creationId xmlns:p14="http://schemas.microsoft.com/office/powerpoint/2010/main" val="984044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495686"/>
            <a:ext cx="7275714" cy="366760"/>
          </a:xfrm>
        </p:spPr>
        <p:txBody>
          <a:bodyPr>
            <a:noAutofit/>
          </a:bodyPr>
          <a:lstStyle/>
          <a:p>
            <a:r>
              <a:rPr lang="en-US" sz="2800" dirty="0"/>
              <a:t>Health Care and Nursing Highlights of the First Half of the Twentieth </a:t>
            </a:r>
            <a:r>
              <a:rPr lang="en-US" sz="2800" dirty="0" smtClean="0"/>
              <a:t>Century (Cont’d)</a:t>
            </a:r>
            <a:endParaRPr lang="en-US" sz="2800" dirty="0"/>
          </a:p>
        </p:txBody>
      </p:sp>
      <p:sp>
        <p:nvSpPr>
          <p:cNvPr id="3" name="Content Placeholder 2"/>
          <p:cNvSpPr>
            <a:spLocks noGrp="1"/>
          </p:cNvSpPr>
          <p:nvPr>
            <p:ph idx="1"/>
          </p:nvPr>
        </p:nvSpPr>
        <p:spPr>
          <a:xfrm>
            <a:off x="1411087" y="1500624"/>
            <a:ext cx="7132401" cy="2735664"/>
          </a:xfrm>
        </p:spPr>
        <p:txBody>
          <a:bodyPr>
            <a:normAutofit/>
          </a:bodyPr>
          <a:lstStyle/>
          <a:p>
            <a:pPr>
              <a:buFont typeface="Arial" panose="020B0604020202020204" pitchFamily="34" charset="0"/>
              <a:buChar char="•"/>
            </a:pPr>
            <a:r>
              <a:rPr lang="en-US" sz="1600" dirty="0"/>
              <a:t>When 4,000 Canadian </a:t>
            </a:r>
            <a:r>
              <a:rPr lang="en-US" sz="1600" dirty="0" smtClean="0"/>
              <a:t>nurses </a:t>
            </a:r>
            <a:r>
              <a:rPr lang="en-US" sz="1600" dirty="0"/>
              <a:t>left during World War II, Canada suffered a significant shortage of nurses, which continued after the war. Many returning nurses did not return to a nursing career. </a:t>
            </a:r>
          </a:p>
          <a:p>
            <a:pPr>
              <a:buFont typeface="Arial" panose="020B0604020202020204" pitchFamily="34" charset="0"/>
              <a:buChar char="•"/>
            </a:pPr>
            <a:r>
              <a:rPr lang="en-US" sz="1600" dirty="0"/>
              <a:t>This </a:t>
            </a:r>
            <a:r>
              <a:rPr lang="en-US" sz="1600" dirty="0" smtClean="0"/>
              <a:t>led </a:t>
            </a:r>
            <a:r>
              <a:rPr lang="en-US" sz="1600" dirty="0"/>
              <a:t>to increased responsibilities and poor working conditions for </a:t>
            </a:r>
            <a:r>
              <a:rPr lang="en-US" sz="1600" dirty="0" smtClean="0"/>
              <a:t>nurses, </a:t>
            </a:r>
            <a:r>
              <a:rPr lang="en-US" sz="1600" dirty="0"/>
              <a:t>and the first nursing union was developed in 1945. </a:t>
            </a:r>
          </a:p>
          <a:p>
            <a:pPr marL="0" indent="0">
              <a:buNone/>
            </a:pPr>
            <a:endParaRPr lang="en-US"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12</a:t>
            </a:fld>
            <a:endParaRPr lang="en-US" dirty="0"/>
          </a:p>
        </p:txBody>
      </p:sp>
    </p:spTree>
    <p:extLst>
      <p:ext uri="{BB962C8B-B14F-4D97-AF65-F5344CB8AC3E}">
        <p14:creationId xmlns:p14="http://schemas.microsoft.com/office/powerpoint/2010/main" val="11574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1087" y="628630"/>
            <a:ext cx="7275714" cy="366760"/>
          </a:xfrm>
        </p:spPr>
        <p:txBody>
          <a:bodyPr>
            <a:normAutofit fontScale="90000"/>
          </a:bodyPr>
          <a:lstStyle/>
          <a:p>
            <a:r>
              <a:rPr lang="en-US" dirty="0"/>
              <a:t>Universal </a:t>
            </a:r>
            <a:r>
              <a:rPr lang="en-US" dirty="0"/>
              <a:t>H</a:t>
            </a:r>
            <a:r>
              <a:rPr lang="en-US" dirty="0" smtClean="0"/>
              <a:t>ealth </a:t>
            </a:r>
            <a:r>
              <a:rPr lang="en-US" dirty="0"/>
              <a:t>C</a:t>
            </a:r>
            <a:r>
              <a:rPr lang="en-US" dirty="0" smtClean="0"/>
              <a:t>are </a:t>
            </a:r>
            <a:r>
              <a:rPr lang="en-US" dirty="0"/>
              <a:t>Coverage </a:t>
            </a:r>
          </a:p>
        </p:txBody>
      </p:sp>
      <p:sp>
        <p:nvSpPr>
          <p:cNvPr id="3" name="Content Placeholder 2"/>
          <p:cNvSpPr>
            <a:spLocks noGrp="1"/>
          </p:cNvSpPr>
          <p:nvPr>
            <p:ph idx="1"/>
          </p:nvPr>
        </p:nvSpPr>
        <p:spPr>
          <a:xfrm>
            <a:off x="1404572" y="1266147"/>
            <a:ext cx="7132401" cy="2735664"/>
          </a:xfrm>
        </p:spPr>
        <p:txBody>
          <a:bodyPr>
            <a:normAutofit lnSpcReduction="10000"/>
          </a:bodyPr>
          <a:lstStyle/>
          <a:p>
            <a:pPr>
              <a:buFont typeface="Arial" panose="020B0604020202020204" pitchFamily="34" charset="0"/>
              <a:buChar char="•"/>
            </a:pPr>
            <a:r>
              <a:rPr lang="en-US" sz="1600" dirty="0"/>
              <a:t>Access to health care became a growing concern in the second half of the twentieth century. In response to this concern, the first Canadian health region was established in Swift Current in 1946. </a:t>
            </a:r>
          </a:p>
          <a:p>
            <a:pPr>
              <a:buFont typeface="Arial" panose="020B0604020202020204" pitchFamily="34" charset="0"/>
              <a:buChar char="•"/>
            </a:pPr>
            <a:r>
              <a:rPr lang="en-US" sz="1600" dirty="0"/>
              <a:t>For less than $20 per person per year, residents received “doctor services, hospitalization, children’s dental care, and a professional public health service including nurse, immunization programs and health inspectors” (Matthews, 2006, para 3). Two significant outcomes from </a:t>
            </a:r>
            <a:r>
              <a:rPr lang="en-US" sz="1600" dirty="0" smtClean="0"/>
              <a:t>this </a:t>
            </a:r>
            <a:r>
              <a:rPr lang="en-US" sz="1600" dirty="0"/>
              <a:t>include:</a:t>
            </a:r>
          </a:p>
          <a:p>
            <a:pPr lvl="1">
              <a:buFont typeface="Arial" panose="020B0604020202020204" pitchFamily="34" charset="0"/>
              <a:buChar char="•"/>
            </a:pPr>
            <a:r>
              <a:rPr lang="en-US" sz="1600" dirty="0"/>
              <a:t>a</a:t>
            </a:r>
            <a:r>
              <a:rPr lang="en-US" sz="1600" dirty="0" smtClean="0"/>
              <a:t>n </a:t>
            </a:r>
            <a:r>
              <a:rPr lang="en-US" sz="1600" dirty="0"/>
              <a:t>increase in doctors in the Swift Current Health Region from 19 in 1946 to 36 in 1948; </a:t>
            </a:r>
            <a:r>
              <a:rPr lang="en-US" sz="1600" dirty="0" smtClean="0"/>
              <a:t>and,</a:t>
            </a:r>
            <a:endParaRPr lang="en-US" sz="1600" dirty="0"/>
          </a:p>
          <a:p>
            <a:pPr lvl="1">
              <a:buFont typeface="Arial" panose="020B0604020202020204" pitchFamily="34" charset="0"/>
              <a:buChar char="•"/>
            </a:pPr>
            <a:r>
              <a:rPr lang="en-US" sz="1600" dirty="0"/>
              <a:t>a</a:t>
            </a:r>
            <a:r>
              <a:rPr lang="en-US" sz="1600" dirty="0" smtClean="0"/>
              <a:t>s </a:t>
            </a:r>
            <a:r>
              <a:rPr lang="en-US" sz="1600" dirty="0"/>
              <a:t>a direct result of the work of the nurses and access to doctors, a drop in the infant mortality rate to the lowest in Saskatchewan. </a:t>
            </a:r>
          </a:p>
          <a:p>
            <a:pPr marL="0" indent="0">
              <a:buNone/>
            </a:pPr>
            <a:endParaRPr lang="en-US"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13</a:t>
            </a:fld>
            <a:endParaRPr lang="en-US" dirty="0"/>
          </a:p>
        </p:txBody>
      </p:sp>
    </p:spTree>
    <p:extLst>
      <p:ext uri="{BB962C8B-B14F-4D97-AF65-F5344CB8AC3E}">
        <p14:creationId xmlns:p14="http://schemas.microsoft.com/office/powerpoint/2010/main" val="4692321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1087" y="628630"/>
            <a:ext cx="7275714" cy="366760"/>
          </a:xfrm>
        </p:spPr>
        <p:txBody>
          <a:bodyPr>
            <a:normAutofit fontScale="90000"/>
          </a:bodyPr>
          <a:lstStyle/>
          <a:p>
            <a:r>
              <a:rPr lang="en-US" dirty="0"/>
              <a:t>Universal </a:t>
            </a:r>
            <a:r>
              <a:rPr lang="en-US" dirty="0"/>
              <a:t>H</a:t>
            </a:r>
            <a:r>
              <a:rPr lang="en-US" dirty="0" smtClean="0"/>
              <a:t>ealth </a:t>
            </a:r>
            <a:r>
              <a:rPr lang="en-US" dirty="0"/>
              <a:t>C</a:t>
            </a:r>
            <a:r>
              <a:rPr lang="en-US" dirty="0" smtClean="0"/>
              <a:t>are </a:t>
            </a:r>
            <a:r>
              <a:rPr lang="en-US" dirty="0" smtClean="0"/>
              <a:t>Coverage (Cont’d) </a:t>
            </a:r>
            <a:endParaRPr lang="en-US" dirty="0"/>
          </a:p>
        </p:txBody>
      </p:sp>
      <p:sp>
        <p:nvSpPr>
          <p:cNvPr id="3" name="Content Placeholder 2"/>
          <p:cNvSpPr>
            <a:spLocks noGrp="1"/>
          </p:cNvSpPr>
          <p:nvPr>
            <p:ph idx="1"/>
          </p:nvPr>
        </p:nvSpPr>
        <p:spPr>
          <a:xfrm>
            <a:off x="1404572" y="1266147"/>
            <a:ext cx="7132401" cy="2735664"/>
          </a:xfrm>
        </p:spPr>
        <p:txBody>
          <a:bodyPr>
            <a:normAutofit lnSpcReduction="10000"/>
          </a:bodyPr>
          <a:lstStyle/>
          <a:p>
            <a:pPr>
              <a:buFont typeface="Arial" panose="020B0604020202020204" pitchFamily="34" charset="0"/>
              <a:buChar char="•"/>
            </a:pPr>
            <a:r>
              <a:rPr lang="en-US" sz="1600" dirty="0"/>
              <a:t>In 1962 Saskatchewan introduced its province-wide Medicare system based on the experiment in Swift Current. </a:t>
            </a:r>
          </a:p>
          <a:p>
            <a:pPr>
              <a:buFont typeface="Arial" panose="020B0604020202020204" pitchFamily="34" charset="0"/>
              <a:buChar char="•"/>
            </a:pPr>
            <a:r>
              <a:rPr lang="en-US" sz="1600" dirty="0"/>
              <a:t>The Swift Current Health Region became the first universal hospital and medical care program in North America. </a:t>
            </a:r>
          </a:p>
          <a:p>
            <a:pPr>
              <a:buFont typeface="Arial" panose="020B0604020202020204" pitchFamily="34" charset="0"/>
              <a:buChar char="•"/>
            </a:pPr>
            <a:r>
              <a:rPr lang="en-US" sz="1600" dirty="0"/>
              <a:t>Introducing </a:t>
            </a:r>
            <a:r>
              <a:rPr lang="en-US" sz="1600" dirty="0" smtClean="0"/>
              <a:t>universal </a:t>
            </a:r>
            <a:r>
              <a:rPr lang="en-US" sz="1600" dirty="0" smtClean="0"/>
              <a:t>health care </a:t>
            </a:r>
            <a:r>
              <a:rPr lang="en-US" sz="1600" dirty="0"/>
              <a:t>coverage to Canada was a multi-step process. </a:t>
            </a:r>
          </a:p>
          <a:p>
            <a:pPr>
              <a:buFont typeface="Arial" panose="020B0604020202020204" pitchFamily="34" charset="0"/>
              <a:buChar char="•"/>
            </a:pPr>
            <a:r>
              <a:rPr lang="en-US" sz="1600" dirty="0"/>
              <a:t>Canada’s national health insurance program was structured to ensure that every Canadian received medical care and hospital treatment, which was paid for by taxes or compulsory health insurance premiums. Costs were shared between the federal and provincial governments (CNA, 2013; Dunlop, 2006). </a:t>
            </a:r>
          </a:p>
          <a:p>
            <a:pPr marL="0" indent="0">
              <a:buNone/>
            </a:pPr>
            <a:endParaRPr lang="en-US"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14</a:t>
            </a:fld>
            <a:endParaRPr lang="en-US" dirty="0"/>
          </a:p>
        </p:txBody>
      </p:sp>
    </p:spTree>
    <p:extLst>
      <p:ext uri="{BB962C8B-B14F-4D97-AF65-F5344CB8AC3E}">
        <p14:creationId xmlns:p14="http://schemas.microsoft.com/office/powerpoint/2010/main" val="26977317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92D050"/>
                </a:solidFill>
              </a:rPr>
              <a:t>Essential Learning Activity 4.3.1</a:t>
            </a:r>
          </a:p>
        </p:txBody>
      </p:sp>
      <p:sp>
        <p:nvSpPr>
          <p:cNvPr id="3" name="Content Placeholder 2"/>
          <p:cNvSpPr>
            <a:spLocks noGrp="1"/>
          </p:cNvSpPr>
          <p:nvPr>
            <p:ph idx="1"/>
          </p:nvPr>
        </p:nvSpPr>
        <p:spPr>
          <a:xfrm>
            <a:off x="950714" y="1152133"/>
            <a:ext cx="7132401" cy="2735664"/>
          </a:xfrm>
        </p:spPr>
        <p:txBody>
          <a:bodyPr>
            <a:normAutofit/>
          </a:bodyPr>
          <a:lstStyle/>
          <a:p>
            <a:pPr marL="454025" lvl="1" indent="0">
              <a:spcBef>
                <a:spcPts val="0"/>
              </a:spcBef>
              <a:spcAft>
                <a:spcPts val="1200"/>
              </a:spcAft>
              <a:buNone/>
            </a:pPr>
            <a:r>
              <a:rPr lang="en-CA" sz="2000" dirty="0">
                <a:latin typeface="+mj-lt"/>
                <a:cs typeface="Times New Roman" panose="02020603050405020304" pitchFamily="18" charset="0"/>
              </a:rPr>
              <a:t>Saskatchewan </a:t>
            </a:r>
            <a:r>
              <a:rPr lang="en-US" sz="2000" dirty="0">
                <a:latin typeface="+mj-lt"/>
                <a:cs typeface="Times New Roman" panose="02020603050405020304" pitchFamily="18" charset="0"/>
              </a:rPr>
              <a:t>nurses have been very involved in the Canadian </a:t>
            </a:r>
            <a:r>
              <a:rPr lang="en-US" sz="2000" dirty="0" smtClean="0">
                <a:latin typeface="+mj-lt"/>
                <a:cs typeface="Times New Roman" panose="02020603050405020304" pitchFamily="18" charset="0"/>
              </a:rPr>
              <a:t>health care </a:t>
            </a:r>
            <a:r>
              <a:rPr lang="en-US" sz="2000" dirty="0">
                <a:latin typeface="+mj-lt"/>
                <a:cs typeface="Times New Roman" panose="02020603050405020304" pitchFamily="18" charset="0"/>
              </a:rPr>
              <a:t>system. To find out more about the history of nursing in Saskatchewan, watch this </a:t>
            </a:r>
            <a:r>
              <a:rPr lang="en-US" sz="2000" dirty="0" smtClean="0">
                <a:latin typeface="+mj-lt"/>
                <a:cs typeface="Times New Roman" panose="02020603050405020304" pitchFamily="18" charset="0"/>
              </a:rPr>
              <a:t>video, </a:t>
            </a:r>
            <a:r>
              <a:rPr lang="en-US" sz="2000" dirty="0">
                <a:latin typeface="+mj-lt"/>
                <a:cs typeface="Times New Roman" panose="02020603050405020304" pitchFamily="18" charset="0"/>
              </a:rPr>
              <a:t>titled “</a:t>
            </a:r>
            <a:r>
              <a:rPr lang="en-US" sz="2000" dirty="0">
                <a:latin typeface="+mj-lt"/>
                <a:cs typeface="Times New Roman" panose="02020603050405020304" pitchFamily="18" charset="0"/>
                <a:hlinkClick r:id="rId2"/>
              </a:rPr>
              <a:t>The Role of Canadian Nurses during WW1 &amp; WW2</a:t>
            </a:r>
            <a:r>
              <a:rPr lang="en-US" sz="2000" dirty="0">
                <a:latin typeface="+mj-lt"/>
                <a:cs typeface="Times New Roman" panose="02020603050405020304" pitchFamily="18" charset="0"/>
              </a:rPr>
              <a:t>”  (5:19) by Dr. Sandra </a:t>
            </a:r>
            <a:r>
              <a:rPr lang="en-US" sz="2000" dirty="0" err="1">
                <a:latin typeface="+mj-lt"/>
                <a:cs typeface="Times New Roman" panose="02020603050405020304" pitchFamily="18" charset="0"/>
              </a:rPr>
              <a:t>Bassendowski</a:t>
            </a:r>
            <a:r>
              <a:rPr lang="en-US" sz="2000" dirty="0">
                <a:latin typeface="+mj-lt"/>
                <a:cs typeface="Times New Roman" panose="02020603050405020304" pitchFamily="18" charset="0"/>
              </a:rPr>
              <a:t>, Professor, College of Nursing, University of Saskatchewan.</a:t>
            </a:r>
            <a:endParaRPr lang="en-CA" sz="2000" dirty="0">
              <a:latin typeface="+mj-lt"/>
              <a:cs typeface="Times New Roman" panose="02020603050405020304" pitchFamily="18" charset="0"/>
            </a:endParaRPr>
          </a:p>
          <a:p>
            <a:pPr marL="454025" lvl="1" indent="0">
              <a:spcBef>
                <a:spcPts val="0"/>
              </a:spcBef>
              <a:spcAft>
                <a:spcPts val="1200"/>
              </a:spcAft>
              <a:buNone/>
            </a:pPr>
            <a:r>
              <a:rPr lang="en-CA" sz="2000" dirty="0">
                <a:latin typeface="Arial" panose="020B0604020202020204" pitchFamily="34" charset="0"/>
                <a:cs typeface="Arial" panose="020B0604020202020204" pitchFamily="34" charset="0"/>
              </a:rPr>
              <a:t> </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15</a:t>
            </a:fld>
            <a:endParaRPr lang="en-US" dirty="0"/>
          </a:p>
        </p:txBody>
      </p:sp>
    </p:spTree>
    <p:extLst>
      <p:ext uri="{BB962C8B-B14F-4D97-AF65-F5344CB8AC3E}">
        <p14:creationId xmlns:p14="http://schemas.microsoft.com/office/powerpoint/2010/main" val="35563307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92D050"/>
                </a:solidFill>
              </a:rPr>
              <a:t>Essential Learning Activity 4.3.2</a:t>
            </a:r>
          </a:p>
        </p:txBody>
      </p:sp>
      <p:sp>
        <p:nvSpPr>
          <p:cNvPr id="3" name="Content Placeholder 2"/>
          <p:cNvSpPr>
            <a:spLocks noGrp="1"/>
          </p:cNvSpPr>
          <p:nvPr>
            <p:ph idx="1"/>
          </p:nvPr>
        </p:nvSpPr>
        <p:spPr>
          <a:xfrm>
            <a:off x="950714" y="1152133"/>
            <a:ext cx="7132401" cy="2735664"/>
          </a:xfrm>
        </p:spPr>
        <p:txBody>
          <a:bodyPr>
            <a:normAutofit fontScale="70000" lnSpcReduction="20000"/>
          </a:bodyPr>
          <a:lstStyle/>
          <a:p>
            <a:pPr marL="454025" lvl="1" indent="0">
              <a:spcBef>
                <a:spcPts val="0"/>
              </a:spcBef>
              <a:spcAft>
                <a:spcPts val="1200"/>
              </a:spcAft>
              <a:buNone/>
            </a:pPr>
            <a:r>
              <a:rPr lang="en-US" sz="2100" dirty="0">
                <a:latin typeface="+mj-lt"/>
                <a:cs typeface="Times New Roman" panose="02020603050405020304" pitchFamily="18" charset="0"/>
              </a:rPr>
              <a:t>Answer the following questions as you review the Canada Health Act:</a:t>
            </a:r>
          </a:p>
          <a:p>
            <a:pPr lvl="1">
              <a:spcBef>
                <a:spcPts val="0"/>
              </a:spcBef>
              <a:spcAft>
                <a:spcPts val="1200"/>
              </a:spcAft>
            </a:pPr>
            <a:r>
              <a:rPr lang="en-US" sz="2100" dirty="0">
                <a:latin typeface="+mj-lt"/>
                <a:cs typeface="Times New Roman" panose="02020603050405020304" pitchFamily="18" charset="0"/>
              </a:rPr>
              <a:t>What are the five standards that the provinces and territories must meet?</a:t>
            </a:r>
          </a:p>
          <a:p>
            <a:pPr lvl="1">
              <a:spcBef>
                <a:spcPts val="0"/>
              </a:spcBef>
              <a:spcAft>
                <a:spcPts val="1200"/>
              </a:spcAft>
            </a:pPr>
            <a:r>
              <a:rPr lang="en-US" sz="2100" dirty="0">
                <a:latin typeface="+mj-lt"/>
                <a:cs typeface="Times New Roman" panose="02020603050405020304" pitchFamily="18" charset="0"/>
              </a:rPr>
              <a:t>What are the responsibilities of the provinces and territories for health care?</a:t>
            </a:r>
          </a:p>
          <a:p>
            <a:pPr lvl="1">
              <a:spcBef>
                <a:spcPts val="0"/>
              </a:spcBef>
              <a:spcAft>
                <a:spcPts val="1200"/>
              </a:spcAft>
            </a:pPr>
            <a:r>
              <a:rPr lang="en-US" sz="2100" dirty="0">
                <a:latin typeface="+mj-lt"/>
                <a:cs typeface="Times New Roman" panose="02020603050405020304" pitchFamily="18" charset="0"/>
              </a:rPr>
              <a:t>What services do the provinces and territories fund?</a:t>
            </a:r>
          </a:p>
          <a:p>
            <a:pPr lvl="1">
              <a:spcBef>
                <a:spcPts val="0"/>
              </a:spcBef>
              <a:spcAft>
                <a:spcPts val="1200"/>
              </a:spcAft>
            </a:pPr>
            <a:r>
              <a:rPr lang="en-US" sz="2100" dirty="0">
                <a:latin typeface="+mj-lt"/>
                <a:cs typeface="Times New Roman" panose="02020603050405020304" pitchFamily="18" charset="0"/>
              </a:rPr>
              <a:t>What are the responsibilities of the federal government for health care?</a:t>
            </a:r>
          </a:p>
          <a:p>
            <a:pPr lvl="1">
              <a:spcBef>
                <a:spcPts val="0"/>
              </a:spcBef>
              <a:spcAft>
                <a:spcPts val="1200"/>
              </a:spcAft>
            </a:pPr>
            <a:r>
              <a:rPr lang="en-US" sz="2100" dirty="0">
                <a:latin typeface="+mj-lt"/>
                <a:cs typeface="Times New Roman" panose="02020603050405020304" pitchFamily="18" charset="0"/>
              </a:rPr>
              <a:t>What services does the federal government fund?</a:t>
            </a:r>
          </a:p>
          <a:p>
            <a:pPr lvl="1">
              <a:spcBef>
                <a:spcPts val="0"/>
              </a:spcBef>
              <a:spcAft>
                <a:spcPts val="1200"/>
              </a:spcAft>
            </a:pPr>
            <a:r>
              <a:rPr lang="en-US" sz="2100" dirty="0">
                <a:latin typeface="+mj-lt"/>
                <a:cs typeface="Times New Roman" panose="02020603050405020304" pitchFamily="18" charset="0"/>
              </a:rPr>
              <a:t>How does the federal government fund and work with First Nations and Inuit people?</a:t>
            </a:r>
          </a:p>
          <a:p>
            <a:pPr marL="454025" lvl="1" indent="0">
              <a:spcBef>
                <a:spcPts val="0"/>
              </a:spcBef>
              <a:spcAft>
                <a:spcPts val="1200"/>
              </a:spcAft>
              <a:buNone/>
            </a:pPr>
            <a:r>
              <a:rPr lang="en-CA" sz="2000" dirty="0">
                <a:latin typeface="Arial" panose="020B0604020202020204" pitchFamily="34" charset="0"/>
                <a:cs typeface="Arial" panose="020B0604020202020204" pitchFamily="34" charset="0"/>
              </a:rPr>
              <a:t> </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16</a:t>
            </a:fld>
            <a:endParaRPr lang="en-US" dirty="0"/>
          </a:p>
        </p:txBody>
      </p:sp>
    </p:spTree>
    <p:extLst>
      <p:ext uri="{BB962C8B-B14F-4D97-AF65-F5344CB8AC3E}">
        <p14:creationId xmlns:p14="http://schemas.microsoft.com/office/powerpoint/2010/main" val="27529390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92D050"/>
                </a:solidFill>
              </a:rPr>
              <a:t>Essential Learning Activity 4.3.2 </a:t>
            </a:r>
            <a:r>
              <a:rPr lang="en-US" dirty="0" smtClean="0">
                <a:solidFill>
                  <a:srgbClr val="92D050"/>
                </a:solidFill>
              </a:rPr>
              <a:t>(Cont’d</a:t>
            </a:r>
            <a:r>
              <a:rPr lang="en-US" dirty="0">
                <a:solidFill>
                  <a:srgbClr val="92D050"/>
                </a:solidFill>
              </a:rPr>
              <a:t>)</a:t>
            </a:r>
          </a:p>
        </p:txBody>
      </p:sp>
      <p:sp>
        <p:nvSpPr>
          <p:cNvPr id="3" name="Content Placeholder 2"/>
          <p:cNvSpPr>
            <a:spLocks noGrp="1"/>
          </p:cNvSpPr>
          <p:nvPr>
            <p:ph idx="1"/>
          </p:nvPr>
        </p:nvSpPr>
        <p:spPr>
          <a:xfrm>
            <a:off x="1404572" y="1152133"/>
            <a:ext cx="7132401" cy="2735664"/>
          </a:xfrm>
        </p:spPr>
        <p:txBody>
          <a:bodyPr>
            <a:normAutofit lnSpcReduction="10000"/>
          </a:bodyPr>
          <a:lstStyle/>
          <a:p>
            <a:pPr marL="0" indent="0">
              <a:spcBef>
                <a:spcPts val="0"/>
              </a:spcBef>
              <a:spcAft>
                <a:spcPts val="1200"/>
              </a:spcAft>
              <a:buNone/>
            </a:pPr>
            <a:r>
              <a:rPr lang="en-US" sz="1900" dirty="0">
                <a:latin typeface="+mj-lt"/>
                <a:cs typeface="Times New Roman" panose="02020603050405020304" pitchFamily="18" charset="0"/>
              </a:rPr>
              <a:t>To understand more about </a:t>
            </a:r>
            <a:r>
              <a:rPr lang="en-US" sz="1900" dirty="0" smtClean="0">
                <a:latin typeface="+mj-lt"/>
                <a:cs typeface="Times New Roman" panose="02020603050405020304" pitchFamily="18" charset="0"/>
              </a:rPr>
              <a:t>health care </a:t>
            </a:r>
            <a:r>
              <a:rPr lang="en-US" sz="1900" dirty="0">
                <a:latin typeface="+mj-lt"/>
                <a:cs typeface="Times New Roman" panose="02020603050405020304" pitchFamily="18" charset="0"/>
              </a:rPr>
              <a:t>services for First Nations and Inuit people, visit the </a:t>
            </a:r>
            <a:r>
              <a:rPr lang="en-US" sz="1900" dirty="0">
                <a:latin typeface="+mj-lt"/>
                <a:cs typeface="Times New Roman" panose="02020603050405020304" pitchFamily="18" charset="0"/>
                <a:hlinkClick r:id="rId2"/>
              </a:rPr>
              <a:t>First Nations and Inuit </a:t>
            </a:r>
            <a:r>
              <a:rPr lang="en-US" sz="1900" dirty="0" smtClean="0">
                <a:latin typeface="+mj-lt"/>
                <a:cs typeface="Times New Roman" panose="02020603050405020304" pitchFamily="18" charset="0"/>
                <a:hlinkClick r:id="rId2"/>
              </a:rPr>
              <a:t>Health</a:t>
            </a:r>
            <a:r>
              <a:rPr lang="en-US" sz="1900" dirty="0" smtClean="0">
                <a:latin typeface="+mj-lt"/>
                <a:cs typeface="Times New Roman" panose="02020603050405020304" pitchFamily="18" charset="0"/>
              </a:rPr>
              <a:t> </a:t>
            </a:r>
            <a:r>
              <a:rPr lang="en-US" sz="1900" dirty="0">
                <a:latin typeface="+mj-lt"/>
                <a:cs typeface="Times New Roman" panose="02020603050405020304" pitchFamily="18" charset="0"/>
              </a:rPr>
              <a:t>web page on the Health Canada website. Then answer the following questions:</a:t>
            </a:r>
          </a:p>
          <a:p>
            <a:pPr lvl="1">
              <a:spcBef>
                <a:spcPts val="0"/>
              </a:spcBef>
              <a:spcAft>
                <a:spcPts val="1200"/>
              </a:spcAft>
            </a:pPr>
            <a:r>
              <a:rPr lang="en-US" sz="1900" dirty="0">
                <a:latin typeface="+mj-lt"/>
                <a:cs typeface="Times New Roman" panose="02020603050405020304" pitchFamily="18" charset="0"/>
              </a:rPr>
              <a:t>What is </a:t>
            </a:r>
            <a:r>
              <a:rPr lang="en-US" sz="1900" dirty="0">
                <a:latin typeface="+mj-lt"/>
                <a:cs typeface="Times New Roman" panose="02020603050405020304" pitchFamily="18" charset="0"/>
                <a:hlinkClick r:id="rId3"/>
              </a:rPr>
              <a:t>Jordan's principle</a:t>
            </a:r>
            <a:r>
              <a:rPr lang="en-US" sz="1900" dirty="0">
                <a:latin typeface="+mj-lt"/>
                <a:cs typeface="Times New Roman" panose="02020603050405020304" pitchFamily="18" charset="0"/>
              </a:rPr>
              <a:t>?</a:t>
            </a:r>
          </a:p>
          <a:p>
            <a:pPr lvl="1">
              <a:spcBef>
                <a:spcPts val="0"/>
              </a:spcBef>
              <a:spcAft>
                <a:spcPts val="1200"/>
              </a:spcAft>
            </a:pPr>
            <a:r>
              <a:rPr lang="en-US" sz="1900" dirty="0">
                <a:latin typeface="+mj-lt"/>
                <a:cs typeface="Times New Roman" panose="02020603050405020304" pitchFamily="18" charset="0"/>
              </a:rPr>
              <a:t>If a First Nations child is not receiving services and supports, who is to be contacted?</a:t>
            </a:r>
            <a:endParaRPr lang="en-CA" sz="1900" dirty="0">
              <a:latin typeface="+mj-lt"/>
              <a:cs typeface="Times New Roman" panose="02020603050405020304" pitchFamily="18" charset="0"/>
            </a:endParaRPr>
          </a:p>
          <a:p>
            <a:pPr marL="454025" lvl="1" indent="0">
              <a:spcBef>
                <a:spcPts val="0"/>
              </a:spcBef>
              <a:spcAft>
                <a:spcPts val="1200"/>
              </a:spcAft>
              <a:buNone/>
            </a:pPr>
            <a:r>
              <a:rPr lang="en-CA" sz="2000" dirty="0">
                <a:latin typeface="Arial" panose="020B0604020202020204" pitchFamily="34" charset="0"/>
                <a:cs typeface="Arial" panose="020B0604020202020204" pitchFamily="34" charset="0"/>
              </a:rPr>
              <a:t> </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17</a:t>
            </a:fld>
            <a:endParaRPr lang="en-US" dirty="0"/>
          </a:p>
        </p:txBody>
      </p:sp>
    </p:spTree>
    <p:extLst>
      <p:ext uri="{BB962C8B-B14F-4D97-AF65-F5344CB8AC3E}">
        <p14:creationId xmlns:p14="http://schemas.microsoft.com/office/powerpoint/2010/main" val="38557190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1087" y="321095"/>
            <a:ext cx="7275714" cy="366760"/>
          </a:xfrm>
        </p:spPr>
        <p:txBody>
          <a:bodyPr>
            <a:normAutofit fontScale="90000"/>
          </a:bodyPr>
          <a:lstStyle/>
          <a:p>
            <a:r>
              <a:rPr lang="en-US" dirty="0"/>
              <a:t>Health Care and Nursing Highlights of the Second Half of the Twentieth Century</a:t>
            </a:r>
          </a:p>
        </p:txBody>
      </p:sp>
      <p:sp>
        <p:nvSpPr>
          <p:cNvPr id="3" name="Content Placeholder 2"/>
          <p:cNvSpPr>
            <a:spLocks noGrp="1"/>
          </p:cNvSpPr>
          <p:nvPr>
            <p:ph idx="1"/>
          </p:nvPr>
        </p:nvSpPr>
        <p:spPr>
          <a:xfrm>
            <a:off x="1404572" y="1373949"/>
            <a:ext cx="7132401" cy="2735664"/>
          </a:xfrm>
        </p:spPr>
        <p:txBody>
          <a:bodyPr>
            <a:normAutofit/>
          </a:bodyPr>
          <a:lstStyle/>
          <a:p>
            <a:pPr>
              <a:buFont typeface="Arial" panose="020B0604020202020204" pitchFamily="34" charset="0"/>
              <a:buChar char="•"/>
            </a:pPr>
            <a:r>
              <a:rPr lang="en-US" sz="1600" dirty="0"/>
              <a:t>Despite nursing education being a focus during the first half of the twentieth century, there was increasing concern from nurse leaders about the quality of education in the second half of the twentieth century. </a:t>
            </a:r>
          </a:p>
          <a:p>
            <a:pPr>
              <a:buFont typeface="Arial" panose="020B0604020202020204" pitchFamily="34" charset="0"/>
              <a:buChar char="•"/>
            </a:pPr>
            <a:r>
              <a:rPr lang="en-US" sz="1600" dirty="0"/>
              <a:t>In an attempt to improve nursing education, the CNA piloted an accreditation program. </a:t>
            </a:r>
          </a:p>
          <a:p>
            <a:pPr>
              <a:buFont typeface="Arial" panose="020B0604020202020204" pitchFamily="34" charset="0"/>
              <a:buChar char="•"/>
            </a:pPr>
            <a:r>
              <a:rPr lang="en-US" sz="1600" dirty="0"/>
              <a:t>The 1960 pilot program reported that 21 out of 25 schools failed to meet the standards. </a:t>
            </a:r>
          </a:p>
          <a:p>
            <a:pPr>
              <a:buFont typeface="Arial" panose="020B0604020202020204" pitchFamily="34" charset="0"/>
              <a:buChar char="•"/>
            </a:pPr>
            <a:r>
              <a:rPr lang="en-US" sz="1600" dirty="0"/>
              <a:t>This acted as the catalyst to move nursing education out of the hospitals and into the hands of Canadian colleges and universities. </a:t>
            </a:r>
          </a:p>
          <a:p>
            <a:pPr marL="0" indent="0">
              <a:buNone/>
            </a:pPr>
            <a:endParaRPr lang="en-US"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18</a:t>
            </a:fld>
            <a:endParaRPr lang="en-US" dirty="0"/>
          </a:p>
        </p:txBody>
      </p:sp>
    </p:spTree>
    <p:extLst>
      <p:ext uri="{BB962C8B-B14F-4D97-AF65-F5344CB8AC3E}">
        <p14:creationId xmlns:p14="http://schemas.microsoft.com/office/powerpoint/2010/main" val="2171078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92D050"/>
                </a:solidFill>
              </a:rPr>
              <a:t>Research Note</a:t>
            </a:r>
          </a:p>
        </p:txBody>
      </p:sp>
      <p:sp>
        <p:nvSpPr>
          <p:cNvPr id="3" name="Content Placeholder 2"/>
          <p:cNvSpPr>
            <a:spLocks noGrp="1"/>
          </p:cNvSpPr>
          <p:nvPr>
            <p:ph idx="1"/>
          </p:nvPr>
        </p:nvSpPr>
        <p:spPr/>
        <p:txBody>
          <a:bodyPr>
            <a:normAutofit/>
          </a:bodyPr>
          <a:lstStyle/>
          <a:p>
            <a:pPr marL="0" indent="0">
              <a:spcBef>
                <a:spcPts val="0"/>
              </a:spcBef>
              <a:spcAft>
                <a:spcPts val="1200"/>
              </a:spcAft>
              <a:buNone/>
            </a:pPr>
            <a:r>
              <a:rPr lang="en-US" sz="1800" dirty="0">
                <a:latin typeface="+mj-lt"/>
                <a:cs typeface="Times New Roman" panose="02020603050405020304" pitchFamily="18" charset="0"/>
              </a:rPr>
              <a:t>Northern Saskatchewan is home to many Indigenous people, who live in small, often isolated, settlements. The economic conditions in the </a:t>
            </a:r>
            <a:r>
              <a:rPr lang="en-US" sz="1800" dirty="0" smtClean="0">
                <a:latin typeface="+mj-lt"/>
                <a:cs typeface="Times New Roman" panose="02020603050405020304" pitchFamily="18" charset="0"/>
              </a:rPr>
              <a:t>North </a:t>
            </a:r>
            <a:r>
              <a:rPr lang="en-US" sz="1800" dirty="0">
                <a:latin typeface="+mj-lt"/>
                <a:cs typeface="Times New Roman" panose="02020603050405020304" pitchFamily="18" charset="0"/>
              </a:rPr>
              <a:t>were abysmal during the twentieth century. The first nursing stations were established in Ile-a-la-Crosse in 1927 and Cumberland House in 1929. Nursing was the backbone of health care in the North.</a:t>
            </a:r>
          </a:p>
          <a:p>
            <a:pPr marL="0" indent="0">
              <a:spcBef>
                <a:spcPts val="0"/>
              </a:spcBef>
              <a:spcAft>
                <a:spcPts val="1200"/>
              </a:spcAft>
              <a:buNone/>
            </a:pPr>
            <a:r>
              <a:rPr lang="en-US" sz="1800" dirty="0">
                <a:latin typeface="+mj-lt"/>
                <a:cs typeface="Times New Roman" panose="02020603050405020304" pitchFamily="18" charset="0"/>
              </a:rPr>
              <a:t>In this YouTube video (53:00), titled </a:t>
            </a:r>
            <a:r>
              <a:rPr lang="en-US" sz="1800" dirty="0">
                <a:latin typeface="+mj-lt"/>
                <a:cs typeface="Times New Roman" panose="02020603050405020304" pitchFamily="18" charset="0"/>
                <a:hlinkClick r:id="rId2"/>
              </a:rPr>
              <a:t>Place and Nursing in Northern Communities: A Historical </a:t>
            </a:r>
            <a:r>
              <a:rPr lang="en-US" sz="1800" dirty="0" smtClean="0">
                <a:latin typeface="+mj-lt"/>
                <a:cs typeface="Times New Roman" panose="02020603050405020304" pitchFamily="18" charset="0"/>
                <a:hlinkClick r:id="rId2"/>
              </a:rPr>
              <a:t>Perspective</a:t>
            </a:r>
            <a:r>
              <a:rPr lang="en-US" sz="1800" dirty="0" smtClean="0">
                <a:latin typeface="+mj-lt"/>
                <a:cs typeface="Times New Roman" panose="02020603050405020304" pitchFamily="18" charset="0"/>
              </a:rPr>
              <a:t>, Dr</a:t>
            </a:r>
            <a:r>
              <a:rPr lang="en-US" sz="1800" dirty="0">
                <a:latin typeface="+mj-lt"/>
                <a:cs typeface="Times New Roman" panose="02020603050405020304" pitchFamily="18" charset="0"/>
              </a:rPr>
              <a:t>. Lesley McBain discusses historical research conducted with northern Saskatchewan nurses. </a:t>
            </a:r>
            <a:endParaRPr lang="en-CA" sz="1800" dirty="0">
              <a:latin typeface="+mj-lt"/>
              <a:cs typeface="Times New Roman" panose="02020603050405020304" pitchFamily="18" charset="0"/>
            </a:endParaRP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19</a:t>
            </a:fld>
            <a:endParaRPr lang="en-US" dirty="0"/>
          </a:p>
        </p:txBody>
      </p:sp>
    </p:spTree>
    <p:extLst>
      <p:ext uri="{BB962C8B-B14F-4D97-AF65-F5344CB8AC3E}">
        <p14:creationId xmlns:p14="http://schemas.microsoft.com/office/powerpoint/2010/main" val="28631627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Open License</a:t>
            </a:r>
          </a:p>
        </p:txBody>
      </p:sp>
      <p:sp>
        <p:nvSpPr>
          <p:cNvPr id="3" name="Content Placeholder 2"/>
          <p:cNvSpPr>
            <a:spLocks noGrp="1"/>
          </p:cNvSpPr>
          <p:nvPr>
            <p:ph idx="1"/>
          </p:nvPr>
        </p:nvSpPr>
        <p:spPr/>
        <p:txBody>
          <a:bodyPr>
            <a:normAutofit fontScale="55000" lnSpcReduction="20000"/>
          </a:bodyPr>
          <a:lstStyle/>
          <a:p>
            <a:pPr marL="0" lvl="0" indent="0">
              <a:lnSpc>
                <a:spcPct val="150000"/>
              </a:lnSpc>
              <a:spcBef>
                <a:spcPts val="0"/>
              </a:spcBef>
              <a:buNone/>
            </a:pPr>
            <a:r>
              <a:rPr lang="en-CA" dirty="0">
                <a:solidFill>
                  <a:schemeClr val="tx1"/>
                </a:solidFill>
              </a:rPr>
              <a:t>The PowerPoint slide deck created by Joan Wagner, and designed by </a:t>
            </a:r>
            <a:r>
              <a:rPr lang="en-CA" dirty="0">
                <a:solidFill>
                  <a:schemeClr val="tx1"/>
                </a:solidFill>
                <a:hlinkClick r:id="rId2"/>
              </a:rPr>
              <a:t>JVDW Designs</a:t>
            </a:r>
            <a:r>
              <a:rPr lang="en-CA" dirty="0">
                <a:solidFill>
                  <a:schemeClr val="tx1"/>
                </a:solidFill>
              </a:rPr>
              <a:t>, for the open textbook </a:t>
            </a:r>
            <a:r>
              <a:rPr lang="en-CA" i="1" dirty="0">
                <a:solidFill>
                  <a:schemeClr val="tx1"/>
                </a:solidFill>
              </a:rPr>
              <a:t>Leadership and Influencing Change in Nursing</a:t>
            </a:r>
            <a:r>
              <a:rPr lang="en-CA" dirty="0">
                <a:solidFill>
                  <a:schemeClr val="tx1"/>
                </a:solidFill>
              </a:rPr>
              <a:t> is licensed </a:t>
            </a:r>
            <a:r>
              <a:rPr lang="en-CA" dirty="0"/>
              <a:t>under a </a:t>
            </a:r>
            <a:r>
              <a:rPr lang="en-CA" dirty="0">
                <a:hlinkClick r:id="rId3"/>
              </a:rPr>
              <a:t>Creative Commons Attribution 4.0 International License</a:t>
            </a:r>
            <a:r>
              <a:rPr lang="en-CA" dirty="0"/>
              <a:t>, except where otherwise noted. T</a:t>
            </a:r>
            <a:r>
              <a:rPr lang="en-CA" dirty="0">
                <a:solidFill>
                  <a:schemeClr val="tx1"/>
                </a:solidFill>
              </a:rPr>
              <a:t>he University of Regina logo is a registered trademark. </a:t>
            </a:r>
            <a:endParaRPr lang="en-CA" dirty="0"/>
          </a:p>
          <a:p>
            <a:pPr marL="0" lvl="0" indent="0">
              <a:lnSpc>
                <a:spcPct val="150000"/>
              </a:lnSpc>
              <a:spcBef>
                <a:spcPts val="0"/>
              </a:spcBef>
              <a:buNone/>
            </a:pPr>
            <a:endParaRPr lang="en-CA" sz="1500" dirty="0">
              <a:solidFill>
                <a:schemeClr val="tx1"/>
              </a:solidFill>
            </a:endParaRPr>
          </a:p>
          <a:p>
            <a:pPr marL="0" indent="0">
              <a:lnSpc>
                <a:spcPct val="150000"/>
              </a:lnSpc>
              <a:spcBef>
                <a:spcPts val="0"/>
              </a:spcBef>
              <a:buNone/>
            </a:pPr>
            <a:r>
              <a:rPr lang="en-CA" dirty="0"/>
              <a:t>Under the terms of the </a:t>
            </a:r>
            <a:r>
              <a:rPr lang="en-CA" dirty="0">
                <a:hlinkClick r:id="rId3"/>
              </a:rPr>
              <a:t>Creative Commons Attribution 4.0 International License</a:t>
            </a:r>
            <a:r>
              <a:rPr lang="en-CA" dirty="0"/>
              <a:t>, you are free to retain, reuse, copy, redistribute, and revise this PowerPoint – in whole or in part – as long as you provide attribution to Joan Wagner. Download the PowerPoint slide deck for </a:t>
            </a:r>
            <a:r>
              <a:rPr lang="en-CA" i="1" dirty="0"/>
              <a:t>Leadership and Influencing Change in Nursing </a:t>
            </a:r>
            <a:r>
              <a:rPr lang="en-CA" dirty="0"/>
              <a:t>by Joan Wagner for free at </a:t>
            </a:r>
            <a:r>
              <a:rPr lang="en-CA" dirty="0">
                <a:hlinkClick r:id="rId4"/>
              </a:rPr>
              <a:t>www.uregina.ca/open-access/open-textbooks</a:t>
            </a:r>
            <a:r>
              <a:rPr lang="en-CA" dirty="0"/>
              <a:t>. </a:t>
            </a:r>
          </a:p>
          <a:p>
            <a:pPr marL="0" indent="0">
              <a:lnSpc>
                <a:spcPct val="150000"/>
              </a:lnSpc>
              <a:spcBef>
                <a:spcPts val="0"/>
              </a:spcBef>
              <a:buNone/>
            </a:pPr>
            <a:endParaRPr lang="en-CA" sz="1500" dirty="0"/>
          </a:p>
          <a:p>
            <a:pPr marL="0" indent="0">
              <a:lnSpc>
                <a:spcPct val="150000"/>
              </a:lnSpc>
              <a:spcBef>
                <a:spcPts val="0"/>
              </a:spcBef>
              <a:buNone/>
            </a:pPr>
            <a:r>
              <a:rPr lang="en-CA" dirty="0"/>
              <a:t>For questions about University of Regina’s Open Textbook Publishing Program, contact: </a:t>
            </a:r>
            <a:r>
              <a:rPr lang="en-CA" dirty="0">
                <a:hlinkClick r:id="rId5"/>
              </a:rPr>
              <a:t>open.textbooks@uregina.ca</a:t>
            </a:r>
            <a:r>
              <a:rPr lang="en-CA" dirty="0"/>
              <a:t>. </a:t>
            </a:r>
          </a:p>
          <a:p>
            <a:pPr marL="0" lvl="0" indent="0">
              <a:lnSpc>
                <a:spcPct val="150000"/>
              </a:lnSpc>
              <a:spcBef>
                <a:spcPts val="0"/>
              </a:spcBef>
              <a:buNone/>
            </a:pPr>
            <a:endParaRPr lang="en-CA" dirty="0">
              <a:solidFill>
                <a:schemeClr val="tx1"/>
              </a:solidFill>
            </a:endParaRPr>
          </a:p>
          <a:p>
            <a:pPr marL="0" indent="0">
              <a:lnSpc>
                <a:spcPct val="150000"/>
              </a:lnSpc>
              <a:spcBef>
                <a:spcPts val="0"/>
              </a:spcBef>
              <a:buNone/>
            </a:pPr>
            <a:endParaRPr lang="ro-RO" sz="1800"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2</a:t>
            </a:fld>
            <a:endParaRPr lang="en-US" dirty="0"/>
          </a:p>
        </p:txBody>
      </p:sp>
    </p:spTree>
    <p:extLst>
      <p:ext uri="{BB962C8B-B14F-4D97-AF65-F5344CB8AC3E}">
        <p14:creationId xmlns:p14="http://schemas.microsoft.com/office/powerpoint/2010/main" val="22125863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92D050"/>
                </a:solidFill>
              </a:rPr>
              <a:t>Research </a:t>
            </a:r>
            <a:r>
              <a:rPr lang="en-US" dirty="0" smtClean="0">
                <a:solidFill>
                  <a:srgbClr val="92D050"/>
                </a:solidFill>
              </a:rPr>
              <a:t>Note (Cont’d)</a:t>
            </a:r>
            <a:endParaRPr lang="en-US" dirty="0">
              <a:solidFill>
                <a:srgbClr val="92D050"/>
              </a:solidFill>
            </a:endParaRPr>
          </a:p>
        </p:txBody>
      </p:sp>
      <p:sp>
        <p:nvSpPr>
          <p:cNvPr id="3" name="Content Placeholder 2"/>
          <p:cNvSpPr>
            <a:spLocks noGrp="1"/>
          </p:cNvSpPr>
          <p:nvPr>
            <p:ph idx="1"/>
          </p:nvPr>
        </p:nvSpPr>
        <p:spPr/>
        <p:txBody>
          <a:bodyPr>
            <a:normAutofit fontScale="92500" lnSpcReduction="20000"/>
          </a:bodyPr>
          <a:lstStyle/>
          <a:p>
            <a:pPr marL="0" indent="0">
              <a:spcBef>
                <a:spcPts val="0"/>
              </a:spcBef>
              <a:spcAft>
                <a:spcPts val="1200"/>
              </a:spcAft>
              <a:buNone/>
            </a:pPr>
            <a:r>
              <a:rPr lang="en-US" sz="1800" dirty="0">
                <a:latin typeface="+mj-lt"/>
                <a:cs typeface="Times New Roman" panose="02020603050405020304" pitchFamily="18" charset="0"/>
              </a:rPr>
              <a:t>After watching the video, answer the following questions:</a:t>
            </a:r>
          </a:p>
          <a:p>
            <a:pPr>
              <a:spcBef>
                <a:spcPts val="0"/>
              </a:spcBef>
              <a:spcAft>
                <a:spcPts val="1200"/>
              </a:spcAft>
            </a:pPr>
            <a:r>
              <a:rPr lang="en-US" sz="1800" dirty="0">
                <a:latin typeface="+mj-lt"/>
                <a:cs typeface="Times New Roman" panose="02020603050405020304" pitchFamily="18" charset="0"/>
              </a:rPr>
              <a:t>According to this research, has the Canada Health Act had an impact on northern communities?</a:t>
            </a:r>
          </a:p>
          <a:p>
            <a:pPr>
              <a:spcBef>
                <a:spcPts val="0"/>
              </a:spcBef>
              <a:spcAft>
                <a:spcPts val="1200"/>
              </a:spcAft>
            </a:pPr>
            <a:r>
              <a:rPr lang="en-US" sz="1800" dirty="0">
                <a:latin typeface="+mj-lt"/>
                <a:cs typeface="Times New Roman" panose="02020603050405020304" pitchFamily="18" charset="0"/>
              </a:rPr>
              <a:t>What changes would you recommend to improve health care in the North?</a:t>
            </a:r>
          </a:p>
          <a:p>
            <a:pPr>
              <a:spcBef>
                <a:spcPts val="0"/>
              </a:spcBef>
              <a:spcAft>
                <a:spcPts val="1200"/>
              </a:spcAft>
            </a:pPr>
            <a:r>
              <a:rPr lang="en-US" sz="1800" dirty="0">
                <a:latin typeface="+mj-lt"/>
                <a:cs typeface="Times New Roman" panose="02020603050405020304" pitchFamily="18" charset="0"/>
              </a:rPr>
              <a:t>How did the frequent relocation of northern nurses impact their “moral proximity,” as described by Malone’s theory of distal nursing discussed in the video?</a:t>
            </a:r>
          </a:p>
          <a:p>
            <a:pPr>
              <a:spcBef>
                <a:spcPts val="0"/>
              </a:spcBef>
              <a:spcAft>
                <a:spcPts val="1200"/>
              </a:spcAft>
            </a:pPr>
            <a:r>
              <a:rPr lang="en-US" sz="1800" dirty="0">
                <a:latin typeface="+mj-lt"/>
                <a:cs typeface="Times New Roman" panose="02020603050405020304" pitchFamily="18" charset="0"/>
              </a:rPr>
              <a:t>If you were a provincial northern nurse, what would you do to ensure that all people receive good care?</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20</a:t>
            </a:fld>
            <a:endParaRPr lang="en-US" dirty="0"/>
          </a:p>
        </p:txBody>
      </p:sp>
    </p:spTree>
    <p:extLst>
      <p:ext uri="{BB962C8B-B14F-4D97-AF65-F5344CB8AC3E}">
        <p14:creationId xmlns:p14="http://schemas.microsoft.com/office/powerpoint/2010/main" val="10113890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Exercises for Review</a:t>
            </a:r>
          </a:p>
        </p:txBody>
      </p:sp>
      <p:sp>
        <p:nvSpPr>
          <p:cNvPr id="3" name="Content Placeholder 2"/>
          <p:cNvSpPr>
            <a:spLocks noGrp="1"/>
          </p:cNvSpPr>
          <p:nvPr>
            <p:ph idx="1"/>
          </p:nvPr>
        </p:nvSpPr>
        <p:spPr/>
        <p:txBody>
          <a:bodyPr>
            <a:normAutofit/>
          </a:bodyPr>
          <a:lstStyle/>
          <a:p>
            <a:pPr>
              <a:lnSpc>
                <a:spcPct val="110000"/>
              </a:lnSpc>
            </a:pPr>
            <a:r>
              <a:rPr lang="en-US" sz="1600" dirty="0">
                <a:latin typeface="+mj-lt"/>
                <a:cs typeface="Times New Roman" panose="02020603050405020304" pitchFamily="18" charset="0"/>
              </a:rPr>
              <a:t>What are the responsibilities of the federal government under the Canada Health Act? Discuss the impact of dividing the responsibilities for health care between the provincial, territorial, and federal governments.</a:t>
            </a:r>
          </a:p>
          <a:p>
            <a:pPr>
              <a:lnSpc>
                <a:spcPct val="110000"/>
              </a:lnSpc>
            </a:pPr>
            <a:r>
              <a:rPr lang="en-US" sz="1600" dirty="0">
                <a:latin typeface="+mj-lt"/>
                <a:cs typeface="Times New Roman" panose="02020603050405020304" pitchFamily="18" charset="0"/>
              </a:rPr>
              <a:t>Discuss how social forces have had a significant impact upon the roles of nurses in Canadian health care. Provide at least three examples of social forces.</a:t>
            </a:r>
          </a:p>
          <a:p>
            <a:pPr>
              <a:lnSpc>
                <a:spcPct val="110000"/>
              </a:lnSpc>
            </a:pPr>
            <a:r>
              <a:rPr lang="en-US" sz="1600" dirty="0">
                <a:latin typeface="+mj-lt"/>
                <a:cs typeface="Times New Roman" panose="02020603050405020304" pitchFamily="18" charset="0"/>
              </a:rPr>
              <a:t>What changes would you recommend to the Canada Health Act?</a:t>
            </a:r>
          </a:p>
          <a:p>
            <a:pPr marL="0" indent="0">
              <a:buNone/>
            </a:pPr>
            <a:endParaRPr lang="en-US"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21</a:t>
            </a:fld>
            <a:endParaRPr lang="en-US" dirty="0"/>
          </a:p>
        </p:txBody>
      </p:sp>
    </p:spTree>
    <p:extLst>
      <p:ext uri="{BB962C8B-B14F-4D97-AF65-F5344CB8AC3E}">
        <p14:creationId xmlns:p14="http://schemas.microsoft.com/office/powerpoint/2010/main" val="31085234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References</a:t>
            </a:r>
          </a:p>
        </p:txBody>
      </p:sp>
      <p:sp>
        <p:nvSpPr>
          <p:cNvPr id="3" name="Content Placeholder 2"/>
          <p:cNvSpPr>
            <a:spLocks noGrp="1"/>
          </p:cNvSpPr>
          <p:nvPr>
            <p:ph idx="1"/>
          </p:nvPr>
        </p:nvSpPr>
        <p:spPr/>
        <p:txBody>
          <a:bodyPr>
            <a:normAutofit/>
          </a:bodyPr>
          <a:lstStyle/>
          <a:p>
            <a:pPr marL="432000" indent="-457200">
              <a:buNone/>
            </a:pPr>
            <a:r>
              <a:rPr lang="en-US" sz="1200" dirty="0"/>
              <a:t>Canadian Nurses Association [CNA]. (2013). One hundred years of service. Ottawa: CNA. Retrieved from https://www.cna-aiic.ca/~/media/cna/page-content/pdf-en/cna_history_book_e.pdf?la=en</a:t>
            </a:r>
          </a:p>
          <a:p>
            <a:pPr marL="432000" indent="-457200">
              <a:buNone/>
            </a:pPr>
            <a:r>
              <a:rPr lang="en-US" sz="1200" dirty="0"/>
              <a:t>Dunlop, M. E. (2006). Health Policy. </a:t>
            </a:r>
            <a:r>
              <a:rPr lang="en-US" sz="1200" i="1" dirty="0"/>
              <a:t>The Canadian Encyclopedia</a:t>
            </a:r>
            <a:r>
              <a:rPr lang="en-US" sz="1200" dirty="0"/>
              <a:t>. Retrieved from http://www.thecanadianencyclopedia.ca/en/article/health-policy/</a:t>
            </a:r>
          </a:p>
          <a:p>
            <a:pPr marL="432000" indent="-457200">
              <a:buNone/>
            </a:pPr>
            <a:r>
              <a:rPr lang="en-US" sz="1200" dirty="0"/>
              <a:t>Gregory, d., Raymond-</a:t>
            </a:r>
            <a:r>
              <a:rPr lang="en-US" sz="1200" dirty="0" err="1"/>
              <a:t>Seniuk</a:t>
            </a:r>
            <a:r>
              <a:rPr lang="en-US" sz="1200" dirty="0"/>
              <a:t>, C., Patrick, L., &amp; Stephen, T. (2015). An introduction to Canadian nursing. In d. Gregory, C. Raymond-</a:t>
            </a:r>
            <a:r>
              <a:rPr lang="en-US" sz="1200" dirty="0" err="1"/>
              <a:t>Seniuk</a:t>
            </a:r>
            <a:r>
              <a:rPr lang="en-US" sz="1200" dirty="0"/>
              <a:t>, C. Patrick, &amp; T. Stephen </a:t>
            </a:r>
            <a:r>
              <a:rPr lang="en-US" sz="1200" dirty="0" smtClean="0"/>
              <a:t>(eds</a:t>
            </a:r>
            <a:r>
              <a:rPr lang="en-US" sz="1200" dirty="0"/>
              <a:t>.), </a:t>
            </a:r>
            <a:r>
              <a:rPr lang="en-US" sz="1200" i="1" dirty="0"/>
              <a:t>Fundamentals</a:t>
            </a:r>
            <a:r>
              <a:rPr lang="en-US" sz="1200" i="1" dirty="0" smtClean="0"/>
              <a:t>: Perspectives </a:t>
            </a:r>
            <a:r>
              <a:rPr lang="en-US" sz="1200" i="1" dirty="0"/>
              <a:t>on the art and science of Canadian nursing</a:t>
            </a:r>
            <a:r>
              <a:rPr lang="en-US" sz="1200" dirty="0"/>
              <a:t> (pp. 3–22). Philadelphia, PA: Walters Kluwer.</a:t>
            </a:r>
          </a:p>
          <a:p>
            <a:pPr marL="432000" indent="-457200">
              <a:buNone/>
            </a:pPr>
            <a:r>
              <a:rPr lang="en-US" sz="1200" dirty="0" err="1"/>
              <a:t>Jaenen</a:t>
            </a:r>
            <a:r>
              <a:rPr lang="en-US" sz="1200" dirty="0"/>
              <a:t>, C. J. (2008). Marie-Marguerite </a:t>
            </a:r>
            <a:r>
              <a:rPr lang="en-US" sz="1200" dirty="0" err="1"/>
              <a:t>d’Youville</a:t>
            </a:r>
            <a:r>
              <a:rPr lang="en-US" sz="1200" dirty="0"/>
              <a:t>. </a:t>
            </a:r>
            <a:r>
              <a:rPr lang="en-US" sz="1200" i="1" dirty="0"/>
              <a:t>The Canadian Encyclopedia</a:t>
            </a:r>
            <a:r>
              <a:rPr lang="en-US" sz="1200" dirty="0"/>
              <a:t>. Retrieved from http://www.thecanadianencyclopedia.ca/en/article/marie-marguerite-d-youville/</a:t>
            </a:r>
          </a:p>
          <a:p>
            <a:pPr marL="432000" indent="-457200">
              <a:buNone/>
            </a:pPr>
            <a:r>
              <a:rPr lang="en-US" sz="1200" dirty="0"/>
              <a:t>Matthews, M. (2005). Swift Current Health Region. In </a:t>
            </a:r>
            <a:r>
              <a:rPr lang="en-US" sz="1200" i="1" dirty="0"/>
              <a:t>Encyclopedia of Saskatchewan: A living legacy</a:t>
            </a:r>
            <a:r>
              <a:rPr lang="en-US" sz="1200" dirty="0"/>
              <a:t> (pp. 919–920). </a:t>
            </a:r>
            <a:r>
              <a:rPr lang="en-US" sz="1200" dirty="0" smtClean="0"/>
              <a:t>Regina: </a:t>
            </a:r>
            <a:r>
              <a:rPr lang="en-US" sz="1200" dirty="0"/>
              <a:t>Canadian Plains Research Center, University of Regina.</a:t>
            </a:r>
          </a:p>
          <a:p>
            <a:pPr marL="432000" indent="-457200">
              <a:buNone/>
            </a:pPr>
            <a:r>
              <a:rPr lang="en-US" sz="1200" dirty="0"/>
              <a:t>VON Canada. (2017). More than a </a:t>
            </a:r>
            <a:r>
              <a:rPr lang="en-US" sz="1200" dirty="0" smtClean="0"/>
              <a:t>century </a:t>
            </a:r>
            <a:r>
              <a:rPr lang="en-US" sz="1200" dirty="0"/>
              <a:t>of </a:t>
            </a:r>
            <a:r>
              <a:rPr lang="en-US" sz="1200" dirty="0" smtClean="0"/>
              <a:t>caring</a:t>
            </a:r>
            <a:r>
              <a:rPr lang="en-US" sz="1200" dirty="0"/>
              <a:t>: Our </a:t>
            </a:r>
            <a:r>
              <a:rPr lang="en-US" sz="1200" dirty="0" smtClean="0"/>
              <a:t>proud </a:t>
            </a:r>
            <a:r>
              <a:rPr lang="en-US" sz="1200" dirty="0"/>
              <a:t>l</a:t>
            </a:r>
            <a:r>
              <a:rPr lang="en-US" sz="1200" dirty="0" smtClean="0"/>
              <a:t>egacy</a:t>
            </a:r>
            <a:r>
              <a:rPr lang="en-US" sz="1200" dirty="0"/>
              <a:t>. Retrieved from www.von.ca/en/history</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22</a:t>
            </a:fld>
            <a:endParaRPr lang="en-US" dirty="0"/>
          </a:p>
        </p:txBody>
      </p:sp>
    </p:spTree>
    <p:extLst>
      <p:ext uri="{BB962C8B-B14F-4D97-AF65-F5344CB8AC3E}">
        <p14:creationId xmlns:p14="http://schemas.microsoft.com/office/powerpoint/2010/main" val="14839709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Presenters</a:t>
            </a:r>
          </a:p>
        </p:txBody>
      </p:sp>
      <p:sp>
        <p:nvSpPr>
          <p:cNvPr id="3" name="Content Placeholder 2"/>
          <p:cNvSpPr>
            <a:spLocks noGrp="1"/>
          </p:cNvSpPr>
          <p:nvPr>
            <p:ph idx="1"/>
          </p:nvPr>
        </p:nvSpPr>
        <p:spPr>
          <a:xfrm>
            <a:off x="715139" y="1005686"/>
            <a:ext cx="4855420" cy="249702"/>
          </a:xfrm>
        </p:spPr>
        <p:txBody>
          <a:bodyPr>
            <a:normAutofit lnSpcReduction="10000"/>
          </a:bodyPr>
          <a:lstStyle/>
          <a:p>
            <a:r>
              <a:rPr lang="en-US" dirty="0"/>
              <a:t>Presented by</a:t>
            </a:r>
          </a:p>
        </p:txBody>
      </p:sp>
      <p:sp>
        <p:nvSpPr>
          <p:cNvPr id="4" name="Content Placeholder 3"/>
          <p:cNvSpPr>
            <a:spLocks noGrp="1"/>
          </p:cNvSpPr>
          <p:nvPr>
            <p:ph idx="10"/>
          </p:nvPr>
        </p:nvSpPr>
        <p:spPr>
          <a:xfrm>
            <a:off x="694358" y="2737121"/>
            <a:ext cx="4855420" cy="398492"/>
          </a:xfrm>
        </p:spPr>
        <p:txBody>
          <a:bodyPr/>
          <a:lstStyle/>
          <a:p>
            <a:r>
              <a:rPr lang="en-US" dirty="0"/>
              <a:t>Thank you!</a:t>
            </a:r>
          </a:p>
        </p:txBody>
      </p:sp>
      <p:sp>
        <p:nvSpPr>
          <p:cNvPr id="5" name="Text Placeholder 3"/>
          <p:cNvSpPr>
            <a:spLocks noGrp="1"/>
          </p:cNvSpPr>
          <p:nvPr>
            <p:ph type="body" sz="quarter" idx="12"/>
          </p:nvPr>
        </p:nvSpPr>
        <p:spPr>
          <a:xfrm>
            <a:off x="1994499" y="3388764"/>
            <a:ext cx="3938712" cy="419265"/>
          </a:xfrm>
          <a:prstGeom prst="rect">
            <a:avLst/>
          </a:prstGeom>
        </p:spPr>
        <p:txBody>
          <a:bodyPr vert="horz" lIns="0" bIns="0"/>
          <a:lstStyle>
            <a:lvl1pPr marL="0" indent="0">
              <a:buFontTx/>
              <a:buNone/>
              <a:defRPr sz="1200" cap="all" baseline="0">
                <a:solidFill>
                  <a:srgbClr val="0A3E28"/>
                </a:solidFill>
              </a:defRPr>
            </a:lvl1pPr>
            <a:lvl2pPr marL="454025" indent="0">
              <a:buFontTx/>
              <a:buNone/>
              <a:defRPr sz="1200" cap="all">
                <a:solidFill>
                  <a:srgbClr val="0A3E28"/>
                </a:solidFill>
              </a:defRPr>
            </a:lvl2pPr>
            <a:lvl3pPr marL="893762" indent="0">
              <a:buFontTx/>
              <a:buNone/>
              <a:defRPr sz="1200" cap="all">
                <a:solidFill>
                  <a:srgbClr val="0A3E28"/>
                </a:solidFill>
              </a:defRPr>
            </a:lvl3pPr>
            <a:lvl4pPr marL="1347788" indent="0">
              <a:buFontTx/>
              <a:buNone/>
              <a:defRPr sz="1200" cap="all">
                <a:solidFill>
                  <a:srgbClr val="0A3E28"/>
                </a:solidFill>
              </a:defRPr>
            </a:lvl4pPr>
            <a:lvl5pPr marL="1795463" indent="0">
              <a:buFontTx/>
              <a:buNone/>
              <a:defRPr sz="1200" cap="all">
                <a:solidFill>
                  <a:srgbClr val="0A3E28"/>
                </a:solidFill>
              </a:defRPr>
            </a:lvl5pPr>
          </a:lstStyle>
          <a:p>
            <a:pPr lvl="0"/>
            <a:r>
              <a:rPr lang="en-CA" dirty="0">
                <a:solidFill>
                  <a:srgbClr val="F5BB34"/>
                </a:solidFill>
              </a:rPr>
              <a:t>Creative commons attribution 4.0 International license</a:t>
            </a:r>
            <a:endParaRPr lang="en-US" dirty="0">
              <a:solidFill>
                <a:srgbClr val="F5BB34"/>
              </a:solidFill>
            </a:endParaRPr>
          </a:p>
        </p:txBody>
      </p:sp>
      <p:sp>
        <p:nvSpPr>
          <p:cNvPr id="7" name="Text Placeholder 2"/>
          <p:cNvSpPr txBox="1">
            <a:spLocks/>
          </p:cNvSpPr>
          <p:nvPr/>
        </p:nvSpPr>
        <p:spPr>
          <a:xfrm>
            <a:off x="694624" y="4276852"/>
            <a:ext cx="4770395" cy="187605"/>
          </a:xfrm>
          <a:prstGeom prst="rect">
            <a:avLst/>
          </a:prstGeom>
        </p:spPr>
        <p:txBody>
          <a:bodyPr vert="horz" lIns="0" tIns="0" rIns="0" bIns="0" rtlCol="0">
            <a:noAutofit/>
          </a:bodyPr>
          <a:lstStyle>
            <a:lvl1pPr marL="0" indent="0" algn="l" defTabSz="457200" rtl="0" eaLnBrk="1" latinLnBrk="0" hangingPunct="1">
              <a:spcBef>
                <a:spcPct val="20000"/>
              </a:spcBef>
              <a:buClr>
                <a:schemeClr val="accent2"/>
              </a:buClr>
              <a:buFont typeface="Arial"/>
              <a:buNone/>
              <a:defRPr sz="2200" b="1" i="0" kern="1200" cap="all">
                <a:solidFill>
                  <a:srgbClr val="0A3E28"/>
                </a:solidFill>
                <a:latin typeface="Arial"/>
                <a:ea typeface="+mn-ea"/>
                <a:cs typeface="Century Gothic"/>
              </a:defRPr>
            </a:lvl1pPr>
            <a:lvl2pPr marL="454025" indent="0" algn="l" defTabSz="457200" rtl="0" eaLnBrk="1" latinLnBrk="0" hangingPunct="1">
              <a:spcBef>
                <a:spcPct val="20000"/>
              </a:spcBef>
              <a:buClr>
                <a:schemeClr val="accent2"/>
              </a:buClr>
              <a:buFont typeface="Arial"/>
              <a:buNone/>
              <a:defRPr sz="2200" b="0" i="0" kern="1200">
                <a:solidFill>
                  <a:srgbClr val="1A0704"/>
                </a:solidFill>
                <a:latin typeface="Arial"/>
                <a:ea typeface="+mn-ea"/>
                <a:cs typeface="Century Gothic"/>
              </a:defRPr>
            </a:lvl2pPr>
            <a:lvl3pPr marL="893762" indent="0" algn="l" defTabSz="457200" rtl="0" eaLnBrk="1" latinLnBrk="0" hangingPunct="1">
              <a:spcBef>
                <a:spcPct val="20000"/>
              </a:spcBef>
              <a:buClr>
                <a:schemeClr val="accent2"/>
              </a:buClr>
              <a:buFont typeface="Arial"/>
              <a:buNone/>
              <a:defRPr sz="2200" b="0" i="0" kern="1200">
                <a:solidFill>
                  <a:srgbClr val="1A0704"/>
                </a:solidFill>
                <a:latin typeface="Arial"/>
                <a:ea typeface="+mn-ea"/>
                <a:cs typeface="Century Gothic"/>
              </a:defRPr>
            </a:lvl3pPr>
            <a:lvl4pPr marL="1347788" indent="0" algn="l" defTabSz="457200" rtl="0" eaLnBrk="1" latinLnBrk="0" hangingPunct="1">
              <a:spcBef>
                <a:spcPct val="20000"/>
              </a:spcBef>
              <a:buClr>
                <a:schemeClr val="accent2"/>
              </a:buClr>
              <a:buFont typeface="Arial"/>
              <a:buNone/>
              <a:defRPr sz="2200" b="0" i="0" kern="1200">
                <a:solidFill>
                  <a:srgbClr val="1A0704"/>
                </a:solidFill>
                <a:latin typeface="Arial"/>
                <a:ea typeface="+mn-ea"/>
                <a:cs typeface="Century Gothic"/>
              </a:defRPr>
            </a:lvl4pPr>
            <a:lvl5pPr marL="1795463" indent="0" algn="l" defTabSz="457200" rtl="0" eaLnBrk="1" latinLnBrk="0" hangingPunct="1">
              <a:spcBef>
                <a:spcPct val="20000"/>
              </a:spcBef>
              <a:buClr>
                <a:schemeClr val="accent2"/>
              </a:buClr>
              <a:buFont typeface="Arial"/>
              <a:buNone/>
              <a:defRPr sz="2200" b="0" i="0" kern="1200">
                <a:solidFill>
                  <a:srgbClr val="1A0704"/>
                </a:solidFill>
                <a:latin typeface="Arial"/>
                <a:ea typeface="+mn-ea"/>
                <a:cs typeface="Century Gothic"/>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CA" dirty="0"/>
              <a:t>June 2018</a:t>
            </a:r>
            <a:endParaRPr lang="en-US" dirty="0"/>
          </a:p>
        </p:txBody>
      </p:sp>
      <p:pic>
        <p:nvPicPr>
          <p:cNvPr id="1026" name="Picture 2" descr="C:\Users\Elsa\Desktop\WORK\Open Textbook Program\Contracts Permissions Citations Attribution\CC Attribution Buttons\by.png"/>
          <p:cNvPicPr>
            <a:picLocks noChangeAspect="1" noChangeArrowheads="1"/>
          </p:cNvPicPr>
          <p:nvPr/>
        </p:nvPicPr>
        <p:blipFill>
          <a:blip r:embed="rId2"/>
          <a:srcRect/>
          <a:stretch>
            <a:fillRect/>
          </a:stretch>
        </p:blipFill>
        <p:spPr bwMode="auto">
          <a:xfrm>
            <a:off x="694624" y="3398598"/>
            <a:ext cx="1227137" cy="430213"/>
          </a:xfrm>
          <a:prstGeom prst="rect">
            <a:avLst/>
          </a:prstGeom>
          <a:noFill/>
        </p:spPr>
      </p:pic>
    </p:spTree>
    <p:extLst>
      <p:ext uri="{BB962C8B-B14F-4D97-AF65-F5344CB8AC3E}">
        <p14:creationId xmlns:p14="http://schemas.microsoft.com/office/powerpoint/2010/main" val="351086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Learning Objectives</a:t>
            </a:r>
          </a:p>
        </p:txBody>
      </p:sp>
      <p:sp>
        <p:nvSpPr>
          <p:cNvPr id="3" name="Content Placeholder 2"/>
          <p:cNvSpPr>
            <a:spLocks noGrp="1"/>
          </p:cNvSpPr>
          <p:nvPr>
            <p:ph idx="1"/>
          </p:nvPr>
        </p:nvSpPr>
        <p:spPr>
          <a:xfrm>
            <a:off x="1411087" y="1203918"/>
            <a:ext cx="7132401" cy="2735664"/>
          </a:xfrm>
        </p:spPr>
        <p:txBody>
          <a:bodyPr>
            <a:normAutofit fontScale="92500"/>
          </a:bodyPr>
          <a:lstStyle/>
          <a:p>
            <a:pPr>
              <a:buFont typeface="Arial" panose="020B0604020202020204" pitchFamily="34" charset="0"/>
              <a:buChar char="•"/>
            </a:pPr>
            <a:r>
              <a:rPr lang="en-US" dirty="0"/>
              <a:t>Review historical events related to Canadian health care and the role of early nurse leaders in those events.</a:t>
            </a:r>
          </a:p>
          <a:p>
            <a:pPr>
              <a:buFont typeface="Arial" panose="020B0604020202020204" pitchFamily="34" charset="0"/>
              <a:buChar char="•"/>
            </a:pPr>
            <a:r>
              <a:rPr lang="en-US" dirty="0"/>
              <a:t>Identify how </a:t>
            </a:r>
            <a:r>
              <a:rPr lang="en-US" dirty="0" smtClean="0"/>
              <a:t>health care </a:t>
            </a:r>
            <a:r>
              <a:rPr lang="en-US" dirty="0"/>
              <a:t>responsibilities have been divided among federal, provincial, and territorial governments.</a:t>
            </a:r>
          </a:p>
          <a:p>
            <a:pPr>
              <a:buFont typeface="Arial" panose="020B0604020202020204" pitchFamily="34" charset="0"/>
              <a:buChar char="•"/>
            </a:pPr>
            <a:r>
              <a:rPr lang="en-US" dirty="0"/>
              <a:t>Describe how </a:t>
            </a:r>
            <a:r>
              <a:rPr lang="en-US" dirty="0" smtClean="0"/>
              <a:t>demographic </a:t>
            </a:r>
            <a:r>
              <a:rPr lang="en-US" dirty="0"/>
              <a:t>and social forces impact nurse leadership within the Canadian </a:t>
            </a:r>
            <a:r>
              <a:rPr lang="en-US" dirty="0" smtClean="0"/>
              <a:t>health care </a:t>
            </a:r>
            <a:r>
              <a:rPr lang="en-US" dirty="0"/>
              <a:t>system.</a:t>
            </a:r>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3</a:t>
            </a:fld>
            <a:endParaRPr lang="en-US" dirty="0"/>
          </a:p>
        </p:txBody>
      </p:sp>
    </p:spTree>
    <p:extLst>
      <p:ext uri="{BB962C8B-B14F-4D97-AF65-F5344CB8AC3E}">
        <p14:creationId xmlns:p14="http://schemas.microsoft.com/office/powerpoint/2010/main" val="3578624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495686"/>
            <a:ext cx="7275714" cy="366760"/>
          </a:xfrm>
        </p:spPr>
        <p:txBody>
          <a:bodyPr>
            <a:normAutofit fontScale="90000"/>
          </a:bodyPr>
          <a:lstStyle/>
          <a:p>
            <a:r>
              <a:rPr lang="en-US" dirty="0"/>
              <a:t>Early Nurse Leaders in Canadian Health Care</a:t>
            </a:r>
          </a:p>
        </p:txBody>
      </p:sp>
      <p:sp>
        <p:nvSpPr>
          <p:cNvPr id="3" name="Content Placeholder 2"/>
          <p:cNvSpPr>
            <a:spLocks noGrp="1"/>
          </p:cNvSpPr>
          <p:nvPr>
            <p:ph idx="1"/>
          </p:nvPr>
        </p:nvSpPr>
        <p:spPr>
          <a:xfrm>
            <a:off x="1411087" y="1500624"/>
            <a:ext cx="7132401" cy="2735664"/>
          </a:xfrm>
        </p:spPr>
        <p:txBody>
          <a:bodyPr>
            <a:normAutofit/>
          </a:bodyPr>
          <a:lstStyle/>
          <a:p>
            <a:pPr>
              <a:buFont typeface="Arial" panose="020B0604020202020204" pitchFamily="34" charset="0"/>
              <a:buChar char="•"/>
            </a:pPr>
            <a:r>
              <a:rPr lang="en-US" dirty="0" smtClean="0"/>
              <a:t>1617–1649</a:t>
            </a:r>
            <a:r>
              <a:rPr lang="en-US" dirty="0"/>
              <a:t>, Marie </a:t>
            </a:r>
            <a:r>
              <a:rPr lang="en-US" dirty="0" err="1"/>
              <a:t>Rollet</a:t>
            </a:r>
            <a:r>
              <a:rPr lang="en-US" dirty="0"/>
              <a:t> Hébert </a:t>
            </a:r>
          </a:p>
          <a:p>
            <a:pPr lvl="1">
              <a:buFont typeface="Arial" panose="020B0604020202020204" pitchFamily="34" charset="0"/>
              <a:buChar char="•"/>
            </a:pPr>
            <a:r>
              <a:rPr lang="en-US" dirty="0"/>
              <a:t>Consulted with Indigenous </a:t>
            </a:r>
            <a:r>
              <a:rPr lang="en-US" dirty="0" smtClean="0"/>
              <a:t>Peoples </a:t>
            </a:r>
            <a:r>
              <a:rPr lang="en-US" dirty="0"/>
              <a:t>regarding healing methods (Gregory, Raymond-</a:t>
            </a:r>
            <a:r>
              <a:rPr lang="en-US" dirty="0" err="1"/>
              <a:t>Seniuk</a:t>
            </a:r>
            <a:r>
              <a:rPr lang="en-US" dirty="0"/>
              <a:t>, Patrick, &amp; Stephen, 2015)</a:t>
            </a:r>
          </a:p>
          <a:p>
            <a:pPr lvl="1">
              <a:buFont typeface="Arial" panose="020B0604020202020204" pitchFamily="34" charset="0"/>
              <a:buChar char="•"/>
            </a:pPr>
            <a:r>
              <a:rPr lang="en-US" dirty="0"/>
              <a:t>Canada’s first teacher</a:t>
            </a:r>
          </a:p>
          <a:p>
            <a:pPr marL="0" indent="0">
              <a:buNone/>
            </a:pPr>
            <a:endParaRPr lang="en-US"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4</a:t>
            </a:fld>
            <a:endParaRPr lang="en-US" dirty="0"/>
          </a:p>
        </p:txBody>
      </p:sp>
    </p:spTree>
    <p:extLst>
      <p:ext uri="{BB962C8B-B14F-4D97-AF65-F5344CB8AC3E}">
        <p14:creationId xmlns:p14="http://schemas.microsoft.com/office/powerpoint/2010/main" val="33761912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495686"/>
            <a:ext cx="7275714" cy="366760"/>
          </a:xfrm>
        </p:spPr>
        <p:txBody>
          <a:bodyPr>
            <a:normAutofit fontScale="90000"/>
          </a:bodyPr>
          <a:lstStyle/>
          <a:p>
            <a:r>
              <a:rPr lang="en-US" dirty="0"/>
              <a:t>Early Nurse Leaders in Canadian Health </a:t>
            </a:r>
            <a:r>
              <a:rPr lang="en-US" dirty="0" smtClean="0"/>
              <a:t>Care (Cont’d)</a:t>
            </a:r>
            <a:endParaRPr lang="en-US" dirty="0"/>
          </a:p>
        </p:txBody>
      </p:sp>
      <p:sp>
        <p:nvSpPr>
          <p:cNvPr id="3" name="Content Placeholder 2"/>
          <p:cNvSpPr>
            <a:spLocks noGrp="1"/>
          </p:cNvSpPr>
          <p:nvPr>
            <p:ph idx="1"/>
          </p:nvPr>
        </p:nvSpPr>
        <p:spPr>
          <a:xfrm>
            <a:off x="1411087" y="1500624"/>
            <a:ext cx="7132401" cy="2735664"/>
          </a:xfrm>
        </p:spPr>
        <p:txBody>
          <a:bodyPr>
            <a:normAutofit/>
          </a:bodyPr>
          <a:lstStyle/>
          <a:p>
            <a:pPr>
              <a:buFont typeface="Arial" panose="020B0604020202020204" pitchFamily="34" charset="0"/>
              <a:buChar char="•"/>
            </a:pPr>
            <a:r>
              <a:rPr lang="en-US" dirty="0"/>
              <a:t>1642, Jeanne </a:t>
            </a:r>
            <a:r>
              <a:rPr lang="en-US" dirty="0" err="1"/>
              <a:t>Mance</a:t>
            </a:r>
            <a:r>
              <a:rPr lang="en-US" dirty="0"/>
              <a:t> </a:t>
            </a:r>
          </a:p>
          <a:p>
            <a:pPr lvl="1">
              <a:buFont typeface="Arial" panose="020B0604020202020204" pitchFamily="34" charset="0"/>
              <a:buChar char="•"/>
            </a:pPr>
            <a:r>
              <a:rPr lang="en-US" dirty="0"/>
              <a:t>Development of Canada’s first </a:t>
            </a:r>
            <a:r>
              <a:rPr lang="en-US" dirty="0" smtClean="0"/>
              <a:t>hospital—</a:t>
            </a:r>
            <a:r>
              <a:rPr lang="en-US" dirty="0" err="1" smtClean="0"/>
              <a:t>Hôtel-Dieu</a:t>
            </a:r>
            <a:r>
              <a:rPr lang="en-US" dirty="0" smtClean="0"/>
              <a:t> </a:t>
            </a:r>
            <a:r>
              <a:rPr lang="en-US" dirty="0"/>
              <a:t>de Montréal</a:t>
            </a:r>
          </a:p>
          <a:p>
            <a:pPr lvl="1">
              <a:buFont typeface="Arial" panose="020B0604020202020204" pitchFamily="34" charset="0"/>
              <a:buChar char="•"/>
            </a:pPr>
            <a:r>
              <a:rPr lang="en-US" dirty="0"/>
              <a:t>Canada’s first “lay nurse” </a:t>
            </a:r>
          </a:p>
          <a:p>
            <a:pPr lvl="1">
              <a:buFont typeface="Arial" panose="020B0604020202020204" pitchFamily="34" charset="0"/>
              <a:buChar char="•"/>
            </a:pPr>
            <a:r>
              <a:rPr lang="en-US" dirty="0"/>
              <a:t>Cared for both the physical and spiritual needs of her patients </a:t>
            </a:r>
          </a:p>
          <a:p>
            <a:pPr marL="0" indent="0">
              <a:buNone/>
            </a:pPr>
            <a:endParaRPr lang="en-US"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5</a:t>
            </a:fld>
            <a:endParaRPr lang="en-US" dirty="0"/>
          </a:p>
        </p:txBody>
      </p:sp>
    </p:spTree>
    <p:extLst>
      <p:ext uri="{BB962C8B-B14F-4D97-AF65-F5344CB8AC3E}">
        <p14:creationId xmlns:p14="http://schemas.microsoft.com/office/powerpoint/2010/main" val="8544369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495686"/>
            <a:ext cx="7275714" cy="366760"/>
          </a:xfrm>
        </p:spPr>
        <p:txBody>
          <a:bodyPr>
            <a:normAutofit fontScale="90000"/>
          </a:bodyPr>
          <a:lstStyle/>
          <a:p>
            <a:r>
              <a:rPr lang="en-US" dirty="0"/>
              <a:t>Early Nurse Leaders in Canadian Health </a:t>
            </a:r>
            <a:r>
              <a:rPr lang="en-US" dirty="0" smtClean="0"/>
              <a:t>Care (Cont’d)</a:t>
            </a:r>
            <a:endParaRPr lang="en-US" dirty="0"/>
          </a:p>
        </p:txBody>
      </p:sp>
      <p:sp>
        <p:nvSpPr>
          <p:cNvPr id="3" name="Content Placeholder 2"/>
          <p:cNvSpPr>
            <a:spLocks noGrp="1"/>
          </p:cNvSpPr>
          <p:nvPr>
            <p:ph idx="1"/>
          </p:nvPr>
        </p:nvSpPr>
        <p:spPr>
          <a:xfrm>
            <a:off x="1411087" y="1500624"/>
            <a:ext cx="7132401" cy="2735664"/>
          </a:xfrm>
        </p:spPr>
        <p:txBody>
          <a:bodyPr>
            <a:normAutofit/>
          </a:bodyPr>
          <a:lstStyle/>
          <a:p>
            <a:pPr>
              <a:buFont typeface="Arial" panose="020B0604020202020204" pitchFamily="34" charset="0"/>
              <a:buChar char="•"/>
            </a:pPr>
            <a:r>
              <a:rPr lang="en-US" sz="1800" dirty="0" smtClean="0"/>
              <a:t>1700s</a:t>
            </a:r>
            <a:r>
              <a:rPr lang="en-US" sz="1800" dirty="0"/>
              <a:t>, Founding of the Hudson’s Bay Company </a:t>
            </a:r>
          </a:p>
          <a:p>
            <a:pPr lvl="1">
              <a:buFont typeface="Arial" panose="020B0604020202020204" pitchFamily="34" charset="0"/>
              <a:buChar char="•"/>
            </a:pPr>
            <a:r>
              <a:rPr lang="en-US" sz="1800" dirty="0"/>
              <a:t>Brought on a small pox epidemic, increasing the need for European lay nurses </a:t>
            </a:r>
          </a:p>
          <a:p>
            <a:pPr>
              <a:buFont typeface="Arial" panose="020B0604020202020204" pitchFamily="34" charset="0"/>
              <a:buChar char="•"/>
            </a:pPr>
            <a:r>
              <a:rPr lang="en-US" sz="1800" dirty="0"/>
              <a:t>1747, Marie-Marguerite (</a:t>
            </a:r>
            <a:r>
              <a:rPr lang="en-US" sz="1800" dirty="0" err="1"/>
              <a:t>Dufrost</a:t>
            </a:r>
            <a:r>
              <a:rPr lang="en-US" sz="1800" dirty="0"/>
              <a:t> de </a:t>
            </a:r>
            <a:r>
              <a:rPr lang="en-US" sz="1800" dirty="0" err="1"/>
              <a:t>Lajemmarais</a:t>
            </a:r>
            <a:r>
              <a:rPr lang="en-US" sz="1800" dirty="0"/>
              <a:t>) </a:t>
            </a:r>
            <a:r>
              <a:rPr lang="en-US" sz="1800" dirty="0" err="1"/>
              <a:t>d’Youville</a:t>
            </a:r>
            <a:endParaRPr lang="en-US" sz="1800" dirty="0"/>
          </a:p>
          <a:p>
            <a:pPr lvl="1">
              <a:buFont typeface="Arial" panose="020B0604020202020204" pitchFamily="34" charset="0"/>
              <a:buChar char="•"/>
            </a:pPr>
            <a:r>
              <a:rPr lang="en-US" sz="1800" dirty="0"/>
              <a:t>Took charge of the bankrupt </a:t>
            </a:r>
            <a:r>
              <a:rPr lang="en-US" sz="1800" dirty="0" err="1"/>
              <a:t>Hôpital</a:t>
            </a:r>
            <a:r>
              <a:rPr lang="en-US" sz="1800" dirty="0"/>
              <a:t> </a:t>
            </a:r>
            <a:r>
              <a:rPr lang="en-US" sz="1800" dirty="0" err="1"/>
              <a:t>Général</a:t>
            </a:r>
            <a:r>
              <a:rPr lang="en-US" sz="1800" dirty="0"/>
              <a:t> de Montréal</a:t>
            </a:r>
          </a:p>
          <a:p>
            <a:pPr lvl="1">
              <a:buFont typeface="Arial" panose="020B0604020202020204" pitchFamily="34" charset="0"/>
              <a:buChar char="•"/>
            </a:pPr>
            <a:r>
              <a:rPr lang="en-US" sz="1800" dirty="0"/>
              <a:t>Hospice for aged men, women, orphans, and “fallen” women </a:t>
            </a:r>
          </a:p>
          <a:p>
            <a:pPr lvl="1">
              <a:buFont typeface="Arial" panose="020B0604020202020204" pitchFamily="34" charset="0"/>
              <a:buChar char="•"/>
            </a:pPr>
            <a:r>
              <a:rPr lang="en-US" sz="1800" dirty="0"/>
              <a:t>Became the Grey Nuns in 1755 (</a:t>
            </a:r>
            <a:r>
              <a:rPr lang="en-US" sz="1800" dirty="0" err="1"/>
              <a:t>Jaenen</a:t>
            </a:r>
            <a:r>
              <a:rPr lang="en-US" sz="1800" dirty="0"/>
              <a:t>, 2008)</a:t>
            </a:r>
          </a:p>
          <a:p>
            <a:pPr marL="0" indent="0">
              <a:buNone/>
            </a:pPr>
            <a:endParaRPr lang="en-US"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6</a:t>
            </a:fld>
            <a:endParaRPr lang="en-US" dirty="0"/>
          </a:p>
        </p:txBody>
      </p:sp>
    </p:spTree>
    <p:extLst>
      <p:ext uri="{BB962C8B-B14F-4D97-AF65-F5344CB8AC3E}">
        <p14:creationId xmlns:p14="http://schemas.microsoft.com/office/powerpoint/2010/main" val="19255623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495686"/>
            <a:ext cx="7275714" cy="366760"/>
          </a:xfrm>
        </p:spPr>
        <p:txBody>
          <a:bodyPr>
            <a:normAutofit fontScale="90000"/>
          </a:bodyPr>
          <a:lstStyle/>
          <a:p>
            <a:r>
              <a:rPr lang="en-US" dirty="0"/>
              <a:t>Early Nurse Leaders in Canadian Health </a:t>
            </a:r>
            <a:r>
              <a:rPr lang="en-US" dirty="0" smtClean="0"/>
              <a:t>Care (Cont’d)</a:t>
            </a:r>
            <a:endParaRPr lang="en-US" dirty="0"/>
          </a:p>
        </p:txBody>
      </p:sp>
      <p:sp>
        <p:nvSpPr>
          <p:cNvPr id="3" name="Content Placeholder 2"/>
          <p:cNvSpPr>
            <a:spLocks noGrp="1"/>
          </p:cNvSpPr>
          <p:nvPr>
            <p:ph idx="1"/>
          </p:nvPr>
        </p:nvSpPr>
        <p:spPr>
          <a:xfrm>
            <a:off x="1411087" y="1500624"/>
            <a:ext cx="7132401" cy="2735664"/>
          </a:xfrm>
        </p:spPr>
        <p:txBody>
          <a:bodyPr>
            <a:normAutofit/>
          </a:bodyPr>
          <a:lstStyle/>
          <a:p>
            <a:pPr>
              <a:buFont typeface="Arial" panose="020B0604020202020204" pitchFamily="34" charset="0"/>
              <a:buChar char="•"/>
            </a:pPr>
            <a:r>
              <a:rPr lang="en-US" sz="1500" dirty="0"/>
              <a:t>The nineteenth century was a time of rapid change in health care and nursing education. Most notably: </a:t>
            </a:r>
          </a:p>
          <a:p>
            <a:pPr lvl="1">
              <a:buFont typeface="Arial" panose="020B0604020202020204" pitchFamily="34" charset="0"/>
              <a:buChar char="•"/>
            </a:pPr>
            <a:r>
              <a:rPr lang="en-US" sz="1500" dirty="0"/>
              <a:t>Publication of Florence Nightingale’s </a:t>
            </a:r>
            <a:r>
              <a:rPr lang="en-US" sz="1500" i="1" dirty="0"/>
              <a:t>Notes on Nursing </a:t>
            </a:r>
            <a:r>
              <a:rPr lang="en-US" sz="1500" dirty="0"/>
              <a:t>in 1859 </a:t>
            </a:r>
          </a:p>
          <a:p>
            <a:pPr lvl="1">
              <a:buFont typeface="Arial" panose="020B0604020202020204" pitchFamily="34" charset="0"/>
              <a:buChar char="•"/>
            </a:pPr>
            <a:r>
              <a:rPr lang="en-US" sz="1500" dirty="0"/>
              <a:t>Louis Pasteur determined diseases are caused by micro-organisms </a:t>
            </a:r>
          </a:p>
          <a:p>
            <a:pPr lvl="1">
              <a:buFont typeface="Arial" panose="020B0604020202020204" pitchFamily="34" charset="0"/>
              <a:buChar char="•"/>
            </a:pPr>
            <a:r>
              <a:rPr lang="en-US" sz="1500" dirty="0"/>
              <a:t>1865, first graduates from Nightingale Training </a:t>
            </a:r>
            <a:r>
              <a:rPr lang="en-US" sz="1500" dirty="0" smtClean="0"/>
              <a:t>School, </a:t>
            </a:r>
            <a:r>
              <a:rPr lang="en-US" sz="1500" dirty="0"/>
              <a:t>and 1878, first graduates from Mack Training School for Nurses </a:t>
            </a:r>
          </a:p>
          <a:p>
            <a:pPr lvl="1">
              <a:buFont typeface="Arial" panose="020B0604020202020204" pitchFamily="34" charset="0"/>
              <a:buChar char="•"/>
            </a:pPr>
            <a:r>
              <a:rPr lang="en-US" sz="1500" dirty="0"/>
              <a:t>1892, first two professional male nurses </a:t>
            </a:r>
          </a:p>
          <a:p>
            <a:pPr lvl="1">
              <a:buFont typeface="Arial" panose="020B0604020202020204" pitchFamily="34" charset="0"/>
              <a:buChar char="•"/>
            </a:pPr>
            <a:r>
              <a:rPr lang="en-US" sz="1500" dirty="0"/>
              <a:t>Shortage of nurses in the western regions with the expansion of Canadian land </a:t>
            </a:r>
          </a:p>
          <a:p>
            <a:pPr marL="0" indent="0">
              <a:buNone/>
            </a:pPr>
            <a:endParaRPr lang="en-US"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7</a:t>
            </a:fld>
            <a:endParaRPr lang="en-US" dirty="0"/>
          </a:p>
        </p:txBody>
      </p:sp>
    </p:spTree>
    <p:extLst>
      <p:ext uri="{BB962C8B-B14F-4D97-AF65-F5344CB8AC3E}">
        <p14:creationId xmlns:p14="http://schemas.microsoft.com/office/powerpoint/2010/main" val="32477719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495686"/>
            <a:ext cx="7275714" cy="366760"/>
          </a:xfrm>
        </p:spPr>
        <p:txBody>
          <a:bodyPr>
            <a:normAutofit fontScale="90000"/>
          </a:bodyPr>
          <a:lstStyle/>
          <a:p>
            <a:r>
              <a:rPr lang="en-US" dirty="0"/>
              <a:t>Early Nurse Leaders in Canadian Health </a:t>
            </a:r>
            <a:r>
              <a:rPr lang="en-US" dirty="0" smtClean="0"/>
              <a:t>Care (Cont’d)</a:t>
            </a:r>
            <a:endParaRPr lang="en-US" dirty="0"/>
          </a:p>
        </p:txBody>
      </p:sp>
      <p:sp>
        <p:nvSpPr>
          <p:cNvPr id="3" name="Content Placeholder 2"/>
          <p:cNvSpPr>
            <a:spLocks noGrp="1"/>
          </p:cNvSpPr>
          <p:nvPr>
            <p:ph idx="1"/>
          </p:nvPr>
        </p:nvSpPr>
        <p:spPr>
          <a:xfrm>
            <a:off x="1411087" y="1500624"/>
            <a:ext cx="7132401" cy="2735664"/>
          </a:xfrm>
        </p:spPr>
        <p:txBody>
          <a:bodyPr>
            <a:normAutofit/>
          </a:bodyPr>
          <a:lstStyle/>
          <a:p>
            <a:pPr>
              <a:buFont typeface="Arial" panose="020B0604020202020204" pitchFamily="34" charset="0"/>
              <a:buChar char="•"/>
            </a:pPr>
            <a:r>
              <a:rPr lang="en-US" sz="1800" dirty="0"/>
              <a:t>1897, Lady Aberdeen </a:t>
            </a:r>
          </a:p>
          <a:p>
            <a:pPr lvl="1">
              <a:buFont typeface="Arial" panose="020B0604020202020204" pitchFamily="34" charset="0"/>
              <a:buChar char="•"/>
            </a:pPr>
            <a:r>
              <a:rPr lang="en-US" sz="1800" dirty="0"/>
              <a:t>Noticed the </a:t>
            </a:r>
            <a:r>
              <a:rPr lang="en-US" sz="1800" dirty="0" smtClean="0"/>
              <a:t>health care </a:t>
            </a:r>
            <a:r>
              <a:rPr lang="en-US" sz="1800" dirty="0"/>
              <a:t>gap in rural and remote settings</a:t>
            </a:r>
          </a:p>
          <a:p>
            <a:pPr lvl="1">
              <a:buFont typeface="Arial" panose="020B0604020202020204" pitchFamily="34" charset="0"/>
              <a:buChar char="•"/>
            </a:pPr>
            <a:r>
              <a:rPr lang="en-US" sz="1800" dirty="0"/>
              <a:t>Established the Victorian Order of Nurses (VON) to provide travelling nurses to areas without medical or health services</a:t>
            </a:r>
          </a:p>
          <a:p>
            <a:pPr lvl="1">
              <a:buFont typeface="Arial" panose="020B0604020202020204" pitchFamily="34" charset="0"/>
              <a:buChar char="•"/>
            </a:pPr>
            <a:r>
              <a:rPr lang="en-US" sz="1800" dirty="0"/>
              <a:t>The first VON “cottage” hospital was established in Regina, SK </a:t>
            </a:r>
          </a:p>
          <a:p>
            <a:pPr marL="0" indent="0">
              <a:buNone/>
            </a:pPr>
            <a:endParaRPr lang="en-US"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8</a:t>
            </a:fld>
            <a:endParaRPr lang="en-US" dirty="0"/>
          </a:p>
        </p:txBody>
      </p:sp>
    </p:spTree>
    <p:extLst>
      <p:ext uri="{BB962C8B-B14F-4D97-AF65-F5344CB8AC3E}">
        <p14:creationId xmlns:p14="http://schemas.microsoft.com/office/powerpoint/2010/main" val="1033582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572" y="495686"/>
            <a:ext cx="7275714" cy="366760"/>
          </a:xfrm>
        </p:spPr>
        <p:txBody>
          <a:bodyPr>
            <a:normAutofit fontScale="90000"/>
          </a:bodyPr>
          <a:lstStyle/>
          <a:p>
            <a:r>
              <a:rPr lang="en-US" dirty="0"/>
              <a:t>Health Care and Nursing Highlights of the First Half of the Twentieth Century</a:t>
            </a:r>
          </a:p>
        </p:txBody>
      </p:sp>
      <p:sp>
        <p:nvSpPr>
          <p:cNvPr id="3" name="Content Placeholder 2"/>
          <p:cNvSpPr>
            <a:spLocks noGrp="1"/>
          </p:cNvSpPr>
          <p:nvPr>
            <p:ph idx="1"/>
          </p:nvPr>
        </p:nvSpPr>
        <p:spPr>
          <a:xfrm>
            <a:off x="1411087" y="1500624"/>
            <a:ext cx="7132401" cy="2735664"/>
          </a:xfrm>
        </p:spPr>
        <p:txBody>
          <a:bodyPr>
            <a:normAutofit/>
          </a:bodyPr>
          <a:lstStyle/>
          <a:p>
            <a:pPr>
              <a:buFont typeface="Arial" panose="020B0604020202020204" pitchFamily="34" charset="0"/>
              <a:buChar char="•"/>
            </a:pPr>
            <a:r>
              <a:rPr lang="en-US" sz="1600" dirty="0"/>
              <a:t>The early years of the twentieth century saw continued growth from VON with the establishment of 43 additional VON hospitals. </a:t>
            </a:r>
          </a:p>
          <a:p>
            <a:pPr>
              <a:buFont typeface="Arial" panose="020B0604020202020204" pitchFamily="34" charset="0"/>
              <a:buChar char="•"/>
            </a:pPr>
            <a:r>
              <a:rPr lang="en-US" sz="1600" dirty="0"/>
              <a:t>During the early years, VON started handing responsibility of the hospitals over to the communities. The last one was handed over to the community in 1924. </a:t>
            </a:r>
          </a:p>
          <a:p>
            <a:pPr>
              <a:buFont typeface="Arial" panose="020B0604020202020204" pitchFamily="34" charset="0"/>
              <a:buChar char="•"/>
            </a:pPr>
            <a:r>
              <a:rPr lang="en-US" sz="1600" dirty="0"/>
              <a:t>Despite this, VON nurses have remained involved with community nursing to the present day. </a:t>
            </a:r>
          </a:p>
          <a:p>
            <a:pPr lvl="1">
              <a:buFont typeface="Arial" panose="020B0604020202020204" pitchFamily="34" charset="0"/>
              <a:buChar char="•"/>
            </a:pPr>
            <a:r>
              <a:rPr lang="en-US" sz="1600" dirty="0" smtClean="0"/>
              <a:t>For example, </a:t>
            </a:r>
            <a:r>
              <a:rPr lang="en-US" sz="1600" dirty="0"/>
              <a:t>p</a:t>
            </a:r>
            <a:r>
              <a:rPr lang="en-US" sz="1600" dirty="0" smtClean="0"/>
              <a:t>renatal </a:t>
            </a:r>
            <a:r>
              <a:rPr lang="en-US" sz="1600" dirty="0"/>
              <a:t>education, school health services, home care programs, etc. (VON Canada, 2017)</a:t>
            </a:r>
          </a:p>
          <a:p>
            <a:pPr marL="0" indent="0">
              <a:buNone/>
            </a:pPr>
            <a:endParaRPr lang="en-US" dirty="0"/>
          </a:p>
        </p:txBody>
      </p:sp>
      <p:sp>
        <p:nvSpPr>
          <p:cNvPr id="4" name="Text Placeholder 4"/>
          <p:cNvSpPr>
            <a:spLocks noGrp="1"/>
          </p:cNvSpPr>
          <p:nvPr>
            <p:ph type="body" idx="12"/>
          </p:nvPr>
        </p:nvSpPr>
        <p:spPr>
          <a:xfrm>
            <a:off x="1404572" y="4763483"/>
            <a:ext cx="5472966" cy="133200"/>
          </a:xfrm>
        </p:spPr>
        <p:txBody>
          <a:bodyPr/>
          <a:lstStyle/>
          <a:p>
            <a:r>
              <a:rPr lang="en-US" dirty="0"/>
              <a:t>CC BY 4.0 International License</a:t>
            </a:r>
          </a:p>
        </p:txBody>
      </p:sp>
      <p:sp>
        <p:nvSpPr>
          <p:cNvPr id="5" name="Slide Number Placeholder 4"/>
          <p:cNvSpPr>
            <a:spLocks noGrp="1"/>
          </p:cNvSpPr>
          <p:nvPr>
            <p:ph type="sldNum" sz="quarter" idx="13"/>
          </p:nvPr>
        </p:nvSpPr>
        <p:spPr/>
        <p:txBody>
          <a:bodyPr/>
          <a:lstStyle/>
          <a:p>
            <a:fld id="{53708381-048D-D742-9678-285B0AD95280}" type="slidenum">
              <a:rPr lang="en-US" smtClean="0"/>
              <a:pPr/>
              <a:t>9</a:t>
            </a:fld>
            <a:endParaRPr lang="en-US" dirty="0"/>
          </a:p>
        </p:txBody>
      </p:sp>
    </p:spTree>
    <p:extLst>
      <p:ext uri="{BB962C8B-B14F-4D97-AF65-F5344CB8AC3E}">
        <p14:creationId xmlns:p14="http://schemas.microsoft.com/office/powerpoint/2010/main" val="2247295404"/>
      </p:ext>
    </p:extLst>
  </p:cSld>
  <p:clrMapOvr>
    <a:masterClrMapping/>
  </p:clrMapOvr>
</p:sld>
</file>

<file path=ppt/theme/theme1.xml><?xml version="1.0" encoding="utf-8"?>
<a:theme xmlns:a="http://schemas.openxmlformats.org/drawingml/2006/main" name="Naked PowerPoint Template">
  <a:themeElements>
    <a:clrScheme name="Custom 1">
      <a:dk1>
        <a:srgbClr val="1C0804"/>
      </a:dk1>
      <a:lt1>
        <a:sysClr val="window" lastClr="FFFFFF"/>
      </a:lt1>
      <a:dk2>
        <a:srgbClr val="1C0804"/>
      </a:dk2>
      <a:lt2>
        <a:srgbClr val="FFFFFF"/>
      </a:lt2>
      <a:accent1>
        <a:srgbClr val="8ABF43"/>
      </a:accent1>
      <a:accent2>
        <a:srgbClr val="D84B26"/>
      </a:accent2>
      <a:accent3>
        <a:srgbClr val="25AABA"/>
      </a:accent3>
      <a:accent4>
        <a:srgbClr val="A7BF85"/>
      </a:accent4>
      <a:accent5>
        <a:srgbClr val="DC846D"/>
      </a:accent5>
      <a:accent6>
        <a:srgbClr val="82B5BB"/>
      </a:accent6>
      <a:hlink>
        <a:srgbClr val="8ABF43"/>
      </a:hlink>
      <a:folHlink>
        <a:srgbClr val="A6BF83"/>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1729</TotalTime>
  <Words>1784</Words>
  <Application>Microsoft Office PowerPoint</Application>
  <PresentationFormat>On-screen Show (16:9)</PresentationFormat>
  <Paragraphs>162</Paragraphs>
  <Slides>23</Slides>
  <Notes>1</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Naked PowerPoint Template</vt:lpstr>
      <vt:lpstr>The Role of Nurse Leaders in the Development of the Canadian Health Care System</vt:lpstr>
      <vt:lpstr>Open License</vt:lpstr>
      <vt:lpstr>Learning Objectives</vt:lpstr>
      <vt:lpstr>Early Nurse Leaders in Canadian Health Care</vt:lpstr>
      <vt:lpstr>Early Nurse Leaders in Canadian Health Care (Cont’d)</vt:lpstr>
      <vt:lpstr>Early Nurse Leaders in Canadian Health Care (Cont’d)</vt:lpstr>
      <vt:lpstr>Early Nurse Leaders in Canadian Health Care (Cont’d)</vt:lpstr>
      <vt:lpstr>Early Nurse Leaders in Canadian Health Care (Cont’d)</vt:lpstr>
      <vt:lpstr>Health Care and Nursing Highlights of the First Half of the Twentieth Century</vt:lpstr>
      <vt:lpstr>Health Care and Nursing Highlights of the First Half of the Twentieth Century (Cont’d)</vt:lpstr>
      <vt:lpstr>Health Care and Nursing Highlights of the First Half of the Twentieth Century (Cont’d)</vt:lpstr>
      <vt:lpstr>Health Care and Nursing Highlights of the First Half of the Twentieth Century (Cont’d)</vt:lpstr>
      <vt:lpstr>Universal Health Care Coverage </vt:lpstr>
      <vt:lpstr>Universal Health Care Coverage (Cont’d) </vt:lpstr>
      <vt:lpstr>Essential Learning Activity 4.3.1</vt:lpstr>
      <vt:lpstr>Essential Learning Activity 4.3.2</vt:lpstr>
      <vt:lpstr>Essential Learning Activity 4.3.2 (Cont’d)</vt:lpstr>
      <vt:lpstr>Health Care and Nursing Highlights of the Second Half of the Twentieth Century</vt:lpstr>
      <vt:lpstr>Research Note</vt:lpstr>
      <vt:lpstr>Research Note (Cont’d)</vt:lpstr>
      <vt:lpstr>Exercises for Review</vt:lpstr>
      <vt:lpstr>References</vt:lpstr>
      <vt:lpstr>Presenters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John van der Woude</dc:creator>
  <cp:lastModifiedBy>Ryan</cp:lastModifiedBy>
  <cp:revision>81</cp:revision>
  <dcterms:created xsi:type="dcterms:W3CDTF">2019-07-19T18:36:56Z</dcterms:created>
  <dcterms:modified xsi:type="dcterms:W3CDTF">2020-02-05T14:21:38Z</dcterms:modified>
</cp:coreProperties>
</file>