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handoutMasterIdLst>
    <p:handoutMasterId r:id="rId29"/>
  </p:handoutMasterIdLst>
  <p:sldIdLst>
    <p:sldId id="257" r:id="rId2"/>
    <p:sldId id="260" r:id="rId3"/>
    <p:sldId id="261" r:id="rId4"/>
    <p:sldId id="269" r:id="rId5"/>
    <p:sldId id="320" r:id="rId6"/>
    <p:sldId id="323" r:id="rId7"/>
    <p:sldId id="324" r:id="rId8"/>
    <p:sldId id="325" r:id="rId9"/>
    <p:sldId id="326" r:id="rId10"/>
    <p:sldId id="327" r:id="rId11"/>
    <p:sldId id="322" r:id="rId12"/>
    <p:sldId id="328" r:id="rId13"/>
    <p:sldId id="329" r:id="rId14"/>
    <p:sldId id="330" r:id="rId15"/>
    <p:sldId id="331" r:id="rId16"/>
    <p:sldId id="332" r:id="rId17"/>
    <p:sldId id="333" r:id="rId18"/>
    <p:sldId id="334" r:id="rId19"/>
    <p:sldId id="335" r:id="rId20"/>
    <p:sldId id="336" r:id="rId21"/>
    <p:sldId id="337" r:id="rId22"/>
    <p:sldId id="338" r:id="rId23"/>
    <p:sldId id="279" r:id="rId24"/>
    <p:sldId id="339" r:id="rId25"/>
    <p:sldId id="280" r:id="rId26"/>
    <p:sldId id="264"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93073" autoAdjust="0"/>
  </p:normalViewPr>
  <p:slideViewPr>
    <p:cSldViewPr snapToGrid="0" snapToObjects="1">
      <p:cViewPr>
        <p:scale>
          <a:sx n="100" d="100"/>
          <a:sy n="100" d="100"/>
        </p:scale>
        <p:origin x="-708" y="4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5T09:38:20.950" idx="1">
    <p:pos x="3959" y="1284"/>
    <p:text>I've changed this from "implicit" .... "implicitly ... stated cultural norms." Please let me know if I've misread this.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5T09:55:16.367" idx="2">
    <p:pos x="4396" y="1847"/>
    <p:text>I've opted for numbers here and below (1 and 2, instead of a and b) to help maintain clarity in this passage referring to Scenario A and B.</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5T09:58:01.462" idx="3">
    <p:pos x="2004" y="840"/>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11</a:t>
            </a:fld>
            <a:endParaRPr lang="en-US"/>
          </a:p>
        </p:txBody>
      </p:sp>
    </p:spTree>
    <p:extLst>
      <p:ext uri="{BB962C8B-B14F-4D97-AF65-F5344CB8AC3E}">
        <p14:creationId xmlns:p14="http://schemas.microsoft.com/office/powerpoint/2010/main" val="3125206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12</a:t>
            </a:fld>
            <a:endParaRPr lang="en-US"/>
          </a:p>
        </p:txBody>
      </p:sp>
    </p:spTree>
    <p:extLst>
      <p:ext uri="{BB962C8B-B14F-4D97-AF65-F5344CB8AC3E}">
        <p14:creationId xmlns:p14="http://schemas.microsoft.com/office/powerpoint/2010/main" val="13939676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vimeo.com/user8438670/review/216897899/e7351441a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srna.org/wp-content/uploads/2017/09/Interpretation_of_the_RN_Scope_2015_04_24.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rna.org/wp-content/uploads/2017/09/Interpretation_of_the_RN_Scope_2015_04_24.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srna.org/wp-content/uploads/2017/12/Collaborative_Decision_making_Framework_2017_10_17.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giPVQMmeVgw&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zT1-BZIJQA&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PPDhmnf7Lo4&amp;feature=youtu.b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XtyCt83JLNY&amp;feature=youtu.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625" y="940497"/>
            <a:ext cx="5915762" cy="1631253"/>
          </a:xfrm>
        </p:spPr>
        <p:txBody>
          <a:bodyPr/>
          <a:lstStyle/>
          <a:p>
            <a:r>
              <a:rPr lang="en-US" sz="3600" dirty="0"/>
              <a:t>Providing Nursing Leadership within the Health Care System</a:t>
            </a:r>
          </a:p>
        </p:txBody>
      </p:sp>
      <p:sp>
        <p:nvSpPr>
          <p:cNvPr id="4" name="Content Placeholder 3"/>
          <p:cNvSpPr>
            <a:spLocks noGrp="1"/>
          </p:cNvSpPr>
          <p:nvPr>
            <p:ph idx="10"/>
          </p:nvPr>
        </p:nvSpPr>
        <p:spPr>
          <a:xfrm>
            <a:off x="694357" y="2449188"/>
            <a:ext cx="5596273" cy="329332"/>
          </a:xfrm>
        </p:spPr>
        <p:txBody>
          <a:bodyPr/>
          <a:lstStyle/>
          <a:p>
            <a:r>
              <a:rPr lang="en-CA" sz="2000" dirty="0"/>
              <a:t>Joan Wagner</a:t>
            </a:r>
          </a:p>
        </p:txBody>
      </p:sp>
      <p:sp>
        <p:nvSpPr>
          <p:cNvPr id="5" name="Content Placeholder 4"/>
          <p:cNvSpPr>
            <a:spLocks noGrp="1"/>
          </p:cNvSpPr>
          <p:nvPr>
            <p:ph idx="11"/>
          </p:nvPr>
        </p:nvSpPr>
        <p:spPr>
          <a:xfrm>
            <a:off x="694358" y="2854930"/>
            <a:ext cx="5209454" cy="177446"/>
          </a:xfrm>
        </p:spPr>
        <p:txBody>
          <a:bodyPr>
            <a:normAutofit fontScale="92500" lnSpcReduction="10000"/>
          </a:bodyPr>
          <a:lstStyle/>
          <a:p>
            <a:r>
              <a:rPr lang="en-CA" dirty="0"/>
              <a:t>Associate Professor, Faculty of </a:t>
            </a:r>
            <a:r>
              <a:rPr lang="en-CA" dirty="0" smtClean="0"/>
              <a:t>Nursing, </a:t>
            </a:r>
            <a:r>
              <a:rPr lang="en-CA" dirty="0"/>
              <a:t>University of Regina</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Organizational Culture and Nursing Leadership</a:t>
            </a:r>
          </a:p>
        </p:txBody>
      </p:sp>
      <p:sp>
        <p:nvSpPr>
          <p:cNvPr id="3" name="Content Placeholder 2"/>
          <p:cNvSpPr>
            <a:spLocks noGrp="1"/>
          </p:cNvSpPr>
          <p:nvPr>
            <p:ph idx="1"/>
          </p:nvPr>
        </p:nvSpPr>
        <p:spPr>
          <a:xfrm>
            <a:off x="1411087" y="1495031"/>
            <a:ext cx="7132401" cy="2735664"/>
          </a:xfrm>
        </p:spPr>
        <p:txBody>
          <a:bodyPr>
            <a:normAutofit/>
          </a:bodyPr>
          <a:lstStyle/>
          <a:p>
            <a:pPr>
              <a:buFont typeface="Arial" panose="020B0604020202020204" pitchFamily="34" charset="0"/>
              <a:buChar char="•"/>
            </a:pPr>
            <a:r>
              <a:rPr lang="en-US" sz="1800" b="1" dirty="0"/>
              <a:t>Organizational culture</a:t>
            </a:r>
            <a:r>
              <a:rPr lang="en-US" sz="1800" dirty="0"/>
              <a:t>: “the implicit knowledge or values and beliefs within the organization that reflect the norms and traditions of the organization” (Mancini &amp; Wong, 2015, p. 152)</a:t>
            </a:r>
          </a:p>
          <a:p>
            <a:pPr>
              <a:buFont typeface="Arial" panose="020B0604020202020204" pitchFamily="34" charset="0"/>
              <a:buChar char="•"/>
            </a:pPr>
            <a:r>
              <a:rPr lang="en-US" sz="1800" dirty="0"/>
              <a:t>With the increasing emphasis </a:t>
            </a:r>
            <a:r>
              <a:rPr lang="en-US" sz="1800" dirty="0" smtClean="0"/>
              <a:t>on </a:t>
            </a:r>
            <a:r>
              <a:rPr lang="en-US" sz="1800" dirty="0"/>
              <a:t>collaboration between health care organizations, it is essential to understand how to overcome the challenges of cultural differences that may impede group efforts.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2580038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p:txBody>
          <a:bodyPr>
            <a:normAutofit/>
          </a:bodyPr>
          <a:lstStyle/>
          <a:p>
            <a:pPr marL="0" indent="0">
              <a:spcBef>
                <a:spcPts val="0"/>
              </a:spcBef>
              <a:spcAft>
                <a:spcPts val="1200"/>
              </a:spcAft>
              <a:buNone/>
            </a:pPr>
            <a:r>
              <a:rPr lang="en-US" sz="1800" dirty="0">
                <a:latin typeface="+mj-lt"/>
                <a:cs typeface="Times New Roman" panose="02020603050405020304" pitchFamily="18" charset="0"/>
              </a:rPr>
              <a:t>Hung, D., Chung, S., Martinez, M., &amp; Tai-Seale, M. (2016). Effect of 	organizational culture on patient access, care continuity and 	experience of primary care. </a:t>
            </a:r>
            <a:r>
              <a:rPr lang="en-US" sz="1800" i="1" dirty="0">
                <a:latin typeface="+mj-lt"/>
                <a:cs typeface="Times New Roman" panose="02020603050405020304" pitchFamily="18" charset="0"/>
              </a:rPr>
              <a:t>Journal of Ambulatory Care 	Management, 39</a:t>
            </a:r>
            <a:r>
              <a:rPr lang="en-US" sz="1800" dirty="0">
                <a:latin typeface="+mj-lt"/>
                <a:cs typeface="Times New Roman" panose="02020603050405020304" pitchFamily="18" charset="0"/>
              </a:rPr>
              <a:t>(3), </a:t>
            </a:r>
            <a:r>
              <a:rPr lang="en-US" sz="1800" dirty="0" smtClean="0">
                <a:latin typeface="+mj-lt"/>
                <a:cs typeface="Times New Roman" panose="02020603050405020304" pitchFamily="18" charset="0"/>
              </a:rPr>
              <a:t>242–52</a:t>
            </a:r>
            <a:r>
              <a:rPr lang="en-US" sz="1800" dirty="0">
                <a:latin typeface="+mj-lt"/>
                <a:cs typeface="Times New Roman" panose="02020603050405020304" pitchFamily="18" charset="0"/>
              </a:rPr>
              <a:t>.</a:t>
            </a:r>
          </a:p>
          <a:p>
            <a:pPr marL="0" indent="0">
              <a:spcBef>
                <a:spcPts val="0"/>
              </a:spcBef>
              <a:spcAft>
                <a:spcPts val="1200"/>
              </a:spcAft>
              <a:buNone/>
            </a:pPr>
            <a:r>
              <a:rPr lang="en-US" sz="1800" b="1" dirty="0">
                <a:latin typeface="+mj-lt"/>
                <a:cs typeface="Times New Roman" panose="02020603050405020304" pitchFamily="18" charset="0"/>
              </a:rPr>
              <a:t>Purpose</a:t>
            </a:r>
            <a:r>
              <a:rPr lang="en-US" sz="1800" dirty="0">
                <a:latin typeface="+mj-lt"/>
                <a:cs typeface="Times New Roman" panose="02020603050405020304" pitchFamily="18" charset="0"/>
              </a:rPr>
              <a:t>: To examine the relationships between organizational culture and patient-</a:t>
            </a:r>
            <a:r>
              <a:rPr lang="en-US" sz="1800" dirty="0" err="1">
                <a:latin typeface="+mj-lt"/>
                <a:cs typeface="Times New Roman" panose="02020603050405020304" pitchFamily="18" charset="0"/>
              </a:rPr>
              <a:t>centred</a:t>
            </a:r>
            <a:r>
              <a:rPr lang="en-US" sz="1800" dirty="0">
                <a:latin typeface="+mj-lt"/>
                <a:cs typeface="Times New Roman" panose="02020603050405020304" pitchFamily="18" charset="0"/>
              </a:rPr>
              <a:t> outcomes in a large medical practice.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101138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p:txBody>
          <a:bodyPr>
            <a:normAutofit fontScale="92500" lnSpcReduction="10000"/>
          </a:bodyPr>
          <a:lstStyle/>
          <a:p>
            <a:pPr marL="0" indent="0">
              <a:spcAft>
                <a:spcPts val="1200"/>
              </a:spcAft>
              <a:buNone/>
            </a:pPr>
            <a:r>
              <a:rPr lang="en-US" sz="1800" b="1" dirty="0">
                <a:latin typeface="+mj-lt"/>
                <a:cs typeface="Times New Roman" panose="02020603050405020304" pitchFamily="18" charset="0"/>
              </a:rPr>
              <a:t>Discussion</a:t>
            </a:r>
            <a:r>
              <a:rPr lang="en-US" sz="1800" dirty="0">
                <a:latin typeface="+mj-lt"/>
                <a:cs typeface="Times New Roman" panose="02020603050405020304" pitchFamily="18" charset="0"/>
              </a:rPr>
              <a:t>: This American study was conducted in a large physician group practice setting of 357 physicians, 41 primary care departments, and nearly a million patients. Organizational culture was found to be significantly associated with “patient access to care, continuity of care, and reported experiences with care delivery” (Hung et al., 2016, pp. </a:t>
            </a:r>
            <a:r>
              <a:rPr lang="en-US" sz="1800" dirty="0" smtClean="0">
                <a:latin typeface="+mj-lt"/>
                <a:cs typeface="Times New Roman" panose="02020603050405020304" pitchFamily="18" charset="0"/>
              </a:rPr>
              <a:t>245–6</a:t>
            </a:r>
            <a:r>
              <a:rPr lang="en-US" sz="1800" dirty="0">
                <a:latin typeface="+mj-lt"/>
                <a:cs typeface="Times New Roman" panose="02020603050405020304" pitchFamily="18" charset="0"/>
              </a:rPr>
              <a:t>).</a:t>
            </a:r>
          </a:p>
          <a:p>
            <a:pPr marL="0" indent="0">
              <a:spcAft>
                <a:spcPts val="1200"/>
              </a:spcAft>
              <a:buNone/>
            </a:pPr>
            <a:r>
              <a:rPr lang="en-US" sz="1800" b="1" dirty="0">
                <a:latin typeface="+mj-lt"/>
                <a:cs typeface="Times New Roman" panose="02020603050405020304" pitchFamily="18" charset="0"/>
              </a:rPr>
              <a:t>Application to practice</a:t>
            </a:r>
            <a:r>
              <a:rPr lang="en-US" sz="1800" dirty="0">
                <a:latin typeface="+mj-lt"/>
                <a:cs typeface="Times New Roman" panose="02020603050405020304" pitchFamily="18" charset="0"/>
              </a:rPr>
              <a:t>: When introducing change to an organization, it is essential to recognize the underlying organizational culture. Acknowledging and leveraging this aspect of collective </a:t>
            </a:r>
            <a:r>
              <a:rPr lang="en-US" sz="1800" dirty="0" err="1">
                <a:latin typeface="+mj-lt"/>
                <a:cs typeface="Times New Roman" panose="02020603050405020304" pitchFamily="18" charset="0"/>
              </a:rPr>
              <a:t>behaviour</a:t>
            </a:r>
            <a:r>
              <a:rPr lang="en-US" sz="1800" dirty="0">
                <a:latin typeface="+mj-lt"/>
                <a:cs typeface="Times New Roman" panose="02020603050405020304" pitchFamily="18" charset="0"/>
              </a:rPr>
              <a:t> while targeting specific patient-</a:t>
            </a:r>
            <a:r>
              <a:rPr lang="en-US" sz="1800" dirty="0" err="1">
                <a:latin typeface="+mj-lt"/>
                <a:cs typeface="Times New Roman" panose="02020603050405020304" pitchFamily="18" charset="0"/>
              </a:rPr>
              <a:t>centred</a:t>
            </a:r>
            <a:r>
              <a:rPr lang="en-US" sz="1800" dirty="0">
                <a:latin typeface="+mj-lt"/>
                <a:cs typeface="Times New Roman" panose="02020603050405020304" pitchFamily="18" charset="0"/>
              </a:rPr>
              <a:t> care goals will lead to improved care.</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2892885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Influencing Organizational Change </a:t>
            </a:r>
          </a:p>
        </p:txBody>
      </p:sp>
      <p:sp>
        <p:nvSpPr>
          <p:cNvPr id="3" name="Content Placeholder 2"/>
          <p:cNvSpPr>
            <a:spLocks noGrp="1"/>
          </p:cNvSpPr>
          <p:nvPr>
            <p:ph idx="1"/>
          </p:nvPr>
        </p:nvSpPr>
        <p:spPr>
          <a:xfrm>
            <a:off x="1411087" y="1189288"/>
            <a:ext cx="7132401" cy="2735664"/>
          </a:xfrm>
        </p:spPr>
        <p:txBody>
          <a:bodyPr>
            <a:normAutofit fontScale="85000" lnSpcReduction="10000"/>
          </a:bodyPr>
          <a:lstStyle/>
          <a:p>
            <a:pPr lvl="1">
              <a:spcAft>
                <a:spcPts val="1200"/>
              </a:spcAft>
            </a:pPr>
            <a:r>
              <a:rPr lang="en-US" sz="2000" dirty="0">
                <a:latin typeface="+mj-lt"/>
                <a:cs typeface="Times New Roman" panose="02020603050405020304" pitchFamily="18" charset="0"/>
              </a:rPr>
              <a:t>When introducing innovation or transformation, it is important to recognize that cultural change cannot be commanded, but can only be inspired.</a:t>
            </a:r>
          </a:p>
          <a:p>
            <a:pPr lvl="1">
              <a:spcAft>
                <a:spcPts val="1200"/>
              </a:spcAft>
            </a:pPr>
            <a:r>
              <a:rPr lang="en-US" sz="2000" dirty="0">
                <a:latin typeface="+mj-lt"/>
                <a:cs typeface="Times New Roman" panose="02020603050405020304" pitchFamily="18" charset="0"/>
              </a:rPr>
              <a:t>Effective leaders understand both </a:t>
            </a:r>
            <a:r>
              <a:rPr lang="en-US" sz="2000" dirty="0" smtClean="0">
                <a:latin typeface="+mj-lt"/>
                <a:cs typeface="Times New Roman" panose="02020603050405020304" pitchFamily="18" charset="0"/>
              </a:rPr>
              <a:t>implicitly </a:t>
            </a:r>
            <a:r>
              <a:rPr lang="en-US" sz="2000" dirty="0">
                <a:latin typeface="+mj-lt"/>
                <a:cs typeface="Times New Roman" panose="02020603050405020304" pitchFamily="18" charset="0"/>
              </a:rPr>
              <a:t>and explicitly stated cultural norms and traditions when they introduce change into the organization.</a:t>
            </a:r>
          </a:p>
          <a:p>
            <a:pPr lvl="1">
              <a:spcAft>
                <a:spcPts val="1200"/>
              </a:spcAft>
            </a:pPr>
            <a:r>
              <a:rPr lang="en-US" sz="2000" dirty="0">
                <a:latin typeface="+mj-lt"/>
                <a:cs typeface="Times New Roman" panose="02020603050405020304" pitchFamily="18" charset="0"/>
              </a:rPr>
              <a:t>When supportive </a:t>
            </a:r>
            <a:r>
              <a:rPr lang="en-US" sz="2000" dirty="0" smtClean="0">
                <a:latin typeface="+mj-lt"/>
                <a:cs typeface="Times New Roman" panose="02020603050405020304" pitchFamily="18" charset="0"/>
              </a:rPr>
              <a:t>care-provider </a:t>
            </a:r>
            <a:r>
              <a:rPr lang="en-US" sz="2000" dirty="0">
                <a:latin typeface="+mj-lt"/>
                <a:cs typeface="Times New Roman" panose="02020603050405020304" pitchFamily="18" charset="0"/>
              </a:rPr>
              <a:t>cultures are present, improved health is likely to be evident for both care providers and patients (Wagner, Cummings, Smith, Olson, &amp; Warren, 2013).</a:t>
            </a:r>
            <a:endParaRPr lang="en-CA" sz="2000" dirty="0">
              <a:latin typeface="+mj-lt"/>
              <a:cs typeface="Times New Roman" panose="02020603050405020304" pitchFamily="18" charset="0"/>
            </a:endParaRPr>
          </a:p>
          <a:p>
            <a:pPr>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2308094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5.3.1</a:t>
            </a:r>
          </a:p>
        </p:txBody>
      </p:sp>
      <p:sp>
        <p:nvSpPr>
          <p:cNvPr id="3" name="Content Placeholder 2"/>
          <p:cNvSpPr>
            <a:spLocks noGrp="1"/>
          </p:cNvSpPr>
          <p:nvPr>
            <p:ph idx="1"/>
          </p:nvPr>
        </p:nvSpPr>
        <p:spPr>
          <a:xfrm>
            <a:off x="1404572" y="1152133"/>
            <a:ext cx="7132401" cy="2735664"/>
          </a:xfrm>
        </p:spPr>
        <p:txBody>
          <a:bodyPr>
            <a:noAutofit/>
          </a:bodyPr>
          <a:lstStyle/>
          <a:p>
            <a:pPr lvl="1">
              <a:spcAft>
                <a:spcPts val="1200"/>
              </a:spcAft>
            </a:pPr>
            <a:r>
              <a:rPr lang="en-CA" sz="1400" dirty="0">
                <a:latin typeface="+mj-lt"/>
                <a:cs typeface="Times New Roman" panose="02020603050405020304" pitchFamily="18" charset="0"/>
              </a:rPr>
              <a:t>Watch </a:t>
            </a:r>
            <a:r>
              <a:rPr lang="en-CA" sz="1400" dirty="0" smtClean="0">
                <a:latin typeface="+mj-lt"/>
                <a:cs typeface="Times New Roman" panose="02020603050405020304" pitchFamily="18" charset="0"/>
              </a:rPr>
              <a:t>the </a:t>
            </a:r>
            <a:r>
              <a:rPr lang="en-CA" sz="1400" dirty="0">
                <a:latin typeface="+mj-lt"/>
                <a:cs typeface="Times New Roman" panose="02020603050405020304" pitchFamily="18" charset="0"/>
              </a:rPr>
              <a:t>podcast “</a:t>
            </a:r>
            <a:r>
              <a:rPr lang="en-US" sz="1400" dirty="0">
                <a:latin typeface="+mj-lt"/>
                <a:cs typeface="Times New Roman" panose="02020603050405020304" pitchFamily="18" charset="0"/>
                <a:hlinkClick r:id="rId2"/>
              </a:rPr>
              <a:t>Spirit at Work Can Make a Difference!</a:t>
            </a:r>
            <a:r>
              <a:rPr lang="en-US" sz="1400" dirty="0">
                <a:latin typeface="+mj-lt"/>
                <a:cs typeface="Times New Roman" panose="02020603050405020304" pitchFamily="18" charset="0"/>
              </a:rPr>
              <a:t>” (20:00) by Dr. Joan Wagner on research regarding resonant leadership, </a:t>
            </a:r>
            <a:r>
              <a:rPr lang="en-US" sz="1400" dirty="0" smtClean="0">
                <a:latin typeface="+mj-lt"/>
                <a:cs typeface="Times New Roman" panose="02020603050405020304" pitchFamily="18" charset="0"/>
              </a:rPr>
              <a:t>empowerment, </a:t>
            </a:r>
            <a:r>
              <a:rPr lang="en-US" sz="1400" dirty="0">
                <a:latin typeface="+mj-lt"/>
                <a:cs typeface="Times New Roman" panose="02020603050405020304" pitchFamily="18" charset="0"/>
              </a:rPr>
              <a:t>and SAW, then answer the following questions:</a:t>
            </a:r>
          </a:p>
          <a:p>
            <a:pPr lvl="2">
              <a:spcAft>
                <a:spcPts val="1200"/>
              </a:spcAft>
            </a:pPr>
            <a:r>
              <a:rPr lang="en-US" sz="1400" dirty="0">
                <a:latin typeface="+mj-lt"/>
                <a:cs typeface="Times New Roman" panose="02020603050405020304" pitchFamily="18" charset="0"/>
              </a:rPr>
              <a:t>What is spirit at work?</a:t>
            </a:r>
          </a:p>
          <a:p>
            <a:pPr lvl="2">
              <a:spcAft>
                <a:spcPts val="1200"/>
              </a:spcAft>
            </a:pPr>
            <a:r>
              <a:rPr lang="en-US" sz="1400" dirty="0">
                <a:latin typeface="+mj-lt"/>
                <a:cs typeface="Times New Roman" panose="02020603050405020304" pitchFamily="18" charset="0"/>
              </a:rPr>
              <a:t>What are the four dimensions that make up spirit at work? Describe them. </a:t>
            </a:r>
          </a:p>
          <a:p>
            <a:pPr lvl="2">
              <a:spcAft>
                <a:spcPts val="1200"/>
              </a:spcAft>
            </a:pPr>
            <a:r>
              <a:rPr lang="en-US" sz="1400" dirty="0">
                <a:latin typeface="+mj-lt"/>
                <a:cs typeface="Times New Roman" panose="02020603050405020304" pitchFamily="18" charset="0"/>
              </a:rPr>
              <a:t>Does resonant leadership have an effect on structural empowerment? On psychological </a:t>
            </a:r>
            <a:r>
              <a:rPr lang="en-US" sz="1400" dirty="0" smtClean="0">
                <a:latin typeface="+mj-lt"/>
                <a:cs typeface="Times New Roman" panose="02020603050405020304" pitchFamily="18" charset="0"/>
              </a:rPr>
              <a:t>empowerment? On </a:t>
            </a:r>
            <a:r>
              <a:rPr lang="en-US" sz="1400" dirty="0">
                <a:latin typeface="+mj-lt"/>
                <a:cs typeface="Times New Roman" panose="02020603050405020304" pitchFamily="18" charset="0"/>
              </a:rPr>
              <a:t>spirit at work?</a:t>
            </a:r>
          </a:p>
          <a:p>
            <a:pPr lvl="2">
              <a:spcAft>
                <a:spcPts val="1200"/>
              </a:spcAft>
            </a:pPr>
            <a:r>
              <a:rPr lang="en-US" sz="1400" dirty="0">
                <a:latin typeface="+mj-lt"/>
                <a:cs typeface="Times New Roman" panose="02020603050405020304" pitchFamily="18" charset="0"/>
              </a:rPr>
              <a:t>How can spirit at work research contribute to the development of healthy workplaces?</a:t>
            </a:r>
            <a:r>
              <a:rPr lang="en-CA" sz="1400" dirty="0">
                <a:latin typeface="+mj-lt"/>
                <a:cs typeface="Times New Roman" panose="02020603050405020304" pitchFamily="18"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3860139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Delegation of Care</a:t>
            </a:r>
          </a:p>
        </p:txBody>
      </p:sp>
      <p:sp>
        <p:nvSpPr>
          <p:cNvPr id="3" name="Content Placeholder 2"/>
          <p:cNvSpPr>
            <a:spLocks noGrp="1"/>
          </p:cNvSpPr>
          <p:nvPr>
            <p:ph idx="1"/>
          </p:nvPr>
        </p:nvSpPr>
        <p:spPr>
          <a:xfrm>
            <a:off x="1411087" y="1189288"/>
            <a:ext cx="7132401" cy="2735664"/>
          </a:xfrm>
        </p:spPr>
        <p:txBody>
          <a:bodyPr>
            <a:normAutofit fontScale="92500" lnSpcReduction="10000"/>
          </a:bodyPr>
          <a:lstStyle/>
          <a:p>
            <a:pPr lvl="1">
              <a:spcAft>
                <a:spcPts val="1200"/>
              </a:spcAft>
            </a:pPr>
            <a:r>
              <a:rPr lang="en-US" sz="2000" dirty="0">
                <a:latin typeface="+mj-lt"/>
                <a:cs typeface="Times New Roman" panose="02020603050405020304" pitchFamily="18" charset="0"/>
              </a:rPr>
              <a:t>Delegation of care refers to “the transfer of responsibility for a task when it is not part of the scope of practice or scope of employment of the care </a:t>
            </a:r>
            <a:r>
              <a:rPr lang="en-US" sz="2000" dirty="0" smtClean="0">
                <a:latin typeface="+mj-lt"/>
                <a:cs typeface="Times New Roman" panose="02020603050405020304" pitchFamily="18" charset="0"/>
              </a:rPr>
              <a:t>provider.” </a:t>
            </a:r>
            <a:r>
              <a:rPr lang="en-US" sz="2000" dirty="0">
                <a:latin typeface="+mj-lt"/>
                <a:cs typeface="Times New Roman" panose="02020603050405020304" pitchFamily="18" charset="0"/>
              </a:rPr>
              <a:t>(SRNA, 2015, p. 8)</a:t>
            </a:r>
          </a:p>
          <a:p>
            <a:pPr lvl="1">
              <a:spcAft>
                <a:spcPts val="1200"/>
              </a:spcAft>
            </a:pPr>
            <a:r>
              <a:rPr lang="en-US" sz="2000" dirty="0">
                <a:latin typeface="+mj-lt"/>
                <a:cs typeface="Times New Roman" panose="02020603050405020304" pitchFamily="18" charset="0"/>
              </a:rPr>
              <a:t>Delegation of care most often occurs between an RN and an unregulated care provider or between a physician and an </a:t>
            </a:r>
            <a:r>
              <a:rPr lang="en-US" sz="2000" dirty="0" smtClean="0">
                <a:latin typeface="+mj-lt"/>
                <a:cs typeface="Times New Roman" panose="02020603050405020304" pitchFamily="18" charset="0"/>
              </a:rPr>
              <a:t>RN.</a:t>
            </a:r>
            <a:endParaRPr lang="en-US" sz="2000" dirty="0">
              <a:latin typeface="+mj-lt"/>
              <a:cs typeface="Times New Roman" panose="02020603050405020304" pitchFamily="18" charset="0"/>
            </a:endParaRPr>
          </a:p>
          <a:p>
            <a:pPr lvl="1">
              <a:spcAft>
                <a:spcPts val="1200"/>
              </a:spcAft>
            </a:pPr>
            <a:r>
              <a:rPr lang="en-US" sz="2000" dirty="0">
                <a:latin typeface="+mj-lt"/>
                <a:cs typeface="Times New Roman" panose="02020603050405020304" pitchFamily="18" charset="0"/>
              </a:rPr>
              <a:t>Guidelines have been established to ensure the quality of patient care throughout the delegation </a:t>
            </a:r>
            <a:r>
              <a:rPr lang="en-US" sz="2000" dirty="0" smtClean="0">
                <a:latin typeface="+mj-lt"/>
                <a:cs typeface="Times New Roman" panose="02020603050405020304" pitchFamily="18" charset="0"/>
              </a:rPr>
              <a:t>process.</a:t>
            </a:r>
            <a:endParaRPr lang="en-US" sz="2000" dirty="0">
              <a:latin typeface="+mj-lt"/>
              <a:cs typeface="Times New Roman" panose="02020603050405020304" pitchFamily="18" charset="0"/>
            </a:endParaRPr>
          </a:p>
          <a:p>
            <a:pPr>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652572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Delegation and Assignment of Nursing Care</a:t>
            </a:r>
          </a:p>
        </p:txBody>
      </p:sp>
      <p:sp>
        <p:nvSpPr>
          <p:cNvPr id="3" name="Content Placeholder 2"/>
          <p:cNvSpPr>
            <a:spLocks noGrp="1"/>
          </p:cNvSpPr>
          <p:nvPr>
            <p:ph idx="1"/>
          </p:nvPr>
        </p:nvSpPr>
        <p:spPr>
          <a:xfrm>
            <a:off x="1411087" y="1495031"/>
            <a:ext cx="7132401" cy="2735664"/>
          </a:xfrm>
        </p:spPr>
        <p:txBody>
          <a:bodyPr>
            <a:normAutofit/>
          </a:bodyPr>
          <a:lstStyle/>
          <a:p>
            <a:pPr>
              <a:buFont typeface="Arial" panose="020B0604020202020204" pitchFamily="34" charset="0"/>
              <a:buChar char="•"/>
            </a:pPr>
            <a:r>
              <a:rPr lang="en-US" sz="1600" dirty="0"/>
              <a:t>Assignment </a:t>
            </a:r>
          </a:p>
          <a:p>
            <a:pPr lvl="1">
              <a:buFont typeface="Arial" panose="020B0604020202020204" pitchFamily="34" charset="0"/>
              <a:buChar char="•"/>
            </a:pPr>
            <a:r>
              <a:rPr lang="en-US" sz="1600" dirty="0"/>
              <a:t>The RN assigns provision of the client’s care to the most appropriate care provider based on the previously completed RN assessment.</a:t>
            </a:r>
          </a:p>
          <a:p>
            <a:pPr>
              <a:buFont typeface="Arial" panose="020B0604020202020204" pitchFamily="34" charset="0"/>
              <a:buChar char="•"/>
            </a:pPr>
            <a:r>
              <a:rPr lang="en-US" sz="1600" dirty="0"/>
              <a:t>Delegation</a:t>
            </a:r>
          </a:p>
          <a:p>
            <a:pPr lvl="1">
              <a:buFont typeface="Arial" panose="020B0604020202020204" pitchFamily="34" charset="0"/>
              <a:buChar char="•"/>
            </a:pPr>
            <a:r>
              <a:rPr lang="en-US" sz="1600" dirty="0"/>
              <a:t>“The transfer of responsibility for a task when it is not part of the scope of practice or scope of employment of the care provider” (SRNA, 2015, p. 8). It is important to remember that only the task can be delegated; the RN retains the responsibility for coordination of patient care.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776271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Nurse Delegation Principles</a:t>
            </a:r>
          </a:p>
        </p:txBody>
      </p:sp>
      <p:sp>
        <p:nvSpPr>
          <p:cNvPr id="3" name="Content Placeholder 2"/>
          <p:cNvSpPr>
            <a:spLocks noGrp="1"/>
          </p:cNvSpPr>
          <p:nvPr>
            <p:ph idx="1"/>
          </p:nvPr>
        </p:nvSpPr>
        <p:spPr>
          <a:xfrm>
            <a:off x="1411087" y="1197572"/>
            <a:ext cx="7132401" cy="2735664"/>
          </a:xfrm>
        </p:spPr>
        <p:txBody>
          <a:bodyPr>
            <a:normAutofit lnSpcReduction="10000"/>
          </a:bodyPr>
          <a:lstStyle/>
          <a:p>
            <a:pPr>
              <a:buFont typeface="Arial" panose="020B0604020202020204" pitchFamily="34" charset="0"/>
              <a:buChar char="•"/>
            </a:pPr>
            <a:r>
              <a:rPr lang="en-US" sz="1600" dirty="0"/>
              <a:t>Formal processes and policies must be in place to support the delegator (the one who does the delegating) and </a:t>
            </a:r>
            <a:r>
              <a:rPr lang="en-US" sz="1600" dirty="0" err="1"/>
              <a:t>delegatee</a:t>
            </a:r>
            <a:r>
              <a:rPr lang="en-US" sz="1600" dirty="0"/>
              <a:t> (the one who receives the delegation</a:t>
            </a:r>
            <a:r>
              <a:rPr lang="en-US" sz="1600" dirty="0" smtClean="0"/>
              <a:t>);</a:t>
            </a:r>
            <a:endParaRPr lang="en-US" sz="1600" dirty="0"/>
          </a:p>
          <a:p>
            <a:pPr>
              <a:buFont typeface="Arial" panose="020B0604020202020204" pitchFamily="34" charset="0"/>
              <a:buChar char="•"/>
            </a:pPr>
            <a:r>
              <a:rPr lang="en-US" sz="1600" dirty="0"/>
              <a:t>At no time should the safety of the client be compromised by substituting </a:t>
            </a:r>
            <a:r>
              <a:rPr lang="en-US" sz="1600" dirty="0" smtClean="0"/>
              <a:t>less qualified </a:t>
            </a:r>
            <a:r>
              <a:rPr lang="en-US" sz="1600" dirty="0"/>
              <a:t>workers to provide care and/or perform an intervention when the competencies and scope of the RN’s knowledge, </a:t>
            </a:r>
            <a:r>
              <a:rPr lang="en-US" sz="1600" dirty="0" smtClean="0"/>
              <a:t>skill </a:t>
            </a:r>
            <a:r>
              <a:rPr lang="en-US" sz="1600" dirty="0"/>
              <a:t>and judgment are </a:t>
            </a:r>
            <a:r>
              <a:rPr lang="en-US" sz="1600" dirty="0" smtClean="0"/>
              <a:t>required;</a:t>
            </a:r>
            <a:endParaRPr lang="en-US" sz="1600" dirty="0"/>
          </a:p>
          <a:p>
            <a:pPr>
              <a:buFont typeface="Arial" panose="020B0604020202020204" pitchFamily="34" charset="0"/>
              <a:buChar char="•"/>
            </a:pPr>
            <a:r>
              <a:rPr lang="en-US" sz="1600" dirty="0"/>
              <a:t>A delegated task cannot be </a:t>
            </a:r>
            <a:r>
              <a:rPr lang="en-US" sz="1600" dirty="0" smtClean="0"/>
              <a:t>sub-delegated;</a:t>
            </a:r>
            <a:endParaRPr lang="en-US" sz="1600" dirty="0"/>
          </a:p>
          <a:p>
            <a:pPr>
              <a:buFont typeface="Arial" panose="020B0604020202020204" pitchFamily="34" charset="0"/>
              <a:buChar char="•"/>
            </a:pPr>
            <a:r>
              <a:rPr lang="en-US" sz="1600" dirty="0"/>
              <a:t>The delegating RN is accountable for appropriate delegation of tasks and for the overall assessment, care planning, </a:t>
            </a:r>
            <a:r>
              <a:rPr lang="en-US" sz="1600" dirty="0" smtClean="0"/>
              <a:t>intervention </a:t>
            </a:r>
            <a:r>
              <a:rPr lang="en-US" sz="1600" dirty="0"/>
              <a:t>and care evaluation. (SRNA, 2015, p. 9)</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1179387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5.4.1</a:t>
            </a:r>
          </a:p>
        </p:txBody>
      </p:sp>
      <p:sp>
        <p:nvSpPr>
          <p:cNvPr id="3" name="Content Placeholder 2"/>
          <p:cNvSpPr>
            <a:spLocks noGrp="1"/>
          </p:cNvSpPr>
          <p:nvPr>
            <p:ph idx="1"/>
          </p:nvPr>
        </p:nvSpPr>
        <p:spPr>
          <a:xfrm>
            <a:off x="1404572" y="1152133"/>
            <a:ext cx="7132401" cy="2735664"/>
          </a:xfrm>
        </p:spPr>
        <p:txBody>
          <a:bodyPr>
            <a:normAutofit/>
          </a:bodyPr>
          <a:lstStyle/>
          <a:p>
            <a:pPr marL="454025" lvl="1" indent="0">
              <a:spcAft>
                <a:spcPts val="1200"/>
              </a:spcAft>
              <a:buNone/>
            </a:pPr>
            <a:r>
              <a:rPr lang="en-US" sz="1800" dirty="0">
                <a:latin typeface="+mj-lt"/>
                <a:cs typeface="Times New Roman" panose="02020603050405020304" pitchFamily="18" charset="0"/>
              </a:rPr>
              <a:t>The five rights of delegation provide an excellent mental checklist for RN delegation of patient care. They include right task, right circumstances, right person, right direction/communication, and right supervision/evaluation. Read more about the five rights of delegation on </a:t>
            </a:r>
            <a:r>
              <a:rPr lang="en-US" sz="1800" dirty="0" smtClean="0">
                <a:latin typeface="+mj-lt"/>
                <a:cs typeface="Times New Roman" panose="02020603050405020304" pitchFamily="18" charset="0"/>
              </a:rPr>
              <a:t>pp. 21–3 </a:t>
            </a:r>
            <a:r>
              <a:rPr lang="en-US" sz="1800" dirty="0">
                <a:latin typeface="+mj-lt"/>
                <a:cs typeface="Times New Roman" panose="02020603050405020304" pitchFamily="18" charset="0"/>
              </a:rPr>
              <a:t>of the “</a:t>
            </a:r>
            <a:r>
              <a:rPr lang="en-US" sz="1800" dirty="0">
                <a:latin typeface="+mj-lt"/>
                <a:cs typeface="Times New Roman" panose="02020603050405020304" pitchFamily="18" charset="0"/>
                <a:hlinkClick r:id="rId2"/>
              </a:rPr>
              <a:t>SRNA Interpretation of the RN Scope of Practice</a:t>
            </a:r>
            <a:r>
              <a:rPr lang="en-US" sz="1800" dirty="0">
                <a:latin typeface="+mj-lt"/>
                <a:cs typeface="Times New Roman" panose="02020603050405020304" pitchFamily="18" charset="0"/>
              </a:rPr>
              <a:t>.” </a:t>
            </a:r>
            <a:endParaRPr lang="en-CA" sz="20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3779486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Delegation by Physician to RN</a:t>
            </a:r>
          </a:p>
        </p:txBody>
      </p:sp>
      <p:sp>
        <p:nvSpPr>
          <p:cNvPr id="3" name="Content Placeholder 2"/>
          <p:cNvSpPr>
            <a:spLocks noGrp="1"/>
          </p:cNvSpPr>
          <p:nvPr>
            <p:ph idx="1"/>
          </p:nvPr>
        </p:nvSpPr>
        <p:spPr>
          <a:xfrm>
            <a:off x="1411087" y="1197572"/>
            <a:ext cx="7132401" cy="2735664"/>
          </a:xfrm>
        </p:spPr>
        <p:txBody>
          <a:bodyPr>
            <a:normAutofit/>
          </a:bodyPr>
          <a:lstStyle/>
          <a:p>
            <a:pPr>
              <a:buFont typeface="Arial" panose="020B0604020202020204" pitchFamily="34" charset="0"/>
              <a:buChar char="•"/>
            </a:pPr>
            <a:r>
              <a:rPr lang="en-US" sz="1600" dirty="0"/>
              <a:t>Delegation will be from a particular physician to a particular registered nurse. Delegation will not be by “</a:t>
            </a:r>
            <a:r>
              <a:rPr lang="en-US" sz="1600" dirty="0" smtClean="0"/>
              <a:t>category”;</a:t>
            </a:r>
            <a:endParaRPr lang="en-US" sz="1600" dirty="0"/>
          </a:p>
          <a:p>
            <a:pPr>
              <a:buFont typeface="Arial" panose="020B0604020202020204" pitchFamily="34" charset="0"/>
              <a:buChar char="•"/>
            </a:pPr>
            <a:r>
              <a:rPr lang="en-US" sz="1600" dirty="0"/>
              <a:t>The activities </a:t>
            </a:r>
            <a:r>
              <a:rPr lang="en-US" sz="1600" dirty="0" smtClean="0"/>
              <a:t>which </a:t>
            </a:r>
            <a:r>
              <a:rPr lang="en-US" sz="1600" dirty="0"/>
              <a:t>may be delegated are specified in the </a:t>
            </a:r>
            <a:r>
              <a:rPr lang="en-US" sz="1600" dirty="0" smtClean="0"/>
              <a:t>[</a:t>
            </a:r>
            <a:r>
              <a:rPr lang="en-US" sz="1600" dirty="0" err="1" smtClean="0"/>
              <a:t>CPSS</a:t>
            </a:r>
            <a:r>
              <a:rPr lang="en-US" sz="1600" dirty="0"/>
              <a:t>] bylaw;</a:t>
            </a:r>
          </a:p>
          <a:p>
            <a:pPr>
              <a:buFont typeface="Arial" panose="020B0604020202020204" pitchFamily="34" charset="0"/>
              <a:buChar char="•"/>
            </a:pPr>
            <a:r>
              <a:rPr lang="en-US" sz="1600" dirty="0"/>
              <a:t>When there is a specific program which is identified (such as the Neonatal Intensive Transport Team, the RN Pediatric Transport Team or Air Ambulance), it is not necessary to identify the specific procedures that may be provided by an RN as part of the program;</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107359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Delegation by Physician to RN </a:t>
            </a:r>
            <a:r>
              <a:rPr lang="en-US" dirty="0" smtClean="0">
                <a:latin typeface="+mj-lt"/>
                <a:cs typeface="Times New Roman" panose="02020603050405020304" pitchFamily="18" charset="0"/>
              </a:rPr>
              <a:t>(Cont’d</a:t>
            </a:r>
            <a:r>
              <a:rPr lang="en-US" dirty="0">
                <a:latin typeface="+mj-lt"/>
                <a:cs typeface="Times New Roman" panose="02020603050405020304" pitchFamily="18" charset="0"/>
              </a:rPr>
              <a:t>)</a:t>
            </a:r>
          </a:p>
        </p:txBody>
      </p:sp>
      <p:sp>
        <p:nvSpPr>
          <p:cNvPr id="3" name="Content Placeholder 2"/>
          <p:cNvSpPr>
            <a:spLocks noGrp="1"/>
          </p:cNvSpPr>
          <p:nvPr>
            <p:ph idx="1"/>
          </p:nvPr>
        </p:nvSpPr>
        <p:spPr>
          <a:xfrm>
            <a:off x="1411087" y="1197572"/>
            <a:ext cx="7132401" cy="2735664"/>
          </a:xfrm>
        </p:spPr>
        <p:txBody>
          <a:bodyPr>
            <a:normAutofit/>
          </a:bodyPr>
          <a:lstStyle/>
          <a:p>
            <a:pPr>
              <a:buFont typeface="Arial" panose="020B0604020202020204" pitchFamily="34" charset="0"/>
              <a:buChar char="•"/>
            </a:pPr>
            <a:r>
              <a:rPr lang="en-US" sz="1600" dirty="0"/>
              <a:t>It will be the responsibility of the physician who delegates the activity to assess the RN’s skill and knowledge to determine if, in the physician’s opinion, the RN has the appropriate skill and knowledge to perform the delegated activity;</a:t>
            </a:r>
          </a:p>
          <a:p>
            <a:pPr>
              <a:buFont typeface="Arial" panose="020B0604020202020204" pitchFamily="34" charset="0"/>
              <a:buChar char="•"/>
            </a:pPr>
            <a:r>
              <a:rPr lang="en-US" sz="1600" dirty="0"/>
              <a:t>Delegation must be done in writing, except in the case of an emergency;</a:t>
            </a:r>
          </a:p>
          <a:p>
            <a:pPr>
              <a:buFont typeface="Arial" panose="020B0604020202020204" pitchFamily="34" charset="0"/>
              <a:buChar char="•"/>
            </a:pPr>
            <a:r>
              <a:rPr lang="en-US" sz="1600" dirty="0"/>
              <a:t>The physician who delegates the authority to the RN must have a process in place to provide appropriate supervision. (CPSS, 2015, pp. 7–8)</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403747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5.4.2</a:t>
            </a:r>
          </a:p>
        </p:txBody>
      </p:sp>
      <p:sp>
        <p:nvSpPr>
          <p:cNvPr id="3" name="Content Placeholder 2"/>
          <p:cNvSpPr>
            <a:spLocks noGrp="1"/>
          </p:cNvSpPr>
          <p:nvPr>
            <p:ph idx="1"/>
          </p:nvPr>
        </p:nvSpPr>
        <p:spPr>
          <a:xfrm>
            <a:off x="1404572" y="1152133"/>
            <a:ext cx="7132401" cy="2735664"/>
          </a:xfrm>
        </p:spPr>
        <p:txBody>
          <a:bodyPr>
            <a:noAutofit/>
          </a:bodyPr>
          <a:lstStyle/>
          <a:p>
            <a:pPr lvl="1">
              <a:spcAft>
                <a:spcPts val="1200"/>
              </a:spcAft>
            </a:pPr>
            <a:r>
              <a:rPr lang="en-US" sz="1400" dirty="0">
                <a:latin typeface="+mj-lt"/>
                <a:cs typeface="Times New Roman" panose="02020603050405020304" pitchFamily="18" charset="0"/>
              </a:rPr>
              <a:t>RN Evolving Scope of Practice </a:t>
            </a:r>
          </a:p>
          <a:p>
            <a:pPr lvl="1">
              <a:spcAft>
                <a:spcPts val="1200"/>
              </a:spcAft>
            </a:pPr>
            <a:r>
              <a:rPr lang="en-US" sz="1400" dirty="0">
                <a:latin typeface="+mj-lt"/>
                <a:cs typeface="Times New Roman" panose="02020603050405020304" pitchFamily="18" charset="0"/>
              </a:rPr>
              <a:t>Read </a:t>
            </a:r>
            <a:r>
              <a:rPr lang="en-US" sz="1400" dirty="0" smtClean="0">
                <a:latin typeface="+mj-lt"/>
                <a:cs typeface="Times New Roman" panose="02020603050405020304" pitchFamily="18" charset="0"/>
              </a:rPr>
              <a:t>pp. 9–13 </a:t>
            </a:r>
            <a:r>
              <a:rPr lang="en-US" sz="1400" dirty="0">
                <a:latin typeface="+mj-lt"/>
                <a:cs typeface="Times New Roman" panose="02020603050405020304" pitchFamily="18" charset="0"/>
              </a:rPr>
              <a:t>of the “</a:t>
            </a:r>
            <a:r>
              <a:rPr lang="en-US" sz="1400" dirty="0">
                <a:latin typeface="+mj-lt"/>
                <a:cs typeface="Times New Roman" panose="02020603050405020304" pitchFamily="18" charset="0"/>
                <a:hlinkClick r:id="rId2"/>
              </a:rPr>
              <a:t>SRNA Interpretation of the RN Scope of Practice</a:t>
            </a:r>
            <a:r>
              <a:rPr lang="en-US" sz="1400" dirty="0">
                <a:latin typeface="+mj-lt"/>
                <a:cs typeface="Times New Roman" panose="02020603050405020304" pitchFamily="18" charset="0"/>
              </a:rPr>
              <a:t>,” then answer the following questions:</a:t>
            </a:r>
          </a:p>
          <a:p>
            <a:pPr lvl="2">
              <a:spcAft>
                <a:spcPts val="1200"/>
              </a:spcAft>
            </a:pPr>
            <a:r>
              <a:rPr lang="en-US" sz="1400" dirty="0">
                <a:latin typeface="+mj-lt"/>
                <a:cs typeface="Times New Roman" panose="02020603050405020304" pitchFamily="18" charset="0"/>
              </a:rPr>
              <a:t>Why is RN scope of practice evolving?</a:t>
            </a:r>
          </a:p>
          <a:p>
            <a:pPr lvl="2">
              <a:spcAft>
                <a:spcPts val="1200"/>
              </a:spcAft>
            </a:pPr>
            <a:r>
              <a:rPr lang="en-US" sz="1400" dirty="0">
                <a:latin typeface="+mj-lt"/>
                <a:cs typeface="Times New Roman" panose="02020603050405020304" pitchFamily="18" charset="0"/>
              </a:rPr>
              <a:t>Describe RN specialty practices. What standards is RN specialty practice built upon?</a:t>
            </a:r>
          </a:p>
          <a:p>
            <a:pPr lvl="2">
              <a:spcAft>
                <a:spcPts val="1200"/>
              </a:spcAft>
            </a:pPr>
            <a:r>
              <a:rPr lang="en-US" sz="1400" dirty="0">
                <a:latin typeface="+mj-lt"/>
                <a:cs typeface="Times New Roman" panose="02020603050405020304" pitchFamily="18" charset="0"/>
              </a:rPr>
              <a:t>What is the scope of practice for the RN with “additional authorized practice”? What is required for a nurse to assume the role of an RN with “additional authorized practice”? </a:t>
            </a:r>
            <a:endParaRPr lang="en-CA" sz="14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1988424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5.4.2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fontScale="62500" lnSpcReduction="20000"/>
          </a:bodyPr>
          <a:lstStyle/>
          <a:p>
            <a:pPr lvl="1">
              <a:spcAft>
                <a:spcPts val="1200"/>
              </a:spcAft>
            </a:pPr>
            <a:r>
              <a:rPr lang="en-US" sz="2000" dirty="0">
                <a:latin typeface="+mj-lt"/>
                <a:cs typeface="Times New Roman" panose="02020603050405020304" pitchFamily="18" charset="0"/>
              </a:rPr>
              <a:t>Collaboration between RNs, RPNs, and LPNs in Saskatchewan</a:t>
            </a:r>
          </a:p>
          <a:p>
            <a:pPr lvl="1">
              <a:spcAft>
                <a:spcPts val="1200"/>
              </a:spcAft>
            </a:pPr>
            <a:r>
              <a:rPr lang="en-US" sz="2000" dirty="0">
                <a:latin typeface="+mj-lt"/>
                <a:cs typeface="Times New Roman" panose="02020603050405020304" pitchFamily="18" charset="0"/>
              </a:rPr>
              <a:t>Read “</a:t>
            </a:r>
            <a:r>
              <a:rPr lang="en-US" sz="2000" dirty="0">
                <a:latin typeface="+mj-lt"/>
                <a:cs typeface="Times New Roman" panose="02020603050405020304" pitchFamily="18" charset="0"/>
                <a:hlinkClick r:id="rId2"/>
              </a:rPr>
              <a:t>Collaborative Decision-Making Framework: Quality Nursing Practice</a:t>
            </a:r>
            <a:r>
              <a:rPr lang="en-US" sz="2000" dirty="0">
                <a:latin typeface="+mj-lt"/>
                <a:cs typeface="Times New Roman" panose="02020603050405020304" pitchFamily="18" charset="0"/>
              </a:rPr>
              <a:t>” (approved by the Saskatchewan Association of Licensed Practical Nurses, SRNA, and the Registered Psychiatric Nurses Association of Saskatchewan on September 9, 2017), then answer the following questions:</a:t>
            </a:r>
          </a:p>
          <a:p>
            <a:pPr lvl="2">
              <a:spcAft>
                <a:spcPts val="1200"/>
              </a:spcAft>
            </a:pPr>
            <a:r>
              <a:rPr lang="en-US" dirty="0">
                <a:latin typeface="+mj-lt"/>
                <a:cs typeface="Times New Roman" panose="02020603050405020304" pitchFamily="18" charset="0"/>
              </a:rPr>
              <a:t>What factors should patient care assignments be based on?</a:t>
            </a:r>
          </a:p>
          <a:p>
            <a:pPr lvl="2">
              <a:spcAft>
                <a:spcPts val="1200"/>
              </a:spcAft>
            </a:pPr>
            <a:r>
              <a:rPr lang="en-US" dirty="0">
                <a:latin typeface="+mj-lt"/>
                <a:cs typeface="Times New Roman" panose="02020603050405020304" pitchFamily="18" charset="0"/>
              </a:rPr>
              <a:t>What are the four main factors that influence scope of practice? Outline what nurses are educated and authorized to do.</a:t>
            </a:r>
          </a:p>
          <a:p>
            <a:pPr lvl="2">
              <a:spcAft>
                <a:spcPts val="1200"/>
              </a:spcAft>
            </a:pPr>
            <a:r>
              <a:rPr lang="en-US" dirty="0">
                <a:latin typeface="+mj-lt"/>
                <a:cs typeface="Times New Roman" panose="02020603050405020304" pitchFamily="18" charset="0"/>
              </a:rPr>
              <a:t>The Continuum of Care model on page 11 requires an analysis of which three factors when making decisions about the most effective utilization of LPNs, RNs, and RPNs?</a:t>
            </a:r>
            <a:endParaRPr lang="en-CA" sz="2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1774413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a:bodyPr>
          <a:lstStyle/>
          <a:p>
            <a:pPr>
              <a:lnSpc>
                <a:spcPct val="110000"/>
              </a:lnSpc>
            </a:pPr>
            <a:r>
              <a:rPr lang="en-US" sz="1600" dirty="0">
                <a:latin typeface="+mj-lt"/>
                <a:cs typeface="Times New Roman" panose="02020603050405020304" pitchFamily="18" charset="0"/>
              </a:rPr>
              <a:t>Does the health care system in your local community function as an open, closed, or subsystem? Please explain why you have chosen this type of system to describe your local community.</a:t>
            </a:r>
          </a:p>
          <a:p>
            <a:pPr>
              <a:lnSpc>
                <a:spcPct val="110000"/>
              </a:lnSpc>
            </a:pPr>
            <a:r>
              <a:rPr lang="en-US" sz="1600" dirty="0">
                <a:latin typeface="+mj-lt"/>
                <a:cs typeface="Times New Roman" panose="02020603050405020304" pitchFamily="18" charset="0"/>
              </a:rPr>
              <a:t>Chose one aspect of health care in your local community that you would like to change. Apply one or more of the fundamental concepts of systems theory, interrelationships, perspectives, and boundaries to this aspect of health care provision that could ultimately lead to improved patient care.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 </a:t>
            </a:r>
            <a:r>
              <a:rPr lang="en-US" dirty="0" smtClean="0"/>
              <a:t>(Cont’d</a:t>
            </a:r>
            <a:r>
              <a:rPr lang="en-US" dirty="0"/>
              <a:t>)</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US" sz="1600" dirty="0">
                <a:latin typeface="+mj-lt"/>
                <a:cs typeface="Times New Roman" panose="02020603050405020304" pitchFamily="18" charset="0"/>
              </a:rPr>
              <a:t>You are a home care nurse. An elderly diabetic client has been admitted to your caseload. You conduct an assessment on this client and determine that, due to neuropathy of the hands, this client requires assistance with eye drops for glaucoma. You decide to delegate the process to an unregulated care provider. Develop a care plan for delegation of the care of this client using the five rights of delegation.</a:t>
            </a:r>
          </a:p>
          <a:p>
            <a:pPr>
              <a:lnSpc>
                <a:spcPct val="110000"/>
              </a:lnSpc>
            </a:pPr>
            <a:r>
              <a:rPr lang="en-US" sz="1600" dirty="0">
                <a:latin typeface="+mj-lt"/>
                <a:cs typeface="Times New Roman" panose="02020603050405020304" pitchFamily="18" charset="0"/>
              </a:rPr>
              <a:t>As a nurse manager you will be assigning care providers to care for clients with different levels of acuity and care needs. Develop two separate client care scenarios, paying special attention to the specific skills required to care for each client. How are Scenario A and Scenario B clients different? </a:t>
            </a:r>
            <a:r>
              <a:rPr lang="en-US" sz="1600" dirty="0" smtClean="0">
                <a:latin typeface="+mj-lt"/>
                <a:cs typeface="Times New Roman" panose="02020603050405020304" pitchFamily="18" charset="0"/>
              </a:rPr>
              <a:t>(1) </a:t>
            </a:r>
            <a:r>
              <a:rPr lang="en-US" sz="1600" dirty="0">
                <a:latin typeface="+mj-lt"/>
                <a:cs typeface="Times New Roman" panose="02020603050405020304" pitchFamily="18" charset="0"/>
              </a:rPr>
              <a:t>Scenario A has a client who can be cared for by an LPN, RN, or RPN. </a:t>
            </a:r>
            <a:r>
              <a:rPr lang="en-US" sz="1600" dirty="0" smtClean="0">
                <a:latin typeface="+mj-lt"/>
                <a:cs typeface="Times New Roman" panose="02020603050405020304" pitchFamily="18" charset="0"/>
              </a:rPr>
              <a:t>(2) </a:t>
            </a:r>
            <a:r>
              <a:rPr lang="en-US" sz="1600" dirty="0">
                <a:latin typeface="+mj-lt"/>
                <a:cs typeface="Times New Roman" panose="02020603050405020304" pitchFamily="18" charset="0"/>
              </a:rPr>
              <a:t>The client in Scenario B requires either an RN or an RPN to provide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1107408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lnSpcReduction="10000"/>
          </a:bodyPr>
          <a:lstStyle/>
          <a:p>
            <a:pPr marL="432000" indent="-457200">
              <a:buNone/>
            </a:pPr>
            <a:r>
              <a:rPr lang="en-US" sz="1200" dirty="0" smtClean="0"/>
              <a:t>College </a:t>
            </a:r>
            <a:r>
              <a:rPr lang="en-US" sz="1200" dirty="0"/>
              <a:t>of Physicians and Surgeons of Saskatchewan. (2015). Delegation from physicians to registered nurses. </a:t>
            </a:r>
            <a:r>
              <a:rPr lang="en-US" sz="1200" i="1" dirty="0" err="1"/>
              <a:t>DocTalk</a:t>
            </a:r>
            <a:r>
              <a:rPr lang="en-US" sz="1200" i="1" dirty="0"/>
              <a:t>, 1</a:t>
            </a:r>
            <a:r>
              <a:rPr lang="en-US" sz="1200" dirty="0"/>
              <a:t>(3), 7–9. Retrieved from http://www.cps.sk.ca/imis/Documents/Newsletters/DOCTALK-1504.pdf</a:t>
            </a:r>
          </a:p>
          <a:p>
            <a:pPr marL="432000" lvl="0" indent="-457200">
              <a:buClr>
                <a:srgbClr val="D84B26"/>
              </a:buClr>
              <a:buNone/>
            </a:pPr>
            <a:r>
              <a:rPr lang="en-US" sz="1200" dirty="0"/>
              <a:t>Hibberd, J. M., Doody, L. M., &amp; Hennessey, M. (2006). </a:t>
            </a:r>
            <a:r>
              <a:rPr lang="en-US" sz="1200" i="1" dirty="0"/>
              <a:t>Business planning and budget preparation. Nursing leadership and management in Canada</a:t>
            </a:r>
            <a:r>
              <a:rPr lang="en-US" sz="1200" dirty="0"/>
              <a:t>. Toronto: Elsevier</a:t>
            </a:r>
            <a:r>
              <a:rPr lang="en-US" sz="1200" dirty="0" smtClean="0"/>
              <a:t>.</a:t>
            </a:r>
          </a:p>
          <a:p>
            <a:pPr marL="432000" indent="-457200">
              <a:buNone/>
            </a:pPr>
            <a:r>
              <a:rPr lang="en-US" sz="1200" dirty="0" smtClean="0"/>
              <a:t>Mancini</a:t>
            </a:r>
            <a:r>
              <a:rPr lang="en-US" sz="1200" dirty="0"/>
              <a:t>, M. E. (2015). Understanding and designing organizational structures. [Adapted for the Canadian edition by C. A. Wong]. In P. S. Yoder-Wise, L. G. Grant, &amp; S. Regan </a:t>
            </a:r>
            <a:r>
              <a:rPr lang="en-US" sz="1200" dirty="0" smtClean="0"/>
              <a:t>(eds</a:t>
            </a:r>
            <a:r>
              <a:rPr lang="en-US" sz="1200" dirty="0"/>
              <a:t>.), </a:t>
            </a:r>
            <a:r>
              <a:rPr lang="en-US" sz="1200" i="1" dirty="0"/>
              <a:t>Leading and </a:t>
            </a:r>
            <a:r>
              <a:rPr lang="en-US" sz="1200" i="1" dirty="0" smtClean="0"/>
              <a:t>managing </a:t>
            </a:r>
            <a:r>
              <a:rPr lang="en-US" sz="1200" i="1" dirty="0"/>
              <a:t>in Canadian </a:t>
            </a:r>
            <a:r>
              <a:rPr lang="en-US" sz="1200" i="1" dirty="0" smtClean="0"/>
              <a:t>nursing</a:t>
            </a:r>
            <a:r>
              <a:rPr lang="en-US" sz="1200" dirty="0"/>
              <a:t> (pp. </a:t>
            </a:r>
            <a:r>
              <a:rPr lang="en-US" sz="1200" dirty="0" smtClean="0"/>
              <a:t>149–69</a:t>
            </a:r>
            <a:r>
              <a:rPr lang="en-US" sz="1200" dirty="0"/>
              <a:t>). Toronto: Elsevier.</a:t>
            </a:r>
          </a:p>
          <a:p>
            <a:pPr marL="432000" indent="-457200">
              <a:buNone/>
            </a:pPr>
            <a:r>
              <a:rPr lang="en-US" sz="1200" dirty="0"/>
              <a:t>Sanders, E. D. (2013). TNA examines mission, vision and values. </a:t>
            </a:r>
            <a:r>
              <a:rPr lang="en-US" sz="1200" i="1" dirty="0"/>
              <a:t>Texas Nurses Magazine, 87</a:t>
            </a:r>
            <a:r>
              <a:rPr lang="en-US" sz="1200" dirty="0"/>
              <a:t>(3), 10–11.</a:t>
            </a:r>
          </a:p>
          <a:p>
            <a:pPr marL="432000" indent="-457200">
              <a:buNone/>
            </a:pPr>
            <a:r>
              <a:rPr lang="en-US" sz="1200" dirty="0"/>
              <a:t>SRNA, 2015. Interpretation of the RN scope of practice. Retrieved from https://www.srna.org/wp-content/uploads/2017/09/Interpretation_of_the_RN_Scope_2015_04_24.pdf</a:t>
            </a:r>
          </a:p>
          <a:p>
            <a:pPr marL="432000" indent="-457200">
              <a:buNone/>
            </a:pPr>
            <a:r>
              <a:rPr lang="en-US" sz="1200" dirty="0"/>
              <a:t>Wagner, J., Cummings, G., Smith, D. L., Olson, J., &amp; Warren, S. (2013). Resonant </a:t>
            </a:r>
            <a:r>
              <a:rPr lang="en-US" sz="1200" dirty="0" smtClean="0"/>
              <a:t>leadership</a:t>
            </a:r>
            <a:r>
              <a:rPr lang="en-US" sz="1200" dirty="0"/>
              <a:t>, workplace empowerment, and “spirit at work”: Impact on RN job satisfaction and organizational commitment. </a:t>
            </a:r>
            <a:r>
              <a:rPr lang="en-US" sz="1200" i="1" dirty="0"/>
              <a:t>Canadian Journal of Nursing Research, 45</a:t>
            </a:r>
            <a:r>
              <a:rPr lang="en-US" sz="1200" dirty="0"/>
              <a:t>(4), </a:t>
            </a:r>
            <a:r>
              <a:rPr lang="en-US" sz="1200" dirty="0" smtClean="0"/>
              <a:t>108–28</a:t>
            </a:r>
            <a:r>
              <a:rPr lang="en-US" sz="1200" dirty="0"/>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fontScale="85000" lnSpcReduction="20000"/>
          </a:bodyPr>
          <a:lstStyle/>
          <a:p>
            <a:pPr>
              <a:buFont typeface="Arial" panose="020B0604020202020204" pitchFamily="34" charset="0"/>
              <a:buChar char="•"/>
            </a:pPr>
            <a:r>
              <a:rPr lang="en-US" dirty="0"/>
              <a:t>Apply systems theory to health </a:t>
            </a:r>
            <a:r>
              <a:rPr lang="en-US" dirty="0" smtClean="0"/>
              <a:t>care.</a:t>
            </a:r>
            <a:endParaRPr lang="en-US" dirty="0"/>
          </a:p>
          <a:p>
            <a:pPr>
              <a:buFont typeface="Arial" panose="020B0604020202020204" pitchFamily="34" charset="0"/>
              <a:buChar char="•"/>
            </a:pPr>
            <a:r>
              <a:rPr lang="en-US" dirty="0"/>
              <a:t>Identify the relationships between organizational culture, leadership, cultural intelligence, and change.</a:t>
            </a:r>
          </a:p>
          <a:p>
            <a:pPr>
              <a:buFont typeface="Arial" panose="020B0604020202020204" pitchFamily="34" charset="0"/>
              <a:buChar char="•"/>
            </a:pPr>
            <a:r>
              <a:rPr lang="en-US" dirty="0"/>
              <a:t>Identify the importance of the vision, mission, and value statements of an organization.</a:t>
            </a:r>
          </a:p>
          <a:p>
            <a:pPr>
              <a:buFont typeface="Arial" panose="020B0604020202020204" pitchFamily="34" charset="0"/>
              <a:buChar char="•"/>
            </a:pPr>
            <a:r>
              <a:rPr lang="en-US" dirty="0"/>
              <a:t>Conclude that relational leadership and empowerment play an important role in organizational cultural change.</a:t>
            </a:r>
          </a:p>
          <a:p>
            <a:pPr>
              <a:buFont typeface="Arial" panose="020B0604020202020204" pitchFamily="34" charset="0"/>
              <a:buChar char="•"/>
            </a:pPr>
            <a:r>
              <a:rPr lang="en-US" dirty="0"/>
              <a:t>Examine the standards for delegation of care established by the Saskatchewan Registered Nurses’ Association (SRNA) from RN to unregulated care providers and from physician to RN.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Systems Theory and Health Care</a:t>
            </a:r>
          </a:p>
        </p:txBody>
      </p:sp>
      <p:sp>
        <p:nvSpPr>
          <p:cNvPr id="3" name="Content Placeholder 2"/>
          <p:cNvSpPr>
            <a:spLocks noGrp="1"/>
          </p:cNvSpPr>
          <p:nvPr>
            <p:ph idx="1"/>
          </p:nvPr>
        </p:nvSpPr>
        <p:spPr>
          <a:xfrm>
            <a:off x="1411087" y="1140161"/>
            <a:ext cx="7132401" cy="2735664"/>
          </a:xfrm>
        </p:spPr>
        <p:txBody>
          <a:bodyPr>
            <a:normAutofit fontScale="92500" lnSpcReduction="10000"/>
          </a:bodyPr>
          <a:lstStyle/>
          <a:p>
            <a:pPr>
              <a:buFont typeface="Arial" panose="020B0604020202020204" pitchFamily="34" charset="0"/>
              <a:buChar char="•"/>
            </a:pPr>
            <a:r>
              <a:rPr lang="en-US" dirty="0"/>
              <a:t>Causality in a complex adaptive system is not </a:t>
            </a:r>
            <a:r>
              <a:rPr lang="en-US" dirty="0" smtClean="0"/>
              <a:t>linear; </a:t>
            </a:r>
            <a:r>
              <a:rPr lang="en-US" dirty="0"/>
              <a:t>it is difficult to predict the end result of a specific </a:t>
            </a:r>
            <a:r>
              <a:rPr lang="en-US" dirty="0" smtClean="0"/>
              <a:t>employee-focused—or patient-focused—intervention</a:t>
            </a:r>
            <a:r>
              <a:rPr lang="en-US" dirty="0"/>
              <a:t>. Factors beyond our control, and often our knowledge, change the intended outcomes. </a:t>
            </a:r>
          </a:p>
          <a:p>
            <a:pPr>
              <a:buFont typeface="Arial" panose="020B0604020202020204" pitchFamily="34" charset="0"/>
              <a:buChar char="•"/>
            </a:pPr>
            <a:r>
              <a:rPr lang="en-US" dirty="0"/>
              <a:t>By following two principles of complex adaptive systems, nurses learn what lens is best suited for each situation:</a:t>
            </a:r>
          </a:p>
          <a:p>
            <a:pPr lvl="1">
              <a:buFont typeface="Arial" panose="020B0604020202020204" pitchFamily="34" charset="0"/>
              <a:buChar char="•"/>
            </a:pPr>
            <a:r>
              <a:rPr lang="en-US" dirty="0"/>
              <a:t>Lens of complexity</a:t>
            </a:r>
          </a:p>
          <a:p>
            <a:pPr lvl="1">
              <a:buFont typeface="Arial" panose="020B0604020202020204" pitchFamily="34" charset="0"/>
              <a:buChar char="•"/>
            </a:pPr>
            <a:r>
              <a:rPr lang="en-US" dirty="0"/>
              <a:t>Good enough vision</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5.1.1</a:t>
            </a:r>
          </a:p>
        </p:txBody>
      </p:sp>
      <p:sp>
        <p:nvSpPr>
          <p:cNvPr id="3" name="Content Placeholder 2"/>
          <p:cNvSpPr>
            <a:spLocks noGrp="1"/>
          </p:cNvSpPr>
          <p:nvPr>
            <p:ph idx="1"/>
          </p:nvPr>
        </p:nvSpPr>
        <p:spPr>
          <a:xfrm>
            <a:off x="1404572" y="1152133"/>
            <a:ext cx="7132401" cy="2735664"/>
          </a:xfrm>
        </p:spPr>
        <p:txBody>
          <a:bodyPr>
            <a:normAutofit fontScale="85000" lnSpcReduction="10000"/>
          </a:bodyPr>
          <a:lstStyle/>
          <a:p>
            <a:pPr>
              <a:spcAft>
                <a:spcPts val="1200"/>
              </a:spcAft>
            </a:pPr>
            <a:r>
              <a:rPr lang="en-US" sz="2000" dirty="0">
                <a:latin typeface="+mj-lt"/>
                <a:cs typeface="Times New Roman" panose="02020603050405020304" pitchFamily="18" charset="0"/>
              </a:rPr>
              <a:t>What are we talking about when we speak about systems theory in a health care organization? For a deeper understanding, watch </a:t>
            </a:r>
            <a:r>
              <a:rPr lang="en-US" sz="2000" dirty="0" smtClean="0">
                <a:latin typeface="+mj-lt"/>
                <a:cs typeface="Times New Roman" panose="02020603050405020304" pitchFamily="18" charset="0"/>
              </a:rPr>
              <a:t>the </a:t>
            </a:r>
            <a:r>
              <a:rPr lang="en-US" sz="2000" dirty="0">
                <a:latin typeface="+mj-lt"/>
                <a:cs typeface="Times New Roman" panose="02020603050405020304" pitchFamily="18" charset="0"/>
              </a:rPr>
              <a:t>video </a:t>
            </a:r>
            <a:r>
              <a:rPr lang="en-US" sz="2000" dirty="0" smtClean="0">
                <a:latin typeface="+mj-lt"/>
                <a:cs typeface="Times New Roman" panose="02020603050405020304" pitchFamily="18" charset="0"/>
              </a:rPr>
              <a:t>“</a:t>
            </a:r>
            <a:r>
              <a:rPr lang="en-US" sz="2000" dirty="0" smtClean="0">
                <a:latin typeface="+mj-lt"/>
                <a:cs typeface="Times New Roman" panose="02020603050405020304" pitchFamily="18" charset="0"/>
                <a:hlinkClick r:id="rId2"/>
              </a:rPr>
              <a:t>System </a:t>
            </a:r>
            <a:r>
              <a:rPr lang="en-US" sz="2000" dirty="0">
                <a:latin typeface="+mj-lt"/>
                <a:cs typeface="Times New Roman" panose="02020603050405020304" pitchFamily="18" charset="0"/>
                <a:hlinkClick r:id="rId2"/>
              </a:rPr>
              <a:t>Theory Management</a:t>
            </a:r>
            <a:r>
              <a:rPr lang="en-US" sz="2000" dirty="0">
                <a:latin typeface="+mj-lt"/>
                <a:cs typeface="Times New Roman" panose="02020603050405020304" pitchFamily="18" charset="0"/>
              </a:rPr>
              <a:t>” (7:37) by Nguyen Thanh </a:t>
            </a:r>
            <a:r>
              <a:rPr lang="en-US" sz="2000" dirty="0" err="1">
                <a:latin typeface="+mj-lt"/>
                <a:cs typeface="Times New Roman" panose="02020603050405020304" pitchFamily="18" charset="0"/>
              </a:rPr>
              <a:t>Thi</a:t>
            </a:r>
            <a:r>
              <a:rPr lang="en-US" sz="2000" dirty="0">
                <a:latin typeface="+mj-lt"/>
                <a:cs typeface="Times New Roman" panose="02020603050405020304" pitchFamily="18" charset="0"/>
              </a:rPr>
              <a:t>, then answer the following questions:</a:t>
            </a:r>
          </a:p>
          <a:p>
            <a:pPr lvl="1">
              <a:spcAft>
                <a:spcPts val="1200"/>
              </a:spcAft>
            </a:pPr>
            <a:r>
              <a:rPr lang="en-US" sz="2000" dirty="0">
                <a:latin typeface="+mj-lt"/>
                <a:cs typeface="Times New Roman" panose="02020603050405020304" pitchFamily="18" charset="0"/>
              </a:rPr>
              <a:t>What are the three basic system types? Describe each type.</a:t>
            </a:r>
          </a:p>
          <a:p>
            <a:pPr lvl="1">
              <a:spcAft>
                <a:spcPts val="1200"/>
              </a:spcAft>
            </a:pPr>
            <a:r>
              <a:rPr lang="en-US" sz="2000" dirty="0">
                <a:latin typeface="+mj-lt"/>
                <a:cs typeface="Times New Roman" panose="02020603050405020304" pitchFamily="18" charset="0"/>
              </a:rPr>
              <a:t>What type of system is a hospital?</a:t>
            </a:r>
          </a:p>
          <a:p>
            <a:pPr lvl="1">
              <a:spcAft>
                <a:spcPts val="1200"/>
              </a:spcAft>
            </a:pPr>
            <a:r>
              <a:rPr lang="en-US" sz="2000" dirty="0">
                <a:latin typeface="+mj-lt"/>
                <a:cs typeface="Times New Roman" panose="02020603050405020304" pitchFamily="18" charset="0"/>
              </a:rPr>
              <a:t>What is synergy? What is entropy?</a:t>
            </a:r>
          </a:p>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5.1.1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fontScale="85000" lnSpcReduction="20000"/>
          </a:bodyPr>
          <a:lstStyle/>
          <a:p>
            <a:pPr>
              <a:spcAft>
                <a:spcPts val="1200"/>
              </a:spcAft>
            </a:pPr>
            <a:r>
              <a:rPr lang="en-US" sz="2000" dirty="0">
                <a:latin typeface="+mj-lt"/>
                <a:cs typeface="Times New Roman" panose="02020603050405020304" pitchFamily="18" charset="0"/>
              </a:rPr>
              <a:t>There are three fundamental concepts that, when applied to our individual organizations, can transform the way we provide health care. For additional information, watch </a:t>
            </a:r>
            <a:r>
              <a:rPr lang="en-US" sz="2000" dirty="0" smtClean="0">
                <a:latin typeface="+mj-lt"/>
                <a:cs typeface="Times New Roman" panose="02020603050405020304" pitchFamily="18" charset="0"/>
              </a:rPr>
              <a:t>the vide </a:t>
            </a:r>
            <a:r>
              <a:rPr lang="en-US" sz="2000" dirty="0">
                <a:latin typeface="+mj-lt"/>
                <a:cs typeface="Times New Roman" panose="02020603050405020304" pitchFamily="18" charset="0"/>
              </a:rPr>
              <a:t>“</a:t>
            </a:r>
            <a:r>
              <a:rPr lang="en-US" sz="2000" dirty="0">
                <a:latin typeface="+mj-lt"/>
                <a:cs typeface="Times New Roman" panose="02020603050405020304" pitchFamily="18" charset="0"/>
                <a:hlinkClick r:id="rId2"/>
              </a:rPr>
              <a:t>Systems Thinking and Complexity in Health: A Short Introduction</a:t>
            </a:r>
            <a:r>
              <a:rPr lang="en-US" sz="2000" dirty="0">
                <a:latin typeface="+mj-lt"/>
                <a:cs typeface="Times New Roman" panose="02020603050405020304" pitchFamily="18" charset="0"/>
              </a:rPr>
              <a:t>” (5:02), then complete the following exercises:</a:t>
            </a:r>
          </a:p>
          <a:p>
            <a:pPr lvl="1">
              <a:spcAft>
                <a:spcPts val="1200"/>
              </a:spcAft>
            </a:pPr>
            <a:r>
              <a:rPr lang="en-US" sz="2000" dirty="0">
                <a:latin typeface="+mj-lt"/>
                <a:cs typeface="Times New Roman" panose="02020603050405020304" pitchFamily="18" charset="0"/>
              </a:rPr>
              <a:t>List the three fundamental concepts that can transform the way we provide health care.</a:t>
            </a:r>
          </a:p>
          <a:p>
            <a:pPr lvl="1">
              <a:spcAft>
                <a:spcPts val="1200"/>
              </a:spcAft>
            </a:pPr>
            <a:r>
              <a:rPr lang="en-US" sz="2000" dirty="0">
                <a:latin typeface="+mj-lt"/>
                <a:cs typeface="Times New Roman" panose="02020603050405020304" pitchFamily="18" charset="0"/>
              </a:rPr>
              <a:t>Define these three concepts and give an example of how they can make a difference to health care provision.</a:t>
            </a:r>
          </a:p>
          <a:p>
            <a:pPr marL="454025" lvl="1" indent="0">
              <a:spcBef>
                <a:spcPts val="0"/>
              </a:spcBef>
              <a:spcAft>
                <a:spcPts val="1200"/>
              </a:spcAft>
              <a:buNone/>
            </a:pPr>
            <a:r>
              <a:rPr lang="en-CA" sz="2000" dirty="0">
                <a:latin typeface="+mj-lt"/>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1008585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5.1.1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a:bodyPr>
          <a:lstStyle/>
          <a:p>
            <a:pPr>
              <a:spcAft>
                <a:spcPts val="1200"/>
              </a:spcAft>
            </a:pPr>
            <a:r>
              <a:rPr lang="en-US" sz="2000" dirty="0">
                <a:latin typeface="+mj-lt"/>
                <a:cs typeface="Times New Roman" panose="02020603050405020304" pitchFamily="18" charset="0"/>
              </a:rPr>
              <a:t>Finally, watch the video “</a:t>
            </a:r>
            <a:r>
              <a:rPr lang="en-US" sz="2000" dirty="0">
                <a:latin typeface="+mj-lt"/>
                <a:cs typeface="Times New Roman" panose="02020603050405020304" pitchFamily="18" charset="0"/>
                <a:hlinkClick r:id="rId2"/>
              </a:rPr>
              <a:t>Interview with Judith </a:t>
            </a:r>
            <a:r>
              <a:rPr lang="en-US" sz="2000" dirty="0" err="1">
                <a:latin typeface="+mj-lt"/>
                <a:cs typeface="Times New Roman" panose="02020603050405020304" pitchFamily="18" charset="0"/>
                <a:hlinkClick r:id="rId2"/>
              </a:rPr>
              <a:t>Shamian</a:t>
            </a:r>
            <a:r>
              <a:rPr lang="en-US" sz="2000" dirty="0">
                <a:latin typeface="+mj-lt"/>
                <a:cs typeface="Times New Roman" panose="02020603050405020304" pitchFamily="18" charset="0"/>
                <a:hlinkClick r:id="rId2"/>
              </a:rPr>
              <a:t> on International Nurses Day 2016</a:t>
            </a: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rPr>
              <a:t>(4:44) as she speaks about inviting citizens to work with nurses </a:t>
            </a:r>
            <a:r>
              <a:rPr lang="en-US" sz="2000" dirty="0" smtClean="0">
                <a:latin typeface="+mj-lt"/>
                <a:cs typeface="Times New Roman" panose="02020603050405020304" pitchFamily="18" charset="0"/>
              </a:rPr>
              <a:t>to create </a:t>
            </a:r>
            <a:r>
              <a:rPr lang="en-US" sz="2000" dirty="0">
                <a:latin typeface="+mj-lt"/>
                <a:cs typeface="Times New Roman" panose="02020603050405020304" pitchFamily="18" charset="0"/>
              </a:rPr>
              <a:t>a positive health care system. Judith </a:t>
            </a:r>
            <a:r>
              <a:rPr lang="en-US" sz="2000" dirty="0" err="1">
                <a:latin typeface="+mj-lt"/>
                <a:cs typeface="Times New Roman" panose="02020603050405020304" pitchFamily="18" charset="0"/>
              </a:rPr>
              <a:t>Shamian</a:t>
            </a:r>
            <a:r>
              <a:rPr lang="en-US" sz="2000" dirty="0">
                <a:latin typeface="+mj-lt"/>
                <a:cs typeface="Times New Roman" panose="02020603050405020304" pitchFamily="18" charset="0"/>
              </a:rPr>
              <a:t> is </a:t>
            </a:r>
            <a:r>
              <a:rPr lang="en-US" sz="2000" dirty="0" smtClean="0">
                <a:latin typeface="+mj-lt"/>
                <a:cs typeface="Times New Roman" panose="02020603050405020304" pitchFamily="18" charset="0"/>
              </a:rPr>
              <a:t>president </a:t>
            </a:r>
            <a:r>
              <a:rPr lang="en-US" sz="2000" dirty="0">
                <a:latin typeface="+mj-lt"/>
                <a:cs typeface="Times New Roman" panose="02020603050405020304" pitchFamily="18" charset="0"/>
              </a:rPr>
              <a:t>of the International Council of Nurses.</a:t>
            </a:r>
          </a:p>
          <a:p>
            <a:pPr marL="454025" lvl="1" indent="0">
              <a:spcBef>
                <a:spcPts val="0"/>
              </a:spcBef>
              <a:spcAft>
                <a:spcPts val="1200"/>
              </a:spcAft>
              <a:buNone/>
            </a:pPr>
            <a:r>
              <a:rPr lang="en-CA" sz="2000" dirty="0">
                <a:latin typeface="+mj-lt"/>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153992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pPr>
              <a:spcAft>
                <a:spcPts val="1200"/>
              </a:spcAft>
            </a:pPr>
            <a:r>
              <a:rPr lang="en-US" dirty="0">
                <a:latin typeface="+mj-lt"/>
                <a:cs typeface="Times New Roman" panose="02020603050405020304" pitchFamily="18" charset="0"/>
              </a:rPr>
              <a:t>Organizational Vision, Mission, and Values</a:t>
            </a:r>
            <a:endParaRPr lang="en-US" sz="2800" dirty="0">
              <a:latin typeface="+mj-lt"/>
              <a:cs typeface="Times New Roman" panose="02020603050405020304" pitchFamily="18" charset="0"/>
            </a:endParaRPr>
          </a:p>
        </p:txBody>
      </p:sp>
      <p:sp>
        <p:nvSpPr>
          <p:cNvPr id="3" name="Content Placeholder 2"/>
          <p:cNvSpPr>
            <a:spLocks noGrp="1"/>
          </p:cNvSpPr>
          <p:nvPr>
            <p:ph idx="1"/>
          </p:nvPr>
        </p:nvSpPr>
        <p:spPr>
          <a:xfrm>
            <a:off x="1411087" y="1495031"/>
            <a:ext cx="7132401" cy="2735664"/>
          </a:xfrm>
        </p:spPr>
        <p:txBody>
          <a:bodyPr>
            <a:normAutofit/>
          </a:bodyPr>
          <a:lstStyle/>
          <a:p>
            <a:pPr>
              <a:buFont typeface="Arial" panose="020B0604020202020204" pitchFamily="34" charset="0"/>
              <a:buChar char="•"/>
            </a:pPr>
            <a:r>
              <a:rPr lang="en-US" sz="1600" b="1" dirty="0"/>
              <a:t>Vision Statement</a:t>
            </a:r>
            <a:r>
              <a:rPr lang="en-US" sz="1600" dirty="0"/>
              <a:t>: defines why the organization exists, describes how the organization is unique and different from similar organizations, and specifies where the leaders hope the organization is going (Sanders, 2013)</a:t>
            </a:r>
          </a:p>
          <a:p>
            <a:pPr>
              <a:buFont typeface="Arial" panose="020B0604020202020204" pitchFamily="34" charset="0"/>
              <a:buChar char="•"/>
            </a:pPr>
            <a:r>
              <a:rPr lang="en-US" sz="1600" b="1" dirty="0"/>
              <a:t>Mission</a:t>
            </a:r>
            <a:r>
              <a:rPr lang="en-US" sz="1600" dirty="0"/>
              <a:t>: describes how the organization will fulfill its vision and establishes a common course of action for future </a:t>
            </a:r>
            <a:r>
              <a:rPr lang="en-US" sz="1600" dirty="0" err="1" smtClean="0"/>
              <a:t>endeavours</a:t>
            </a:r>
            <a:r>
              <a:rPr lang="en-US" sz="1600" dirty="0" smtClean="0"/>
              <a:t>.</a:t>
            </a:r>
            <a:endParaRPr lang="en-US" sz="1600" dirty="0"/>
          </a:p>
          <a:p>
            <a:pPr>
              <a:buFont typeface="Arial" panose="020B0604020202020204" pitchFamily="34" charset="0"/>
              <a:buChar char="•"/>
            </a:pPr>
            <a:r>
              <a:rPr lang="en-US" sz="1600" b="1" dirty="0"/>
              <a:t>Values</a:t>
            </a:r>
            <a:r>
              <a:rPr lang="en-US" sz="1600" dirty="0"/>
              <a:t>: developed to assist with the achievement of the vision and mission and provide strategic guidelines for </a:t>
            </a:r>
            <a:r>
              <a:rPr lang="en-US" sz="1600" dirty="0" smtClean="0"/>
              <a:t>decision making</a:t>
            </a:r>
            <a:r>
              <a:rPr lang="en-US" sz="1600" dirty="0"/>
              <a:t>, both internally and externally, by members of the organization (Hibberd, Doody, &amp; Hennessey, 2006)</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354176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5.2.1</a:t>
            </a:r>
          </a:p>
        </p:txBody>
      </p:sp>
      <p:sp>
        <p:nvSpPr>
          <p:cNvPr id="3" name="Content Placeholder 2"/>
          <p:cNvSpPr>
            <a:spLocks noGrp="1"/>
          </p:cNvSpPr>
          <p:nvPr>
            <p:ph idx="1"/>
          </p:nvPr>
        </p:nvSpPr>
        <p:spPr>
          <a:xfrm>
            <a:off x="1404572" y="1152133"/>
            <a:ext cx="7132401" cy="2735664"/>
          </a:xfrm>
        </p:spPr>
        <p:txBody>
          <a:bodyPr>
            <a:normAutofit fontScale="85000" lnSpcReduction="10000"/>
          </a:bodyPr>
          <a:lstStyle/>
          <a:p>
            <a:pPr>
              <a:spcAft>
                <a:spcPts val="1200"/>
              </a:spcAft>
            </a:pPr>
            <a:r>
              <a:rPr lang="en-CA" sz="2000" dirty="0">
                <a:latin typeface="+mj-lt"/>
                <a:cs typeface="Times New Roman" panose="02020603050405020304" pitchFamily="18" charset="0"/>
              </a:rPr>
              <a:t>Watch this </a:t>
            </a:r>
            <a:r>
              <a:rPr lang="en-CA" sz="2000" dirty="0" smtClean="0">
                <a:latin typeface="+mj-lt"/>
                <a:cs typeface="Times New Roman" panose="02020603050405020304" pitchFamily="18" charset="0"/>
              </a:rPr>
              <a:t>video “</a:t>
            </a:r>
            <a:r>
              <a:rPr lang="en-US" sz="2000" dirty="0" smtClean="0">
                <a:latin typeface="+mj-lt"/>
                <a:cs typeface="Times New Roman" panose="02020603050405020304" pitchFamily="18" charset="0"/>
                <a:hlinkClick r:id="rId2"/>
              </a:rPr>
              <a:t>How </a:t>
            </a:r>
            <a:r>
              <a:rPr lang="en-US" sz="2000" dirty="0">
                <a:latin typeface="+mj-lt"/>
                <a:cs typeface="Times New Roman" panose="02020603050405020304" pitchFamily="18" charset="0"/>
                <a:hlinkClick r:id="rId2"/>
              </a:rPr>
              <a:t>to Write a Mission </a:t>
            </a:r>
            <a:r>
              <a:rPr lang="en-US" sz="2000" dirty="0" smtClean="0">
                <a:latin typeface="+mj-lt"/>
                <a:cs typeface="Times New Roman" panose="02020603050405020304" pitchFamily="18" charset="0"/>
                <a:hlinkClick r:id="rId2"/>
              </a:rPr>
              <a:t>Statement</a:t>
            </a:r>
            <a:r>
              <a:rPr lang="en-CA" sz="2000" dirty="0" smtClean="0">
                <a:latin typeface="+mj-lt"/>
                <a:cs typeface="Times New Roman" panose="02020603050405020304" pitchFamily="18" charset="0"/>
              </a:rPr>
              <a:t>” </a:t>
            </a:r>
            <a:r>
              <a:rPr lang="en-US" sz="2000" dirty="0" smtClean="0">
                <a:latin typeface="+mj-lt"/>
                <a:cs typeface="Times New Roman" panose="02020603050405020304" pitchFamily="18" charset="0"/>
              </a:rPr>
              <a:t>(</a:t>
            </a:r>
            <a:r>
              <a:rPr lang="en-US" sz="2000" dirty="0">
                <a:latin typeface="+mj-lt"/>
                <a:cs typeface="Times New Roman" panose="02020603050405020304" pitchFamily="18" charset="0"/>
              </a:rPr>
              <a:t>4:00), presented by M3 Planning, then answer the following questions:</a:t>
            </a:r>
          </a:p>
          <a:p>
            <a:pPr lvl="1">
              <a:spcAft>
                <a:spcPts val="1200"/>
              </a:spcAft>
            </a:pPr>
            <a:r>
              <a:rPr lang="en-US" sz="2000" dirty="0">
                <a:latin typeface="+mj-lt"/>
                <a:cs typeface="Times New Roman" panose="02020603050405020304" pitchFamily="18" charset="0"/>
              </a:rPr>
              <a:t>What is a mission statement?</a:t>
            </a:r>
          </a:p>
          <a:p>
            <a:pPr lvl="1">
              <a:spcAft>
                <a:spcPts val="1200"/>
              </a:spcAft>
            </a:pPr>
            <a:r>
              <a:rPr lang="en-US" sz="2000" dirty="0">
                <a:latin typeface="+mj-lt"/>
                <a:cs typeface="Times New Roman" panose="02020603050405020304" pitchFamily="18" charset="0"/>
              </a:rPr>
              <a:t>What are five characteristics of a mission statement?</a:t>
            </a:r>
          </a:p>
          <a:p>
            <a:pPr lvl="1">
              <a:spcAft>
                <a:spcPts val="1200"/>
              </a:spcAft>
            </a:pPr>
            <a:r>
              <a:rPr lang="en-US" sz="2000" dirty="0">
                <a:latin typeface="+mj-lt"/>
                <a:cs typeface="Times New Roman" panose="02020603050405020304" pitchFamily="18" charset="0"/>
              </a:rPr>
              <a:t>Who needs to be involved in writing a mission statement?</a:t>
            </a:r>
          </a:p>
          <a:p>
            <a:pPr lvl="1">
              <a:spcAft>
                <a:spcPts val="1200"/>
              </a:spcAft>
            </a:pPr>
            <a:r>
              <a:rPr lang="en-US" sz="2000" dirty="0">
                <a:latin typeface="+mj-lt"/>
                <a:cs typeface="Times New Roman" panose="02020603050405020304" pitchFamily="18" charset="0"/>
              </a:rPr>
              <a:t>What information do you need to write a mission statement?</a:t>
            </a:r>
          </a:p>
          <a:p>
            <a:pPr lvl="1">
              <a:spcAft>
                <a:spcPts val="1200"/>
              </a:spcAft>
            </a:pPr>
            <a:r>
              <a:rPr lang="en-US" sz="2000" dirty="0">
                <a:latin typeface="+mj-lt"/>
                <a:cs typeface="Times New Roman" panose="02020603050405020304" pitchFamily="18" charset="0"/>
              </a:rPr>
              <a:t>What should the process of writing a mission statement involve?</a:t>
            </a:r>
            <a:r>
              <a:rPr lang="en-CA" sz="2000" dirty="0">
                <a:latin typeface="+mj-lt"/>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337371706"/>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1760</TotalTime>
  <Words>2295</Words>
  <Application>Microsoft Office PowerPoint</Application>
  <PresentationFormat>On-screen Show (16:9)</PresentationFormat>
  <Paragraphs>171</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Naked PowerPoint Template</vt:lpstr>
      <vt:lpstr>Providing Nursing Leadership within the Health Care System</vt:lpstr>
      <vt:lpstr>Open License</vt:lpstr>
      <vt:lpstr>Learning Objectives</vt:lpstr>
      <vt:lpstr>Systems Theory and Health Care</vt:lpstr>
      <vt:lpstr>Essential Learning Activity 5.1.1</vt:lpstr>
      <vt:lpstr>Essential Learning Activity 5.1.1 (Cont’d)</vt:lpstr>
      <vt:lpstr>Essential Learning Activity 5.1.1 (Cont’d)</vt:lpstr>
      <vt:lpstr>Organizational Vision, Mission, and Values</vt:lpstr>
      <vt:lpstr>Essential Learning Activity 5.2.1</vt:lpstr>
      <vt:lpstr>Organizational Culture and Nursing Leadership</vt:lpstr>
      <vt:lpstr>Research Note</vt:lpstr>
      <vt:lpstr>Research Note (Cont’d)</vt:lpstr>
      <vt:lpstr>Influencing Organizational Change </vt:lpstr>
      <vt:lpstr>Essential Learning Activity 5.3.1</vt:lpstr>
      <vt:lpstr>Delegation of Care</vt:lpstr>
      <vt:lpstr>Delegation and Assignment of Nursing Care</vt:lpstr>
      <vt:lpstr>Nurse Delegation Principles</vt:lpstr>
      <vt:lpstr>Essential Learning Activity 5.4.1</vt:lpstr>
      <vt:lpstr>Delegation by Physician to RN</vt:lpstr>
      <vt:lpstr>Delegation by Physician to RN (Cont’d)</vt:lpstr>
      <vt:lpstr>Essential Learning Activity 5.4.2</vt:lpstr>
      <vt:lpstr>Essential Learning Activity 5.4.2 (Cont’d)</vt:lpstr>
      <vt:lpstr>Exercises for Review</vt:lpstr>
      <vt:lpstr>Exercises for Review (Cont’d)</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92</cp:revision>
  <dcterms:created xsi:type="dcterms:W3CDTF">2019-07-19T18:36:56Z</dcterms:created>
  <dcterms:modified xsi:type="dcterms:W3CDTF">2020-02-06T16:19:56Z</dcterms:modified>
</cp:coreProperties>
</file>