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handoutMasterIdLst>
    <p:handoutMasterId r:id="rId28"/>
  </p:handoutMasterIdLst>
  <p:sldIdLst>
    <p:sldId id="257" r:id="rId2"/>
    <p:sldId id="260" r:id="rId3"/>
    <p:sldId id="261" r:id="rId4"/>
    <p:sldId id="340" r:id="rId5"/>
    <p:sldId id="269" r:id="rId6"/>
    <p:sldId id="341" r:id="rId7"/>
    <p:sldId id="342" r:id="rId8"/>
    <p:sldId id="343" r:id="rId9"/>
    <p:sldId id="344" r:id="rId10"/>
    <p:sldId id="320" r:id="rId11"/>
    <p:sldId id="345" r:id="rId12"/>
    <p:sldId id="346" r:id="rId13"/>
    <p:sldId id="347" r:id="rId14"/>
    <p:sldId id="348" r:id="rId15"/>
    <p:sldId id="349" r:id="rId16"/>
    <p:sldId id="350" r:id="rId17"/>
    <p:sldId id="351" r:id="rId18"/>
    <p:sldId id="352" r:id="rId19"/>
    <p:sldId id="353" r:id="rId20"/>
    <p:sldId id="354" r:id="rId21"/>
    <p:sldId id="355" r:id="rId22"/>
    <p:sldId id="356" r:id="rId23"/>
    <p:sldId id="279" r:id="rId24"/>
    <p:sldId id="280" r:id="rId25"/>
    <p:sldId id="264" r:id="rId2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17" autoAdjust="0"/>
    <p:restoredTop sz="91652" autoAdjust="0"/>
  </p:normalViewPr>
  <p:slideViewPr>
    <p:cSldViewPr snapToGrid="0" snapToObjects="1">
      <p:cViewPr>
        <p:scale>
          <a:sx n="120" d="100"/>
          <a:sy n="120" d="100"/>
        </p:scale>
        <p:origin x="-72" y="3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5T09:59:09.910" idx="1">
    <p:pos x="462" y="1742"/>
    <p:text>please add titles.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05T10:41:05.798" idx="2">
    <p:pos x="2003" y="841"/>
    <p:text>please add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2/12/2020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na-aiic.ca/~/media/cna/page-content/pdf-en/interproffessional-collaboration_position-statement.pdf?la=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w6S15pNCp9E&amp;feature=youtu.b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earch.proquest.com/openview/1c51ab8c985907748cbd2d45b56f6d32/1?pq-origsite=gscholar&amp;cbl=4386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cfhi-fcass.ca/Libraries/Commissioned_Research_Reports/Virani-Interprofessional-EN.sflb.ash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8IKx0KKeg0Y&amp;feature=youtu.b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H0_yKBitO8M&amp;feature=youtu.b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wiPfB9kuPGc&amp;feature=youtu.b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7" y="517035"/>
            <a:ext cx="5323671" cy="1631253"/>
          </a:xfrm>
        </p:spPr>
        <p:txBody>
          <a:bodyPr/>
          <a:lstStyle/>
          <a:p>
            <a:r>
              <a:rPr lang="en-US" sz="3200" dirty="0"/>
              <a:t>Primary Health Care: Interprofessional Leadership, Collaboration, and Teamwork</a:t>
            </a:r>
          </a:p>
        </p:txBody>
      </p:sp>
      <p:sp>
        <p:nvSpPr>
          <p:cNvPr id="4" name="Content Placeholder 3"/>
          <p:cNvSpPr>
            <a:spLocks noGrp="1"/>
          </p:cNvSpPr>
          <p:nvPr>
            <p:ph idx="10"/>
          </p:nvPr>
        </p:nvSpPr>
        <p:spPr>
          <a:xfrm>
            <a:off x="694357" y="2364128"/>
            <a:ext cx="5596273" cy="329332"/>
          </a:xfrm>
        </p:spPr>
        <p:txBody>
          <a:bodyPr/>
          <a:lstStyle/>
          <a:p>
            <a:r>
              <a:rPr lang="en-CA" sz="2000" dirty="0"/>
              <a:t>Colleen Toye and Joan Wagner</a:t>
            </a:r>
          </a:p>
        </p:txBody>
      </p:sp>
      <p:sp>
        <p:nvSpPr>
          <p:cNvPr id="5" name="Content Placeholder 4"/>
          <p:cNvSpPr>
            <a:spLocks noGrp="1"/>
          </p:cNvSpPr>
          <p:nvPr>
            <p:ph idx="11"/>
          </p:nvPr>
        </p:nvSpPr>
        <p:spPr>
          <a:xfrm>
            <a:off x="694358" y="2769870"/>
            <a:ext cx="5209454" cy="177446"/>
          </a:xfrm>
        </p:spPr>
        <p:txBody>
          <a:bodyPr>
            <a:normAutofit fontScale="92500" lnSpcReduction="10000"/>
          </a:bodyPr>
          <a:lstStyle/>
          <a:p>
            <a:endParaRPr lang="en-CA" dirty="0"/>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6.1.1</a:t>
            </a:r>
          </a:p>
        </p:txBody>
      </p:sp>
      <p:sp>
        <p:nvSpPr>
          <p:cNvPr id="3" name="Content Placeholder 2"/>
          <p:cNvSpPr>
            <a:spLocks noGrp="1"/>
          </p:cNvSpPr>
          <p:nvPr>
            <p:ph idx="1"/>
          </p:nvPr>
        </p:nvSpPr>
        <p:spPr>
          <a:xfrm>
            <a:off x="1404572" y="1152133"/>
            <a:ext cx="7132401" cy="2735664"/>
          </a:xfrm>
        </p:spPr>
        <p:txBody>
          <a:bodyPr>
            <a:normAutofit/>
          </a:bodyPr>
          <a:lstStyle/>
          <a:p>
            <a:pPr marL="454025" lvl="1" indent="0">
              <a:lnSpc>
                <a:spcPct val="100000"/>
              </a:lnSpc>
              <a:spcAft>
                <a:spcPts val="1200"/>
              </a:spcAft>
              <a:buNone/>
            </a:pPr>
            <a:r>
              <a:rPr lang="en-US" sz="2000" dirty="0">
                <a:latin typeface="+mj-lt"/>
                <a:cs typeface="Times New Roman" panose="02020603050405020304" pitchFamily="18" charset="0"/>
              </a:rPr>
              <a:t>Read the Canadian Nurses Association’s “</a:t>
            </a:r>
            <a:r>
              <a:rPr lang="en-US" sz="2000" dirty="0">
                <a:latin typeface="+mj-lt"/>
                <a:cs typeface="Times New Roman" panose="02020603050405020304" pitchFamily="18" charset="0"/>
                <a:hlinkClick r:id="rId2"/>
              </a:rPr>
              <a:t>Position Statement on Interprofessional Collaboration</a:t>
            </a:r>
            <a:r>
              <a:rPr lang="en-US" sz="2000" dirty="0">
                <a:latin typeface="+mj-lt"/>
                <a:cs typeface="Times New Roman" panose="02020603050405020304" pitchFamily="18" charset="0"/>
              </a:rPr>
              <a:t>” and identify the four principles that facilitate collaboration. </a:t>
            </a:r>
          </a:p>
          <a:p>
            <a:pPr marL="454025" lvl="1" indent="0">
              <a:spcBef>
                <a:spcPts val="0"/>
              </a:spcBef>
              <a:spcAft>
                <a:spcPts val="1200"/>
              </a:spcAft>
              <a:buNone/>
            </a:pPr>
            <a:r>
              <a:rPr lang="en-CA" sz="2000" dirty="0">
                <a:latin typeface="Arial" panose="020B0604020202020204" pitchFamily="34" charset="0"/>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6.1.2</a:t>
            </a:r>
          </a:p>
        </p:txBody>
      </p:sp>
      <p:sp>
        <p:nvSpPr>
          <p:cNvPr id="3" name="Content Placeholder 2"/>
          <p:cNvSpPr>
            <a:spLocks noGrp="1"/>
          </p:cNvSpPr>
          <p:nvPr>
            <p:ph idx="1"/>
          </p:nvPr>
        </p:nvSpPr>
        <p:spPr>
          <a:xfrm>
            <a:off x="1404572" y="1152133"/>
            <a:ext cx="7132401" cy="2735664"/>
          </a:xfrm>
        </p:spPr>
        <p:txBody>
          <a:bodyPr>
            <a:normAutofit fontScale="77500" lnSpcReduction="20000"/>
          </a:bodyPr>
          <a:lstStyle/>
          <a:p>
            <a:pPr lvl="1">
              <a:lnSpc>
                <a:spcPct val="100000"/>
              </a:lnSpc>
              <a:spcAft>
                <a:spcPts val="1200"/>
              </a:spcAft>
            </a:pPr>
            <a:r>
              <a:rPr lang="en-US" sz="2000" dirty="0">
                <a:latin typeface="Arial" panose="020B0604020202020204" pitchFamily="34" charset="0"/>
                <a:cs typeface="Arial" panose="020B0604020202020204" pitchFamily="34" charset="0"/>
              </a:rPr>
              <a:t>Watch </a:t>
            </a: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video “</a:t>
            </a:r>
            <a:r>
              <a:rPr lang="en-US" sz="2000" dirty="0">
                <a:latin typeface="Arial" panose="020B0604020202020204" pitchFamily="34" charset="0"/>
                <a:cs typeface="Arial" panose="020B0604020202020204" pitchFamily="34" charset="0"/>
                <a:hlinkClick r:id="rId2"/>
              </a:rPr>
              <a:t>How does interprofessional collaboration impact care: The patient's perspective</a:t>
            </a:r>
            <a:r>
              <a:rPr lang="en-US" sz="2000" dirty="0">
                <a:latin typeface="Arial" panose="020B0604020202020204" pitchFamily="34" charset="0"/>
                <a:cs typeface="Arial" panose="020B0604020202020204" pitchFamily="34" charset="0"/>
              </a:rPr>
              <a:t>” (7:45) by Dr. Maria </a:t>
            </a:r>
            <a:r>
              <a:rPr lang="en-US" sz="2000" dirty="0" err="1">
                <a:latin typeface="Arial" panose="020B0604020202020204" pitchFamily="34" charset="0"/>
                <a:cs typeface="Arial" panose="020B0604020202020204" pitchFamily="34" charset="0"/>
              </a:rPr>
              <a:t>Wamsley</a:t>
            </a:r>
            <a:r>
              <a:rPr lang="en-US" sz="2000" dirty="0">
                <a:latin typeface="Arial" panose="020B0604020202020204" pitchFamily="34" charset="0"/>
                <a:cs typeface="Arial" panose="020B0604020202020204" pitchFamily="34" charset="0"/>
              </a:rPr>
              <a:t>, about the client- and family-</a:t>
            </a:r>
            <a:r>
              <a:rPr lang="en-US" sz="2000" dirty="0" err="1">
                <a:latin typeface="Arial" panose="020B0604020202020204" pitchFamily="34" charset="0"/>
                <a:cs typeface="Arial" panose="020B0604020202020204" pitchFamily="34" charset="0"/>
              </a:rPr>
              <a:t>centred</a:t>
            </a:r>
            <a:r>
              <a:rPr lang="en-US" sz="2000" dirty="0">
                <a:latin typeface="Arial" panose="020B0604020202020204" pitchFamily="34" charset="0"/>
                <a:cs typeface="Arial" panose="020B0604020202020204" pitchFamily="34" charset="0"/>
              </a:rPr>
              <a:t> approach, then answer the following questions:</a:t>
            </a:r>
          </a:p>
          <a:p>
            <a:pPr lvl="2">
              <a:lnSpc>
                <a:spcPct val="100000"/>
              </a:lnSpc>
              <a:spcAft>
                <a:spcPts val="1200"/>
              </a:spcAft>
            </a:pPr>
            <a:r>
              <a:rPr lang="en-US" dirty="0">
                <a:latin typeface="Arial" panose="020B0604020202020204" pitchFamily="34" charset="0"/>
                <a:cs typeface="Arial" panose="020B0604020202020204" pitchFamily="34" charset="0"/>
              </a:rPr>
              <a:t>What do we mean by patient-</a:t>
            </a:r>
            <a:r>
              <a:rPr lang="en-US" dirty="0" err="1">
                <a:latin typeface="Arial" panose="020B0604020202020204" pitchFamily="34" charset="0"/>
                <a:cs typeface="Arial" panose="020B0604020202020204" pitchFamily="34" charset="0"/>
              </a:rPr>
              <a:t>centred</a:t>
            </a:r>
            <a:r>
              <a:rPr lang="en-US" dirty="0">
                <a:latin typeface="Arial" panose="020B0604020202020204" pitchFamily="34" charset="0"/>
                <a:cs typeface="Arial" panose="020B0604020202020204" pitchFamily="34" charset="0"/>
              </a:rPr>
              <a:t> care?</a:t>
            </a:r>
          </a:p>
          <a:p>
            <a:pPr lvl="2">
              <a:lnSpc>
                <a:spcPct val="100000"/>
              </a:lnSpc>
              <a:spcAft>
                <a:spcPts val="1200"/>
              </a:spcAft>
            </a:pPr>
            <a:r>
              <a:rPr lang="en-US" dirty="0">
                <a:latin typeface="Arial" panose="020B0604020202020204" pitchFamily="34" charset="0"/>
                <a:cs typeface="Arial" panose="020B0604020202020204" pitchFamily="34" charset="0"/>
              </a:rPr>
              <a:t>What is disease-</a:t>
            </a:r>
            <a:r>
              <a:rPr lang="en-US" dirty="0" err="1">
                <a:latin typeface="Arial" panose="020B0604020202020204" pitchFamily="34" charset="0"/>
                <a:cs typeface="Arial" panose="020B0604020202020204" pitchFamily="34" charset="0"/>
              </a:rPr>
              <a:t>centred</a:t>
            </a:r>
            <a:r>
              <a:rPr lang="en-US" dirty="0">
                <a:latin typeface="Arial" panose="020B0604020202020204" pitchFamily="34" charset="0"/>
                <a:cs typeface="Arial" panose="020B0604020202020204" pitchFamily="34" charset="0"/>
              </a:rPr>
              <a:t> care?</a:t>
            </a:r>
          </a:p>
          <a:p>
            <a:pPr lvl="2">
              <a:lnSpc>
                <a:spcPct val="100000"/>
              </a:lnSpc>
              <a:spcAft>
                <a:spcPts val="1200"/>
              </a:spcAft>
            </a:pPr>
            <a:r>
              <a:rPr lang="en-US" dirty="0">
                <a:latin typeface="Arial" panose="020B0604020202020204" pitchFamily="34" charset="0"/>
                <a:cs typeface="Arial" panose="020B0604020202020204" pitchFamily="34" charset="0"/>
              </a:rPr>
              <a:t>Which professionals are on a patient-</a:t>
            </a:r>
            <a:r>
              <a:rPr lang="en-US" dirty="0" err="1">
                <a:latin typeface="Arial" panose="020B0604020202020204" pitchFamily="34" charset="0"/>
                <a:cs typeface="Arial" panose="020B0604020202020204" pitchFamily="34" charset="0"/>
              </a:rPr>
              <a:t>centred</a:t>
            </a:r>
            <a:r>
              <a:rPr lang="en-US" dirty="0">
                <a:latin typeface="Arial" panose="020B0604020202020204" pitchFamily="34" charset="0"/>
                <a:cs typeface="Arial" panose="020B0604020202020204" pitchFamily="34" charset="0"/>
              </a:rPr>
              <a:t> care team?</a:t>
            </a:r>
          </a:p>
          <a:p>
            <a:pPr lvl="2">
              <a:lnSpc>
                <a:spcPct val="100000"/>
              </a:lnSpc>
              <a:spcAft>
                <a:spcPts val="1200"/>
              </a:spcAft>
            </a:pPr>
            <a:r>
              <a:rPr lang="en-US" dirty="0">
                <a:latin typeface="Arial" panose="020B0604020202020204" pitchFamily="34" charset="0"/>
                <a:cs typeface="Arial" panose="020B0604020202020204" pitchFamily="34" charset="0"/>
              </a:rPr>
              <a:t>Why is it important to have multiple professionals on a patient-</a:t>
            </a:r>
            <a:r>
              <a:rPr lang="en-US" dirty="0" err="1">
                <a:latin typeface="Arial" panose="020B0604020202020204" pitchFamily="34" charset="0"/>
                <a:cs typeface="Arial" panose="020B0604020202020204" pitchFamily="34" charset="0"/>
              </a:rPr>
              <a:t>centred</a:t>
            </a:r>
            <a:r>
              <a:rPr lang="en-US" dirty="0">
                <a:latin typeface="Arial" panose="020B0604020202020204" pitchFamily="34" charset="0"/>
                <a:cs typeface="Arial" panose="020B0604020202020204" pitchFamily="34" charset="0"/>
              </a:rPr>
              <a:t> team?</a:t>
            </a:r>
            <a:r>
              <a:rPr lang="en-CA" sz="2000" dirty="0">
                <a:latin typeface="Arial" panose="020B0604020202020204" pitchFamily="34" charset="0"/>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4062791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Leadership in Primary Health Care</a:t>
            </a:r>
          </a:p>
        </p:txBody>
      </p:sp>
      <p:sp>
        <p:nvSpPr>
          <p:cNvPr id="3" name="Content Placeholder 2"/>
          <p:cNvSpPr>
            <a:spLocks noGrp="1"/>
          </p:cNvSpPr>
          <p:nvPr>
            <p:ph idx="1"/>
          </p:nvPr>
        </p:nvSpPr>
        <p:spPr>
          <a:xfrm>
            <a:off x="1404572" y="1282654"/>
            <a:ext cx="7132401" cy="2735664"/>
          </a:xfrm>
        </p:spPr>
        <p:txBody>
          <a:bodyPr>
            <a:normAutofit/>
          </a:bodyPr>
          <a:lstStyle/>
          <a:p>
            <a:pPr>
              <a:lnSpc>
                <a:spcPct val="120000"/>
              </a:lnSpc>
              <a:buFont typeface="Arial" panose="020B0604020202020204" pitchFamily="34" charset="0"/>
              <a:buChar char="•"/>
            </a:pPr>
            <a:r>
              <a:rPr lang="en-US" sz="1800" dirty="0" err="1" smtClean="0"/>
              <a:t>Interprofessional</a:t>
            </a:r>
            <a:r>
              <a:rPr lang="en-US" sz="1800" dirty="0" smtClean="0"/>
              <a:t> leadership</a:t>
            </a:r>
            <a:endParaRPr lang="en-US" sz="1800" dirty="0"/>
          </a:p>
          <a:p>
            <a:pPr>
              <a:lnSpc>
                <a:spcPct val="120000"/>
              </a:lnSpc>
              <a:buFont typeface="Arial" panose="020B0604020202020204" pitchFamily="34" charset="0"/>
              <a:buChar char="•"/>
            </a:pPr>
            <a:r>
              <a:rPr lang="en-US" sz="1800" dirty="0"/>
              <a:t>Shared </a:t>
            </a:r>
            <a:r>
              <a:rPr lang="en-US" sz="1800" dirty="0" smtClean="0"/>
              <a:t>leadership</a:t>
            </a:r>
            <a:endParaRPr lang="en-US" sz="1800" dirty="0"/>
          </a:p>
          <a:p>
            <a:pPr>
              <a:lnSpc>
                <a:spcPct val="120000"/>
              </a:lnSpc>
              <a:buFont typeface="Arial" panose="020B0604020202020204" pitchFamily="34" charset="0"/>
              <a:buChar char="•"/>
            </a:pPr>
            <a:r>
              <a:rPr lang="en-US" sz="1800" dirty="0"/>
              <a:t>Emotional </a:t>
            </a:r>
            <a:r>
              <a:rPr lang="en-US" sz="1800" dirty="0" smtClean="0"/>
              <a:t>intelligence</a:t>
            </a:r>
            <a:endParaRPr lang="en-US" sz="1800" dirty="0"/>
          </a:p>
          <a:p>
            <a:pPr>
              <a:lnSpc>
                <a:spcPct val="120000"/>
              </a:lnSpc>
              <a:buFont typeface="Arial" panose="020B0604020202020204" pitchFamily="34" charset="0"/>
              <a:buChar char="•"/>
            </a:pPr>
            <a:r>
              <a:rPr lang="en-US" sz="1800" dirty="0"/>
              <a:t>Reflective </a:t>
            </a:r>
            <a:r>
              <a:rPr lang="en-US" sz="1800" dirty="0" smtClean="0"/>
              <a:t>practice </a:t>
            </a:r>
            <a:endParaRPr lang="en-US" sz="1800" dirty="0"/>
          </a:p>
          <a:p>
            <a:pPr>
              <a:lnSpc>
                <a:spcPct val="120000"/>
              </a:lnSpc>
              <a:buFont typeface="Arial" panose="020B0604020202020204" pitchFamily="34" charset="0"/>
              <a:buChar char="•"/>
            </a:pPr>
            <a:r>
              <a:rPr lang="en-US" sz="1800" dirty="0"/>
              <a:t>Appreciative </a:t>
            </a:r>
            <a:r>
              <a:rPr lang="en-US" sz="1800" dirty="0" smtClean="0"/>
              <a:t>inquiry </a:t>
            </a: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108544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Interprofessional Leadership</a:t>
            </a:r>
          </a:p>
        </p:txBody>
      </p:sp>
      <p:sp>
        <p:nvSpPr>
          <p:cNvPr id="3" name="Content Placeholder 2"/>
          <p:cNvSpPr>
            <a:spLocks noGrp="1"/>
          </p:cNvSpPr>
          <p:nvPr>
            <p:ph idx="1"/>
          </p:nvPr>
        </p:nvSpPr>
        <p:spPr>
          <a:xfrm>
            <a:off x="1404572" y="1282654"/>
            <a:ext cx="7132401" cy="2735664"/>
          </a:xfrm>
        </p:spPr>
        <p:txBody>
          <a:bodyPr>
            <a:normAutofit/>
          </a:bodyPr>
          <a:lstStyle/>
          <a:p>
            <a:pPr>
              <a:lnSpc>
                <a:spcPct val="120000"/>
              </a:lnSpc>
              <a:buFont typeface="Arial" panose="020B0604020202020204" pitchFamily="34" charset="0"/>
              <a:buChar char="•"/>
            </a:pPr>
            <a:r>
              <a:rPr lang="en-US" sz="1800" dirty="0"/>
              <a:t>Working together with one or more members of the health care team who each make a unique contribution to achieving a common goal, enhancing the benefit for patients. (Health Canada, 2010)</a:t>
            </a:r>
          </a:p>
          <a:p>
            <a:pPr>
              <a:lnSpc>
                <a:spcPct val="120000"/>
              </a:lnSpc>
              <a:buFont typeface="Arial" panose="020B0604020202020204" pitchFamily="34" charset="0"/>
              <a:buChar char="•"/>
            </a:pPr>
            <a:r>
              <a:rPr lang="en-US" sz="1800" dirty="0"/>
              <a:t>Interprofessional leadership is realized </a:t>
            </a:r>
            <a:r>
              <a:rPr lang="en-US" sz="1800"/>
              <a:t>and </a:t>
            </a:r>
            <a:r>
              <a:rPr lang="en-US" sz="1800" smtClean="0"/>
              <a:t>practiced </a:t>
            </a:r>
            <a:r>
              <a:rPr lang="en-US" sz="1800" dirty="0"/>
              <a:t>through a collaborative relationship that is horizontal, relational, and situational.</a:t>
            </a:r>
          </a:p>
          <a:p>
            <a:pPr>
              <a:lnSpc>
                <a:spcPct val="120000"/>
              </a:lnSpc>
              <a:buFont typeface="Arial" panose="020B0604020202020204" pitchFamily="34" charset="0"/>
              <a:buChar char="•"/>
            </a:pPr>
            <a:r>
              <a:rPr lang="en-US" sz="1800" dirty="0"/>
              <a:t>Participatory style of </a:t>
            </a:r>
            <a:r>
              <a:rPr lang="en-US" sz="1800" dirty="0" smtClean="0"/>
              <a:t>leadership.</a:t>
            </a: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3295193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Shared Leadership</a:t>
            </a:r>
          </a:p>
        </p:txBody>
      </p:sp>
      <p:sp>
        <p:nvSpPr>
          <p:cNvPr id="3" name="Content Placeholder 2"/>
          <p:cNvSpPr>
            <a:spLocks noGrp="1"/>
          </p:cNvSpPr>
          <p:nvPr>
            <p:ph idx="1"/>
          </p:nvPr>
        </p:nvSpPr>
        <p:spPr>
          <a:xfrm>
            <a:off x="1404572" y="1282654"/>
            <a:ext cx="7132401" cy="2735664"/>
          </a:xfrm>
        </p:spPr>
        <p:txBody>
          <a:bodyPr>
            <a:normAutofit/>
          </a:bodyPr>
          <a:lstStyle/>
          <a:p>
            <a:pPr>
              <a:lnSpc>
                <a:spcPct val="120000"/>
              </a:lnSpc>
              <a:buFont typeface="Arial" panose="020B0604020202020204" pitchFamily="34" charset="0"/>
              <a:buChar char="•"/>
            </a:pPr>
            <a:r>
              <a:rPr lang="en-US" sz="1800" dirty="0"/>
              <a:t>Within a </a:t>
            </a:r>
            <a:r>
              <a:rPr lang="en-US" sz="1800" dirty="0" smtClean="0"/>
              <a:t>team framework, </a:t>
            </a:r>
            <a:r>
              <a:rPr lang="en-US" sz="1800" dirty="0"/>
              <a:t>interprofessional leadership is a shared leadership.</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1344435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Emotional </a:t>
            </a:r>
            <a:r>
              <a:rPr lang="en-US" dirty="0" smtClean="0"/>
              <a:t>Intelligence</a:t>
            </a:r>
            <a:endParaRPr lang="en-US" dirty="0"/>
          </a:p>
        </p:txBody>
      </p:sp>
      <p:sp>
        <p:nvSpPr>
          <p:cNvPr id="3" name="Content Placeholder 2"/>
          <p:cNvSpPr>
            <a:spLocks noGrp="1"/>
          </p:cNvSpPr>
          <p:nvPr>
            <p:ph idx="1"/>
          </p:nvPr>
        </p:nvSpPr>
        <p:spPr>
          <a:xfrm>
            <a:off x="1404572" y="1282654"/>
            <a:ext cx="7132401" cy="2735664"/>
          </a:xfrm>
        </p:spPr>
        <p:txBody>
          <a:bodyPr>
            <a:normAutofit/>
          </a:bodyPr>
          <a:lstStyle/>
          <a:p>
            <a:pPr>
              <a:lnSpc>
                <a:spcPct val="120000"/>
              </a:lnSpc>
              <a:buFont typeface="Arial" panose="020B0604020202020204" pitchFamily="34" charset="0"/>
              <a:buChar char="•"/>
            </a:pPr>
            <a:r>
              <a:rPr lang="en-US" sz="1800" dirty="0"/>
              <a:t>Leaders who exhibit high </a:t>
            </a:r>
            <a:r>
              <a:rPr lang="en-US" sz="1800" dirty="0" smtClean="0"/>
              <a:t>emotional intelligence (</a:t>
            </a:r>
            <a:r>
              <a:rPr lang="en-US" sz="1800" dirty="0" err="1" smtClean="0"/>
              <a:t>EI</a:t>
            </a:r>
            <a:r>
              <a:rPr lang="en-US" sz="1800" dirty="0" smtClean="0"/>
              <a:t>) </a:t>
            </a:r>
            <a:r>
              <a:rPr lang="en-US" sz="1800" dirty="0"/>
              <a:t>have an effect on how individuals </a:t>
            </a:r>
          </a:p>
          <a:p>
            <a:pPr lvl="1">
              <a:lnSpc>
                <a:spcPct val="120000"/>
              </a:lnSpc>
              <a:buFont typeface="Arial" panose="020B0604020202020204" pitchFamily="34" charset="0"/>
              <a:buChar char="•"/>
            </a:pPr>
            <a:r>
              <a:rPr lang="en-US" sz="1800" dirty="0"/>
              <a:t>follow direction, </a:t>
            </a:r>
          </a:p>
          <a:p>
            <a:pPr lvl="1">
              <a:lnSpc>
                <a:spcPct val="120000"/>
              </a:lnSpc>
              <a:buFont typeface="Arial" panose="020B0604020202020204" pitchFamily="34" charset="0"/>
              <a:buChar char="•"/>
            </a:pPr>
            <a:r>
              <a:rPr lang="en-US" sz="1800" dirty="0"/>
              <a:t>interact with one another, </a:t>
            </a:r>
            <a:r>
              <a:rPr lang="en-US" sz="1800" dirty="0" smtClean="0"/>
              <a:t>and</a:t>
            </a:r>
            <a:endParaRPr lang="en-US" sz="1800" dirty="0"/>
          </a:p>
          <a:p>
            <a:pPr lvl="1">
              <a:lnSpc>
                <a:spcPct val="120000"/>
              </a:lnSpc>
              <a:buFont typeface="Arial" panose="020B0604020202020204" pitchFamily="34" charset="0"/>
              <a:buChar char="•"/>
            </a:pPr>
            <a:r>
              <a:rPr lang="en-US" sz="1800" dirty="0"/>
              <a:t>cope in stressful situations. </a:t>
            </a:r>
          </a:p>
          <a:p>
            <a:pPr>
              <a:lnSpc>
                <a:spcPct val="120000"/>
              </a:lnSpc>
              <a:buFont typeface="Arial" panose="020B0604020202020204" pitchFamily="34" charset="0"/>
              <a:buChar char="•"/>
            </a:pPr>
            <a:r>
              <a:rPr lang="en-US" sz="1800" dirty="0"/>
              <a:t>Leaders with high EI identify the effect they are having on followers, and adjust styles to create positive outcomes.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3217509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Appreciative Inquiry </a:t>
            </a:r>
          </a:p>
        </p:txBody>
      </p:sp>
      <p:sp>
        <p:nvSpPr>
          <p:cNvPr id="3" name="Content Placeholder 2"/>
          <p:cNvSpPr>
            <a:spLocks noGrp="1"/>
          </p:cNvSpPr>
          <p:nvPr>
            <p:ph idx="1"/>
          </p:nvPr>
        </p:nvSpPr>
        <p:spPr>
          <a:xfrm>
            <a:off x="1404572" y="1282654"/>
            <a:ext cx="7132401" cy="2735664"/>
          </a:xfrm>
        </p:spPr>
        <p:txBody>
          <a:bodyPr>
            <a:normAutofit fontScale="92500" lnSpcReduction="20000"/>
          </a:bodyPr>
          <a:lstStyle/>
          <a:p>
            <a:pPr>
              <a:lnSpc>
                <a:spcPct val="120000"/>
              </a:lnSpc>
              <a:buFont typeface="Arial" panose="020B0604020202020204" pitchFamily="34" charset="0"/>
              <a:buChar char="•"/>
            </a:pPr>
            <a:r>
              <a:rPr lang="en-US" sz="1800" dirty="0"/>
              <a:t>Appreciative inquiry (AI) reinforces positive actions, focusing on learning from successes and on what is working well in order to bring the desired future into being (Browne, 2008; Daft, 2011).</a:t>
            </a:r>
          </a:p>
          <a:p>
            <a:pPr>
              <a:lnSpc>
                <a:spcPct val="120000"/>
              </a:lnSpc>
              <a:buFont typeface="Arial" panose="020B0604020202020204" pitchFamily="34" charset="0"/>
              <a:buChar char="•"/>
            </a:pPr>
            <a:r>
              <a:rPr lang="en-US" sz="1800" dirty="0"/>
              <a:t>AI provides opportunities for individual voice through a four-phase process:</a:t>
            </a:r>
          </a:p>
          <a:p>
            <a:pPr lvl="1">
              <a:lnSpc>
                <a:spcPct val="120000"/>
              </a:lnSpc>
              <a:buFont typeface="Arial" panose="020B0604020202020204" pitchFamily="34" charset="0"/>
              <a:buChar char="•"/>
            </a:pPr>
            <a:r>
              <a:rPr lang="en-US" sz="1800" dirty="0"/>
              <a:t>Discovery </a:t>
            </a:r>
          </a:p>
          <a:p>
            <a:pPr lvl="1">
              <a:lnSpc>
                <a:spcPct val="120000"/>
              </a:lnSpc>
              <a:buFont typeface="Arial" panose="020B0604020202020204" pitchFamily="34" charset="0"/>
              <a:buChar char="•"/>
            </a:pPr>
            <a:r>
              <a:rPr lang="en-US" sz="1800" dirty="0"/>
              <a:t>Dream</a:t>
            </a:r>
          </a:p>
          <a:p>
            <a:pPr lvl="1">
              <a:lnSpc>
                <a:spcPct val="120000"/>
              </a:lnSpc>
              <a:buFont typeface="Arial" panose="020B0604020202020204" pitchFamily="34" charset="0"/>
              <a:buChar char="•"/>
            </a:pPr>
            <a:r>
              <a:rPr lang="en-US" sz="1800" dirty="0"/>
              <a:t>Design</a:t>
            </a:r>
          </a:p>
          <a:p>
            <a:pPr lvl="1">
              <a:lnSpc>
                <a:spcPct val="120000"/>
              </a:lnSpc>
              <a:buFont typeface="Arial" panose="020B0604020202020204" pitchFamily="34" charset="0"/>
              <a:buChar char="•"/>
            </a:pPr>
            <a:r>
              <a:rPr lang="en-US" sz="1800" dirty="0"/>
              <a:t>Destiny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720453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Collaboration and Teamwork</a:t>
            </a:r>
          </a:p>
        </p:txBody>
      </p:sp>
      <p:sp>
        <p:nvSpPr>
          <p:cNvPr id="3" name="Content Placeholder 2"/>
          <p:cNvSpPr>
            <a:spLocks noGrp="1"/>
          </p:cNvSpPr>
          <p:nvPr>
            <p:ph idx="1"/>
          </p:nvPr>
        </p:nvSpPr>
        <p:spPr>
          <a:xfrm>
            <a:off x="1404572" y="1282654"/>
            <a:ext cx="7132401" cy="2735664"/>
          </a:xfrm>
        </p:spPr>
        <p:txBody>
          <a:bodyPr>
            <a:normAutofit/>
          </a:bodyPr>
          <a:lstStyle/>
          <a:p>
            <a:pPr>
              <a:lnSpc>
                <a:spcPct val="120000"/>
              </a:lnSpc>
              <a:buFont typeface="Arial" panose="020B0604020202020204" pitchFamily="34" charset="0"/>
              <a:buChar char="•"/>
            </a:pPr>
            <a:r>
              <a:rPr lang="en-US" sz="1800" b="1" dirty="0"/>
              <a:t>Collaboration</a:t>
            </a:r>
            <a:r>
              <a:rPr lang="en-US" sz="1800" dirty="0"/>
              <a:t>: A collective action focused on achieving a common goal “in a spirit of harmony and trust” (Franklin, Bernhardt, Lopez, Long-Middleton, &amp; Davis, 2015, p. 2).</a:t>
            </a:r>
          </a:p>
          <a:p>
            <a:pPr>
              <a:lnSpc>
                <a:spcPct val="120000"/>
              </a:lnSpc>
              <a:buFont typeface="Arial" panose="020B0604020202020204" pitchFamily="34" charset="0"/>
              <a:buChar char="•"/>
            </a:pPr>
            <a:r>
              <a:rPr lang="en-US" sz="1800" b="1" dirty="0"/>
              <a:t>Teamwork</a:t>
            </a:r>
            <a:r>
              <a:rPr lang="en-US" sz="1800" dirty="0"/>
              <a:t>: One must acquire an understanding and develop a sense of when it is important to be the leader, the collaborator, and indeed, at times, the follower.</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1497466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6.3.1</a:t>
            </a:r>
          </a:p>
        </p:txBody>
      </p:sp>
      <p:sp>
        <p:nvSpPr>
          <p:cNvPr id="3" name="Content Placeholder 2"/>
          <p:cNvSpPr>
            <a:spLocks noGrp="1"/>
          </p:cNvSpPr>
          <p:nvPr>
            <p:ph idx="1"/>
          </p:nvPr>
        </p:nvSpPr>
        <p:spPr>
          <a:xfrm>
            <a:off x="1404572" y="1152133"/>
            <a:ext cx="7132401" cy="2735664"/>
          </a:xfrm>
        </p:spPr>
        <p:txBody>
          <a:bodyPr>
            <a:normAutofit/>
          </a:bodyPr>
          <a:lstStyle/>
          <a:p>
            <a:pPr marL="454025" lvl="1" indent="0">
              <a:lnSpc>
                <a:spcPct val="100000"/>
              </a:lnSpc>
              <a:spcAft>
                <a:spcPts val="1200"/>
              </a:spcAft>
              <a:buNone/>
            </a:pPr>
            <a:r>
              <a:rPr lang="en-US" sz="1800" dirty="0">
                <a:latin typeface="+mj-lt"/>
                <a:cs typeface="Times New Roman" panose="02020603050405020304" pitchFamily="18" charset="0"/>
              </a:rPr>
              <a:t>Click here to read “</a:t>
            </a:r>
            <a:r>
              <a:rPr lang="en-US" sz="1800" dirty="0">
                <a:latin typeface="+mj-lt"/>
                <a:cs typeface="Times New Roman" panose="02020603050405020304" pitchFamily="18" charset="0"/>
                <a:hlinkClick r:id="rId2"/>
              </a:rPr>
              <a:t>Ten Lessons in Collaboration</a:t>
            </a:r>
            <a:r>
              <a:rPr lang="en-US" sz="1800" dirty="0">
                <a:latin typeface="+mj-lt"/>
                <a:cs typeface="Times New Roman" panose="02020603050405020304" pitchFamily="18" charset="0"/>
              </a:rPr>
              <a:t>” (Gardner, 2005). While </a:t>
            </a:r>
            <a:r>
              <a:rPr lang="en-US" sz="1800" dirty="0" smtClean="0">
                <a:latin typeface="+mj-lt"/>
                <a:cs typeface="Times New Roman" panose="02020603050405020304" pitchFamily="18" charset="0"/>
              </a:rPr>
              <a:t>this </a:t>
            </a:r>
            <a:r>
              <a:rPr lang="en-US" sz="1800" dirty="0">
                <a:latin typeface="+mj-lt"/>
                <a:cs typeface="Times New Roman" panose="02020603050405020304" pitchFamily="18" charset="0"/>
              </a:rPr>
              <a:t>is an older publication, the author provides a thorough portrayal of collaborative practice and, more importantly, a comprehensive exploration of ten important lessons to consider in collaborative relationships and practice. The discussion reflects the many components of collaboration that have been integral to nursing practice in interprofessional teamwork and leadership.</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4090662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6.3.1 </a:t>
            </a:r>
            <a:r>
              <a:rPr lang="en-US" dirty="0" smtClean="0">
                <a:solidFill>
                  <a:srgbClr val="92D050"/>
                </a:solidFill>
              </a:rPr>
              <a:t>(Cont’d</a:t>
            </a:r>
            <a:r>
              <a:rPr lang="en-US" dirty="0">
                <a:solidFill>
                  <a:srgbClr val="92D050"/>
                </a:solidFill>
              </a:rPr>
              <a:t>)</a:t>
            </a:r>
          </a:p>
        </p:txBody>
      </p:sp>
      <p:sp>
        <p:nvSpPr>
          <p:cNvPr id="3" name="Content Placeholder 2"/>
          <p:cNvSpPr>
            <a:spLocks noGrp="1"/>
          </p:cNvSpPr>
          <p:nvPr>
            <p:ph idx="1"/>
          </p:nvPr>
        </p:nvSpPr>
        <p:spPr>
          <a:xfrm>
            <a:off x="1404572" y="1152133"/>
            <a:ext cx="7132401" cy="2735664"/>
          </a:xfrm>
        </p:spPr>
        <p:txBody>
          <a:bodyPr>
            <a:noAutofit/>
          </a:bodyPr>
          <a:lstStyle/>
          <a:p>
            <a:pPr lvl="1">
              <a:lnSpc>
                <a:spcPct val="100000"/>
              </a:lnSpc>
              <a:spcAft>
                <a:spcPts val="1200"/>
              </a:spcAft>
            </a:pPr>
            <a:r>
              <a:rPr lang="en-US" sz="1650" dirty="0" smtClean="0">
                <a:latin typeface="+mj-lt"/>
                <a:cs typeface="Times New Roman" panose="02020603050405020304" pitchFamily="18" charset="0"/>
              </a:rPr>
              <a:t>The Canadian Nurses Association commissioned a paper titled “</a:t>
            </a:r>
            <a:r>
              <a:rPr lang="en-US" sz="1650" dirty="0" err="1" smtClean="0">
                <a:latin typeface="+mj-lt"/>
                <a:cs typeface="Times New Roman" panose="02020603050405020304" pitchFamily="18" charset="0"/>
                <a:hlinkClick r:id="rId2"/>
              </a:rPr>
              <a:t>Interprofessional</a:t>
            </a:r>
            <a:r>
              <a:rPr lang="en-US" sz="1650" dirty="0" smtClean="0">
                <a:latin typeface="+mj-lt"/>
                <a:cs typeface="Times New Roman" panose="02020603050405020304" pitchFamily="18" charset="0"/>
                <a:hlinkClick r:id="rId2"/>
              </a:rPr>
              <a:t> Collaborative Teams</a:t>
            </a:r>
            <a:r>
              <a:rPr lang="en-US" sz="1650" dirty="0" smtClean="0">
                <a:latin typeface="+mj-lt"/>
                <a:cs typeface="Times New Roman" panose="02020603050405020304" pitchFamily="18" charset="0"/>
              </a:rPr>
              <a:t>” in 2012. Read the document, then answer the following questions:</a:t>
            </a:r>
          </a:p>
          <a:p>
            <a:pPr lvl="2">
              <a:lnSpc>
                <a:spcPct val="100000"/>
              </a:lnSpc>
              <a:spcAft>
                <a:spcPts val="1200"/>
              </a:spcAft>
            </a:pPr>
            <a:r>
              <a:rPr lang="en-US" sz="1650" dirty="0" smtClean="0">
                <a:latin typeface="+mj-lt"/>
                <a:cs typeface="Times New Roman" panose="02020603050405020304" pitchFamily="18" charset="0"/>
              </a:rPr>
              <a:t>Name five different types of </a:t>
            </a:r>
            <a:r>
              <a:rPr lang="en-US" sz="1650" dirty="0" err="1" smtClean="0">
                <a:latin typeface="+mj-lt"/>
                <a:cs typeface="Times New Roman" panose="02020603050405020304" pitchFamily="18" charset="0"/>
              </a:rPr>
              <a:t>interprofessional</a:t>
            </a:r>
            <a:r>
              <a:rPr lang="en-US" sz="1650" dirty="0" smtClean="0">
                <a:latin typeface="+mj-lt"/>
                <a:cs typeface="Times New Roman" panose="02020603050405020304" pitchFamily="18" charset="0"/>
              </a:rPr>
              <a:t> collaborative teams.</a:t>
            </a:r>
          </a:p>
          <a:p>
            <a:pPr lvl="2">
              <a:lnSpc>
                <a:spcPct val="100000"/>
              </a:lnSpc>
              <a:spcAft>
                <a:spcPts val="1200"/>
              </a:spcAft>
            </a:pPr>
            <a:r>
              <a:rPr lang="en-US" sz="1650" dirty="0" smtClean="0">
                <a:latin typeface="+mj-lt"/>
                <a:cs typeface="Times New Roman" panose="02020603050405020304" pitchFamily="18" charset="0"/>
              </a:rPr>
              <a:t>Which ones have you experienced during your clinical practice?</a:t>
            </a:r>
          </a:p>
          <a:p>
            <a:pPr lvl="2">
              <a:lnSpc>
                <a:spcPct val="100000"/>
              </a:lnSpc>
              <a:spcAft>
                <a:spcPts val="1200"/>
              </a:spcAft>
            </a:pPr>
            <a:r>
              <a:rPr lang="en-US" sz="1650" dirty="0" smtClean="0">
                <a:latin typeface="+mj-lt"/>
                <a:cs typeface="Times New Roman" panose="02020603050405020304" pitchFamily="18" charset="0"/>
              </a:rPr>
              <a:t>Provide at least one recommendation to enhance </a:t>
            </a:r>
            <a:r>
              <a:rPr lang="en-US" sz="1650" dirty="0" err="1" smtClean="0">
                <a:latin typeface="+mj-lt"/>
                <a:cs typeface="Times New Roman" panose="02020603050405020304" pitchFamily="18" charset="0"/>
              </a:rPr>
              <a:t>interprofessional</a:t>
            </a:r>
            <a:r>
              <a:rPr lang="en-US" sz="1650" dirty="0" smtClean="0">
                <a:latin typeface="+mj-lt"/>
                <a:cs typeface="Times New Roman" panose="02020603050405020304" pitchFamily="18" charset="0"/>
              </a:rPr>
              <a:t> teamwork, based on your experience.</a:t>
            </a:r>
            <a:endParaRPr lang="en-US" sz="165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2568354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6.3.1 </a:t>
            </a:r>
            <a:r>
              <a:rPr lang="en-US" dirty="0" smtClean="0">
                <a:solidFill>
                  <a:srgbClr val="92D050"/>
                </a:solidFill>
              </a:rPr>
              <a:t>(Cont’d</a:t>
            </a:r>
            <a:r>
              <a:rPr lang="en-US" dirty="0">
                <a:solidFill>
                  <a:srgbClr val="92D050"/>
                </a:solidFill>
              </a:rPr>
              <a:t>)</a:t>
            </a:r>
          </a:p>
        </p:txBody>
      </p:sp>
      <p:sp>
        <p:nvSpPr>
          <p:cNvPr id="3" name="Content Placeholder 2"/>
          <p:cNvSpPr>
            <a:spLocks noGrp="1"/>
          </p:cNvSpPr>
          <p:nvPr>
            <p:ph idx="1"/>
          </p:nvPr>
        </p:nvSpPr>
        <p:spPr>
          <a:xfrm>
            <a:off x="1404572" y="1152133"/>
            <a:ext cx="7132401" cy="2735664"/>
          </a:xfrm>
        </p:spPr>
        <p:txBody>
          <a:bodyPr>
            <a:normAutofit/>
          </a:bodyPr>
          <a:lstStyle/>
          <a:p>
            <a:pPr lvl="1">
              <a:lnSpc>
                <a:spcPct val="100000"/>
              </a:lnSpc>
              <a:spcAft>
                <a:spcPts val="1200"/>
              </a:spcAft>
            </a:pPr>
            <a:r>
              <a:rPr lang="en-US" sz="1800" dirty="0">
                <a:latin typeface="+mj-lt"/>
                <a:cs typeface="Times New Roman" panose="02020603050405020304" pitchFamily="18" charset="0"/>
              </a:rPr>
              <a:t>For a brief overview, watch the following video “</a:t>
            </a:r>
            <a:r>
              <a:rPr lang="en-US" sz="1800" dirty="0">
                <a:latin typeface="+mj-lt"/>
                <a:cs typeface="Times New Roman" panose="02020603050405020304" pitchFamily="18" charset="0"/>
                <a:hlinkClick r:id="rId2"/>
              </a:rPr>
              <a:t>Interdisciplinary Collaboration in Health Care Teams</a:t>
            </a:r>
            <a:r>
              <a:rPr lang="en-US" sz="1800" dirty="0">
                <a:latin typeface="+mj-lt"/>
                <a:cs typeface="Times New Roman" panose="02020603050405020304" pitchFamily="18" charset="0"/>
              </a:rPr>
              <a:t>” (10:01) with Alanna </a:t>
            </a:r>
            <a:r>
              <a:rPr lang="en-US" sz="1800" dirty="0" err="1">
                <a:latin typeface="+mj-lt"/>
                <a:cs typeface="Times New Roman" panose="02020603050405020304" pitchFamily="18" charset="0"/>
              </a:rPr>
              <a:t>Branton</a:t>
            </a:r>
            <a:r>
              <a:rPr lang="en-US" sz="1800" dirty="0">
                <a:latin typeface="+mj-lt"/>
                <a:cs typeface="Times New Roman" panose="02020603050405020304" pitchFamily="18" charset="0"/>
              </a:rPr>
              <a:t>, then answer the following question: What are the barriers and enablers to interdisciplinary collaboration found in Canadian health care teams?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3780037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6.3.2</a:t>
            </a:r>
          </a:p>
        </p:txBody>
      </p:sp>
      <p:sp>
        <p:nvSpPr>
          <p:cNvPr id="3" name="Content Placeholder 2"/>
          <p:cNvSpPr>
            <a:spLocks noGrp="1"/>
          </p:cNvSpPr>
          <p:nvPr>
            <p:ph idx="1"/>
          </p:nvPr>
        </p:nvSpPr>
        <p:spPr>
          <a:xfrm>
            <a:off x="1404572" y="1152133"/>
            <a:ext cx="7132401" cy="2735664"/>
          </a:xfrm>
        </p:spPr>
        <p:txBody>
          <a:bodyPr>
            <a:normAutofit fontScale="77500" lnSpcReduction="20000"/>
          </a:bodyPr>
          <a:lstStyle/>
          <a:p>
            <a:pPr lvl="1">
              <a:lnSpc>
                <a:spcPct val="100000"/>
              </a:lnSpc>
              <a:spcAft>
                <a:spcPts val="1200"/>
              </a:spcAft>
            </a:pPr>
            <a:r>
              <a:rPr lang="en-US" sz="2000" dirty="0">
                <a:latin typeface="+mj-lt"/>
                <a:cs typeface="Times New Roman" panose="02020603050405020304" pitchFamily="18" charset="0"/>
              </a:rPr>
              <a:t>For more information on teamwork, watch the following videos, then answer the questions that follow:</a:t>
            </a:r>
          </a:p>
          <a:p>
            <a:pPr lvl="1">
              <a:lnSpc>
                <a:spcPct val="100000"/>
              </a:lnSpc>
              <a:spcAft>
                <a:spcPts val="1200"/>
              </a:spcAft>
            </a:pPr>
            <a:r>
              <a:rPr lang="en-US" sz="2000" dirty="0">
                <a:latin typeface="+mj-lt"/>
                <a:cs typeface="Times New Roman" panose="02020603050405020304" pitchFamily="18" charset="0"/>
              </a:rPr>
              <a:t>Tom Wujec’s TED Talk titled “</a:t>
            </a:r>
            <a:r>
              <a:rPr lang="en-US" sz="2000" dirty="0">
                <a:latin typeface="+mj-lt"/>
                <a:cs typeface="Times New Roman" panose="02020603050405020304" pitchFamily="18" charset="0"/>
                <a:hlinkClick r:id="rId2"/>
              </a:rPr>
              <a:t>Build a Tower, Build a Team</a:t>
            </a:r>
            <a:r>
              <a:rPr lang="en-US" sz="2000" dirty="0">
                <a:latin typeface="+mj-lt"/>
                <a:cs typeface="Times New Roman" panose="02020603050405020304" pitchFamily="18" charset="0"/>
              </a:rPr>
              <a:t>” (7:22).</a:t>
            </a:r>
          </a:p>
          <a:p>
            <a:pPr lvl="2">
              <a:lnSpc>
                <a:spcPct val="100000"/>
              </a:lnSpc>
              <a:spcAft>
                <a:spcPts val="1200"/>
              </a:spcAft>
            </a:pPr>
            <a:r>
              <a:rPr lang="en-US" dirty="0">
                <a:latin typeface="+mj-lt"/>
                <a:cs typeface="Times New Roman" panose="02020603050405020304" pitchFamily="18" charset="0"/>
              </a:rPr>
              <a:t>(a) Which team performed consistently well?</a:t>
            </a:r>
          </a:p>
          <a:p>
            <a:pPr lvl="2">
              <a:lnSpc>
                <a:spcPct val="100000"/>
              </a:lnSpc>
              <a:spcAft>
                <a:spcPts val="1200"/>
              </a:spcAft>
            </a:pPr>
            <a:r>
              <a:rPr lang="en-US" dirty="0">
                <a:latin typeface="+mj-lt"/>
                <a:cs typeface="Times New Roman" panose="02020603050405020304" pitchFamily="18" charset="0"/>
              </a:rPr>
              <a:t>(b) Which team did the very best?</a:t>
            </a:r>
          </a:p>
          <a:p>
            <a:pPr lvl="2">
              <a:lnSpc>
                <a:spcPct val="100000"/>
              </a:lnSpc>
              <a:spcAft>
                <a:spcPts val="1200"/>
              </a:spcAft>
            </a:pPr>
            <a:r>
              <a:rPr lang="en-US" dirty="0">
                <a:latin typeface="+mj-lt"/>
                <a:cs typeface="Times New Roman" panose="02020603050405020304" pitchFamily="18" charset="0"/>
              </a:rPr>
              <a:t>(c) Why are administrative assistants important to the CEO team?</a:t>
            </a:r>
          </a:p>
          <a:p>
            <a:pPr lvl="2">
              <a:lnSpc>
                <a:spcPct val="100000"/>
              </a:lnSpc>
              <a:spcAft>
                <a:spcPts val="1200"/>
              </a:spcAft>
            </a:pPr>
            <a:r>
              <a:rPr lang="en-US" dirty="0">
                <a:latin typeface="+mj-lt"/>
                <a:cs typeface="Times New Roman" panose="02020603050405020304" pitchFamily="18" charset="0"/>
              </a:rPr>
              <a:t>(d) Do financial incentives contribute to success?</a:t>
            </a:r>
            <a:endParaRPr lang="en-US" sz="32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3067368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6.3.2 </a:t>
            </a:r>
            <a:r>
              <a:rPr lang="en-US" dirty="0" smtClean="0">
                <a:solidFill>
                  <a:srgbClr val="92D050"/>
                </a:solidFill>
              </a:rPr>
              <a:t>(Cont’d</a:t>
            </a:r>
            <a:r>
              <a:rPr lang="en-US" dirty="0">
                <a:solidFill>
                  <a:srgbClr val="92D050"/>
                </a:solidFill>
              </a:rPr>
              <a:t>)</a:t>
            </a:r>
          </a:p>
        </p:txBody>
      </p:sp>
      <p:sp>
        <p:nvSpPr>
          <p:cNvPr id="3" name="Content Placeholder 2"/>
          <p:cNvSpPr>
            <a:spLocks noGrp="1"/>
          </p:cNvSpPr>
          <p:nvPr>
            <p:ph idx="1"/>
          </p:nvPr>
        </p:nvSpPr>
        <p:spPr>
          <a:xfrm>
            <a:off x="1404572" y="1152133"/>
            <a:ext cx="7132401" cy="2735664"/>
          </a:xfrm>
        </p:spPr>
        <p:txBody>
          <a:bodyPr>
            <a:normAutofit/>
          </a:bodyPr>
          <a:lstStyle/>
          <a:p>
            <a:pPr lvl="1">
              <a:lnSpc>
                <a:spcPct val="100000"/>
              </a:lnSpc>
              <a:spcAft>
                <a:spcPts val="1200"/>
              </a:spcAft>
            </a:pPr>
            <a:r>
              <a:rPr lang="en-US" sz="1800" dirty="0">
                <a:latin typeface="+mj-lt"/>
                <a:cs typeface="Times New Roman" panose="02020603050405020304" pitchFamily="18" charset="0"/>
              </a:rPr>
              <a:t>Praveen Verma’s video on teamwork titled “</a:t>
            </a:r>
            <a:r>
              <a:rPr lang="en-US" sz="1800" dirty="0">
                <a:latin typeface="+mj-lt"/>
                <a:cs typeface="Times New Roman" panose="02020603050405020304" pitchFamily="18" charset="0"/>
                <a:hlinkClick r:id="rId2"/>
              </a:rPr>
              <a:t>Motivational Video on Teamwork, Smart Work</a:t>
            </a:r>
            <a:r>
              <a:rPr lang="en-US" sz="1800" dirty="0">
                <a:latin typeface="+mj-lt"/>
                <a:cs typeface="Times New Roman" panose="02020603050405020304" pitchFamily="18" charset="0"/>
              </a:rPr>
              <a:t>” (6:38).</a:t>
            </a:r>
          </a:p>
          <a:p>
            <a:pPr lvl="2">
              <a:lnSpc>
                <a:spcPct val="100000"/>
              </a:lnSpc>
              <a:spcAft>
                <a:spcPts val="1200"/>
              </a:spcAft>
            </a:pPr>
            <a:r>
              <a:rPr lang="en-US" sz="1800" dirty="0">
                <a:latin typeface="+mj-lt"/>
                <a:cs typeface="Times New Roman" panose="02020603050405020304" pitchFamily="18" charset="0"/>
              </a:rPr>
              <a:t>(a) What is the moral of this story?</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4195057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92500" lnSpcReduction="20000"/>
          </a:bodyPr>
          <a:lstStyle/>
          <a:p>
            <a:pPr>
              <a:lnSpc>
                <a:spcPct val="110000"/>
              </a:lnSpc>
            </a:pPr>
            <a:r>
              <a:rPr lang="en-US" sz="1600" dirty="0">
                <a:latin typeface="+mj-lt"/>
                <a:cs typeface="Times New Roman" panose="02020603050405020304" pitchFamily="18" charset="0"/>
              </a:rPr>
              <a:t>Discuss a client situation in which an interprofessional collaborative approach could be helpful.</a:t>
            </a:r>
          </a:p>
          <a:p>
            <a:pPr>
              <a:lnSpc>
                <a:spcPct val="110000"/>
              </a:lnSpc>
            </a:pPr>
            <a:r>
              <a:rPr lang="en-US" sz="1600" dirty="0">
                <a:latin typeface="+mj-lt"/>
                <a:cs typeface="Times New Roman" panose="02020603050405020304" pitchFamily="18" charset="0"/>
              </a:rPr>
              <a:t>In the above scenario, discuss how you would set the stage for interprofessional collaboration, including client and family engagement.</a:t>
            </a:r>
          </a:p>
          <a:p>
            <a:pPr>
              <a:lnSpc>
                <a:spcPct val="110000"/>
              </a:lnSpc>
            </a:pPr>
            <a:r>
              <a:rPr lang="en-US" sz="1600" dirty="0">
                <a:latin typeface="+mj-lt"/>
                <a:cs typeface="Times New Roman" panose="02020603050405020304" pitchFamily="18" charset="0"/>
              </a:rPr>
              <a:t>Identify the elements of appreciative inquiry and how appreciative inquiry supports nurse leaders in community practice.</a:t>
            </a:r>
          </a:p>
          <a:p>
            <a:pPr>
              <a:lnSpc>
                <a:spcPct val="110000"/>
              </a:lnSpc>
            </a:pPr>
            <a:r>
              <a:rPr lang="en-US" sz="1600" dirty="0">
                <a:latin typeface="+mj-lt"/>
                <a:cs typeface="Times New Roman" panose="02020603050405020304" pitchFamily="18" charset="0"/>
              </a:rPr>
              <a:t>Discuss what reflective practice means to you and how it has or will help you in your nursing practice.</a:t>
            </a:r>
          </a:p>
          <a:p>
            <a:pPr>
              <a:lnSpc>
                <a:spcPct val="110000"/>
              </a:lnSpc>
            </a:pPr>
            <a:r>
              <a:rPr lang="en-US" sz="1600" dirty="0">
                <a:latin typeface="+mj-lt"/>
                <a:cs typeface="Times New Roman" panose="02020603050405020304" pitchFamily="18" charset="0"/>
              </a:rPr>
              <a:t>Create a scenario where some or all of the ten lessons in collaboration (Gardner, 2005) could support a complex client situation.</a:t>
            </a:r>
          </a:p>
          <a:p>
            <a:pPr>
              <a:lnSpc>
                <a:spcPct val="110000"/>
              </a:lnSpc>
            </a:pPr>
            <a:r>
              <a:rPr lang="en-US" sz="1600" dirty="0">
                <a:latin typeface="+mj-lt"/>
                <a:cs typeface="Times New Roman" panose="02020603050405020304" pitchFamily="18" charset="0"/>
              </a:rPr>
              <a:t>What did you learn from the “Build a Tower, Build a Team” video? How do team dynamics impact the team and its success?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fontScale="85000" lnSpcReduction="20000"/>
          </a:bodyPr>
          <a:lstStyle/>
          <a:p>
            <a:pPr marL="432000" indent="-457200">
              <a:buNone/>
            </a:pPr>
            <a:r>
              <a:rPr lang="en-US" sz="1200" dirty="0" err="1"/>
              <a:t>Bernabei</a:t>
            </a:r>
            <a:r>
              <a:rPr lang="en-US" sz="1200" dirty="0"/>
              <a:t>, R., </a:t>
            </a:r>
            <a:r>
              <a:rPr lang="en-US" sz="1200" dirty="0" err="1"/>
              <a:t>Landi</a:t>
            </a:r>
            <a:r>
              <a:rPr lang="en-US" sz="1200" dirty="0"/>
              <a:t>, F., </a:t>
            </a:r>
            <a:r>
              <a:rPr lang="en-US" sz="1200" dirty="0" err="1"/>
              <a:t>Onder</a:t>
            </a:r>
            <a:r>
              <a:rPr lang="en-US" sz="1200" dirty="0"/>
              <a:t>, G., </a:t>
            </a:r>
            <a:r>
              <a:rPr lang="en-US" sz="1200" dirty="0" err="1"/>
              <a:t>Liperoti</a:t>
            </a:r>
            <a:r>
              <a:rPr lang="en-US" sz="1200" dirty="0"/>
              <a:t>, R., &amp; </a:t>
            </a:r>
            <a:r>
              <a:rPr lang="en-US" sz="1200" dirty="0" err="1"/>
              <a:t>Gambassi</a:t>
            </a:r>
            <a:r>
              <a:rPr lang="en-US" sz="1200" dirty="0"/>
              <a:t>, G. (2008). Second and third generation assessment instruments: The birth of standardization in geriatric care. </a:t>
            </a:r>
            <a:r>
              <a:rPr lang="en-US" sz="1200" i="1" dirty="0"/>
              <a:t>Journal of Gerontology, 63A</a:t>
            </a:r>
            <a:r>
              <a:rPr lang="en-US" sz="1200" dirty="0"/>
              <a:t>(3), </a:t>
            </a:r>
            <a:r>
              <a:rPr lang="en-US" sz="1200" dirty="0" smtClean="0"/>
              <a:t>308–13</a:t>
            </a:r>
            <a:r>
              <a:rPr lang="en-US" sz="1200" dirty="0"/>
              <a:t>.</a:t>
            </a:r>
          </a:p>
          <a:p>
            <a:pPr marL="432000" indent="-457200">
              <a:buNone/>
            </a:pPr>
            <a:r>
              <a:rPr lang="en-US" sz="1200" dirty="0"/>
              <a:t>Browne, B. (2008). What is appreciative inquiry? </a:t>
            </a:r>
            <a:r>
              <a:rPr lang="en-US" sz="1200" i="1" dirty="0"/>
              <a:t>Imagine Chicago</a:t>
            </a:r>
            <a:r>
              <a:rPr lang="en-US" sz="1200" dirty="0"/>
              <a:t>, </a:t>
            </a:r>
            <a:r>
              <a:rPr lang="en-US" sz="1200" dirty="0" smtClean="0"/>
              <a:t>1–11</a:t>
            </a:r>
            <a:r>
              <a:rPr lang="en-US" sz="1200" dirty="0"/>
              <a:t>. Retrieved from: http://www.imaginechicago.org/index.html</a:t>
            </a:r>
          </a:p>
          <a:p>
            <a:pPr marL="432000" indent="-457200">
              <a:buNone/>
            </a:pPr>
            <a:r>
              <a:rPr lang="en-US" sz="1200" dirty="0"/>
              <a:t>Caldwell, L., &amp; </a:t>
            </a:r>
            <a:r>
              <a:rPr lang="en-US" sz="1200" dirty="0" err="1"/>
              <a:t>Grobbel</a:t>
            </a:r>
            <a:r>
              <a:rPr lang="en-US" sz="1200" dirty="0"/>
              <a:t>, C. C. (2013). The importance of reflective practice in nursing. </a:t>
            </a:r>
            <a:r>
              <a:rPr lang="en-US" sz="1200" i="1" dirty="0"/>
              <a:t>International Journal of Caring Sciences, 6</a:t>
            </a:r>
            <a:r>
              <a:rPr lang="en-US" sz="1200" dirty="0"/>
              <a:t>(3), </a:t>
            </a:r>
            <a:r>
              <a:rPr lang="en-US" sz="1200" dirty="0" smtClean="0"/>
              <a:t>319–26</a:t>
            </a:r>
            <a:r>
              <a:rPr lang="en-US" sz="1200" dirty="0"/>
              <a:t>.</a:t>
            </a:r>
          </a:p>
          <a:p>
            <a:pPr marL="432000" indent="-457200">
              <a:buNone/>
            </a:pPr>
            <a:r>
              <a:rPr lang="en-US" sz="1200" dirty="0"/>
              <a:t>College of Nurses of Ontario. (2015). Practice reflection: Learning from practice. Retrieved from http://www.cno.org/</a:t>
            </a:r>
            <a:r>
              <a:rPr lang="en-US" sz="1200" dirty="0" err="1"/>
              <a:t>globalassets</a:t>
            </a:r>
            <a:r>
              <a:rPr lang="en-US" sz="1200" dirty="0"/>
              <a:t>/4-learnaboutstandardsandguidelines/</a:t>
            </a:r>
            <a:r>
              <a:rPr lang="en-US" sz="1200" dirty="0" err="1"/>
              <a:t>prac</a:t>
            </a:r>
            <a:r>
              <a:rPr lang="en-US" sz="1200" dirty="0"/>
              <a:t>/learn/teleconferences/practice-reflection–learning-from-practice.pdf</a:t>
            </a:r>
          </a:p>
          <a:p>
            <a:pPr marL="432000" indent="-457200">
              <a:buNone/>
            </a:pPr>
            <a:r>
              <a:rPr lang="en-US" sz="1200" dirty="0"/>
              <a:t>Daft, R. (2011). </a:t>
            </a:r>
            <a:r>
              <a:rPr lang="en-US" sz="1200" i="1" dirty="0"/>
              <a:t>The leadership experience</a:t>
            </a:r>
            <a:r>
              <a:rPr lang="en-US" sz="1200" dirty="0"/>
              <a:t> (5th ed.). Mason, OH: South-Western.</a:t>
            </a:r>
          </a:p>
          <a:p>
            <a:pPr marL="432000" indent="-457200">
              <a:buNone/>
            </a:pPr>
            <a:r>
              <a:rPr lang="en-US" sz="1200" dirty="0"/>
              <a:t>Franklin, C. M., Bernhardt, J. M., Lopez, R. P., Long-Middleton, E. R., &amp; Davis, S. (2015). Interprofessional teamwork and collaboration between community health workers and healthcare teams: An integrative review. </a:t>
            </a:r>
            <a:r>
              <a:rPr lang="en-US" sz="1200" i="1" dirty="0"/>
              <a:t>Health Services Research and Managerial Epidemiology</a:t>
            </a:r>
            <a:r>
              <a:rPr lang="en-US" sz="1200" dirty="0"/>
              <a:t>. doi:10.1177/2333392815573312</a:t>
            </a:r>
          </a:p>
          <a:p>
            <a:pPr marL="432000" indent="-457200">
              <a:buNone/>
            </a:pPr>
            <a:r>
              <a:rPr lang="en-US" sz="1200" dirty="0"/>
              <a:t>Gardner, D. B. (2005). Ten lessons in collaboration. </a:t>
            </a:r>
            <a:r>
              <a:rPr lang="en-US" sz="1200" i="1" dirty="0" smtClean="0"/>
              <a:t>Online </a:t>
            </a:r>
            <a:r>
              <a:rPr lang="en-US" sz="1200" i="1" dirty="0"/>
              <a:t>Journal of Issues in Nursing, 10</a:t>
            </a:r>
            <a:r>
              <a:rPr lang="en-US" sz="1200" dirty="0"/>
              <a:t>(1). doi:10.3912/OJIN.Vol10No01Man01</a:t>
            </a:r>
          </a:p>
          <a:p>
            <a:pPr marL="432000" indent="-457200">
              <a:buNone/>
            </a:pPr>
            <a:r>
              <a:rPr lang="en-US" sz="1200" dirty="0"/>
              <a:t>Health Canada. (2010). </a:t>
            </a:r>
            <a:r>
              <a:rPr lang="en-US" sz="1200" i="1" dirty="0"/>
              <a:t>Healthy </a:t>
            </a:r>
            <a:r>
              <a:rPr lang="en-US" sz="1200" i="1" dirty="0" smtClean="0"/>
              <a:t>workplaces</a:t>
            </a:r>
            <a:r>
              <a:rPr lang="en-US" sz="1200" dirty="0"/>
              <a:t>. Retrieved from http://www.hc-sc.gc.ca/hcs-sss/hhr-rhs/strateg/p3/index-eng.php</a:t>
            </a:r>
          </a:p>
          <a:p>
            <a:pPr marL="432000" indent="-457200">
              <a:buNone/>
            </a:pPr>
            <a:r>
              <a:rPr lang="en-US" sz="1200" dirty="0" err="1"/>
              <a:t>Howse</a:t>
            </a:r>
            <a:r>
              <a:rPr lang="en-US" sz="1200" dirty="0"/>
              <a:t>, E., &amp; Grant, L. G. (2015). Health care organizations. In P. S. Yoder-Wise, L. G. Grant, &amp; S. Regan </a:t>
            </a:r>
            <a:r>
              <a:rPr lang="en-US" sz="1200" dirty="0" smtClean="0"/>
              <a:t>(eds</a:t>
            </a:r>
            <a:r>
              <a:rPr lang="en-US" sz="1200" dirty="0"/>
              <a:t>.) </a:t>
            </a:r>
            <a:r>
              <a:rPr lang="en-US" sz="1200" i="1" dirty="0"/>
              <a:t>Leading and </a:t>
            </a:r>
            <a:r>
              <a:rPr lang="en-US" sz="1200" i="1" dirty="0" smtClean="0"/>
              <a:t>managing </a:t>
            </a:r>
            <a:r>
              <a:rPr lang="en-US" sz="1200" i="1" dirty="0"/>
              <a:t>in Canadian </a:t>
            </a:r>
            <a:r>
              <a:rPr lang="en-US" sz="1200" i="1" dirty="0" smtClean="0"/>
              <a:t>nursing</a:t>
            </a:r>
            <a:r>
              <a:rPr lang="en-US" sz="1200" dirty="0"/>
              <a:t> (pp. </a:t>
            </a:r>
            <a:r>
              <a:rPr lang="en-US" sz="1200" dirty="0" smtClean="0"/>
              <a:t>125–44</a:t>
            </a:r>
            <a:r>
              <a:rPr lang="en-US" sz="1200" dirty="0"/>
              <a:t>). Toronto: Elsevier.</a:t>
            </a:r>
          </a:p>
          <a:p>
            <a:pPr marL="432000" indent="-457200">
              <a:buNone/>
            </a:pPr>
            <a:r>
              <a:rPr lang="en-US" sz="1200" dirty="0" err="1"/>
              <a:t>Xyrichis</a:t>
            </a:r>
            <a:r>
              <a:rPr lang="en-US" sz="1200" dirty="0"/>
              <a:t>, A., &amp; Lowton, K. (2008). What fosters or prevents inter-professional teamworking in primary and community care? A literature review.</a:t>
            </a:r>
            <a:r>
              <a:rPr lang="en-US" sz="1200" i="1" dirty="0"/>
              <a:t> International Journal of Nursing Studies, 45</a:t>
            </a:r>
            <a:r>
              <a:rPr lang="en-US" sz="1200" dirty="0"/>
              <a:t>(1), </a:t>
            </a:r>
            <a:r>
              <a:rPr lang="en-US" sz="1200" dirty="0" smtClean="0"/>
              <a:t>140–53</a:t>
            </a:r>
            <a:r>
              <a:rPr lang="en-US" sz="1200" dirty="0"/>
              <a:t>. doi:10.1016/j.ijnurstu.2007.01.015</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203918"/>
            <a:ext cx="7132401" cy="2735664"/>
          </a:xfrm>
        </p:spPr>
        <p:txBody>
          <a:bodyPr>
            <a:normAutofit fontScale="92500" lnSpcReduction="10000"/>
          </a:bodyPr>
          <a:lstStyle/>
          <a:p>
            <a:pPr>
              <a:buFont typeface="Arial" panose="020B0604020202020204" pitchFamily="34" charset="0"/>
              <a:buChar char="•"/>
            </a:pPr>
            <a:r>
              <a:rPr lang="en-US" dirty="0"/>
              <a:t>Describe the increasing complexity of health care needs in the community and the implications of that complexity within our current health system.</a:t>
            </a:r>
          </a:p>
          <a:p>
            <a:pPr>
              <a:buFont typeface="Arial" panose="020B0604020202020204" pitchFamily="34" charset="0"/>
              <a:buChar char="•"/>
            </a:pPr>
            <a:r>
              <a:rPr lang="en-US" dirty="0"/>
              <a:t>Explore the need for interprofessional collaboration in community care.</a:t>
            </a:r>
          </a:p>
          <a:p>
            <a:pPr>
              <a:buFont typeface="Arial" panose="020B0604020202020204" pitchFamily="34" charset="0"/>
              <a:buChar char="•"/>
            </a:pPr>
            <a:r>
              <a:rPr lang="en-US" dirty="0"/>
              <a:t>Examine the importance of client and family engagement in </a:t>
            </a:r>
            <a:r>
              <a:rPr lang="en-US" dirty="0" smtClean="0"/>
              <a:t>a </a:t>
            </a:r>
            <a:r>
              <a:rPr lang="en-US" dirty="0" err="1" smtClean="0"/>
              <a:t>pateint’s</a:t>
            </a:r>
            <a:r>
              <a:rPr lang="en-US" dirty="0" smtClean="0"/>
              <a:t> </a:t>
            </a:r>
            <a:r>
              <a:rPr lang="en-US" dirty="0"/>
              <a:t>care.</a:t>
            </a:r>
          </a:p>
          <a:p>
            <a:pPr>
              <a:buFont typeface="Arial" panose="020B0604020202020204" pitchFamily="34" charset="0"/>
              <a:buChar char="•"/>
            </a:pPr>
            <a:r>
              <a:rPr lang="en-US" dirty="0"/>
              <a:t>Identify parallels between leadership characteristics or styles and interprofessional leadership within collaborative practice.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 </a:t>
            </a:r>
            <a:r>
              <a:rPr lang="en-US" dirty="0" smtClean="0"/>
              <a:t>(Cont’d</a:t>
            </a:r>
            <a:r>
              <a:rPr lang="en-US" dirty="0"/>
              <a:t>)</a:t>
            </a:r>
          </a:p>
        </p:txBody>
      </p:sp>
      <p:sp>
        <p:nvSpPr>
          <p:cNvPr id="3" name="Content Placeholder 2"/>
          <p:cNvSpPr>
            <a:spLocks noGrp="1"/>
          </p:cNvSpPr>
          <p:nvPr>
            <p:ph idx="1"/>
          </p:nvPr>
        </p:nvSpPr>
        <p:spPr>
          <a:xfrm>
            <a:off x="1411087" y="1203918"/>
            <a:ext cx="7132401" cy="2735664"/>
          </a:xfrm>
        </p:spPr>
        <p:txBody>
          <a:bodyPr>
            <a:normAutofit/>
          </a:bodyPr>
          <a:lstStyle/>
          <a:p>
            <a:pPr>
              <a:buFont typeface="Arial" panose="020B0604020202020204" pitchFamily="34" charset="0"/>
              <a:buChar char="•"/>
            </a:pPr>
            <a:r>
              <a:rPr lang="en-US" dirty="0"/>
              <a:t>Determine specific skills and practices that support interprofessional leadership and collaboration.</a:t>
            </a:r>
          </a:p>
          <a:p>
            <a:pPr>
              <a:buFont typeface="Arial" panose="020B0604020202020204" pitchFamily="34" charset="0"/>
              <a:buChar char="•"/>
            </a:pPr>
            <a:r>
              <a:rPr lang="en-US" dirty="0"/>
              <a:t>Recognize cornerstone components that can lead to successful collaboration.</a:t>
            </a:r>
          </a:p>
          <a:p>
            <a:pPr>
              <a:buFont typeface="Arial" panose="020B0604020202020204" pitchFamily="34" charset="0"/>
              <a:buChar char="•"/>
            </a:pPr>
            <a:r>
              <a:rPr lang="en-US" dirty="0"/>
              <a:t>Explore relational dynamics of positive teams.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29099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Background: Why the </a:t>
            </a:r>
            <a:r>
              <a:rPr lang="en-US" dirty="0" smtClean="0"/>
              <a:t>Need </a:t>
            </a:r>
            <a:r>
              <a:rPr lang="en-US" dirty="0"/>
              <a:t>for </a:t>
            </a:r>
            <a:r>
              <a:rPr lang="en-US" dirty="0" err="1" smtClean="0"/>
              <a:t>Interprofessional</a:t>
            </a:r>
            <a:r>
              <a:rPr lang="en-US" dirty="0" smtClean="0"/>
              <a:t> </a:t>
            </a:r>
            <a:r>
              <a:rPr lang="en-US" dirty="0"/>
              <a:t>C</a:t>
            </a:r>
            <a:r>
              <a:rPr lang="en-US" dirty="0" smtClean="0"/>
              <a:t>ollaboration</a:t>
            </a:r>
            <a:r>
              <a:rPr lang="en-US" dirty="0"/>
              <a:t>?</a:t>
            </a:r>
          </a:p>
        </p:txBody>
      </p:sp>
      <p:sp>
        <p:nvSpPr>
          <p:cNvPr id="3" name="Content Placeholder 2"/>
          <p:cNvSpPr>
            <a:spLocks noGrp="1"/>
          </p:cNvSpPr>
          <p:nvPr>
            <p:ph idx="1"/>
          </p:nvPr>
        </p:nvSpPr>
        <p:spPr>
          <a:xfrm>
            <a:off x="1411087" y="1517065"/>
            <a:ext cx="7132401" cy="2735664"/>
          </a:xfrm>
        </p:spPr>
        <p:txBody>
          <a:bodyPr>
            <a:normAutofit/>
          </a:bodyPr>
          <a:lstStyle/>
          <a:p>
            <a:pPr>
              <a:buFont typeface="Arial" panose="020B0604020202020204" pitchFamily="34" charset="0"/>
              <a:buChar char="•"/>
            </a:pPr>
            <a:r>
              <a:rPr lang="en-US" dirty="0"/>
              <a:t>Primary </a:t>
            </a:r>
            <a:r>
              <a:rPr lang="en-US" dirty="0" smtClean="0"/>
              <a:t>health </a:t>
            </a:r>
            <a:r>
              <a:rPr lang="en-US" dirty="0"/>
              <a:t>c</a:t>
            </a:r>
            <a:r>
              <a:rPr lang="en-US" dirty="0" smtClean="0"/>
              <a:t>are</a:t>
            </a:r>
            <a:endParaRPr lang="en-US" dirty="0"/>
          </a:p>
          <a:p>
            <a:pPr>
              <a:buFont typeface="Arial" panose="020B0604020202020204" pitchFamily="34" charset="0"/>
              <a:buChar char="•"/>
            </a:pPr>
            <a:r>
              <a:rPr lang="en-US" dirty="0"/>
              <a:t>Shift to the </a:t>
            </a:r>
            <a:r>
              <a:rPr lang="en-US" dirty="0" smtClean="0"/>
              <a:t>community </a:t>
            </a:r>
            <a:r>
              <a:rPr lang="en-US" dirty="0"/>
              <a:t>s</a:t>
            </a:r>
            <a:r>
              <a:rPr lang="en-US" dirty="0" smtClean="0"/>
              <a:t>ector</a:t>
            </a:r>
            <a:endParaRPr lang="en-US" dirty="0"/>
          </a:p>
          <a:p>
            <a:pPr>
              <a:buFont typeface="Arial" panose="020B0604020202020204" pitchFamily="34" charset="0"/>
              <a:buChar char="•"/>
            </a:pPr>
            <a:r>
              <a:rPr lang="en-US" dirty="0"/>
              <a:t>Complexity, </a:t>
            </a:r>
            <a:r>
              <a:rPr lang="en-US" dirty="0" smtClean="0"/>
              <a:t>community </a:t>
            </a:r>
            <a:r>
              <a:rPr lang="en-US" dirty="0"/>
              <a:t>c</a:t>
            </a:r>
            <a:r>
              <a:rPr lang="en-US" dirty="0" smtClean="0"/>
              <a:t>are</a:t>
            </a:r>
            <a:r>
              <a:rPr lang="en-US" dirty="0"/>
              <a:t>, and </a:t>
            </a:r>
            <a:r>
              <a:rPr lang="en-US" dirty="0" smtClean="0"/>
              <a:t>collaborative </a:t>
            </a:r>
            <a:r>
              <a:rPr lang="en-US" dirty="0"/>
              <a:t>p</a:t>
            </a:r>
            <a:r>
              <a:rPr lang="en-US" dirty="0" smtClean="0"/>
              <a:t>ractice</a:t>
            </a:r>
            <a:endParaRPr lang="en-US"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Primary Health Care</a:t>
            </a:r>
          </a:p>
        </p:txBody>
      </p:sp>
      <p:sp>
        <p:nvSpPr>
          <p:cNvPr id="3" name="Content Placeholder 2"/>
          <p:cNvSpPr>
            <a:spLocks noGrp="1"/>
          </p:cNvSpPr>
          <p:nvPr>
            <p:ph idx="1"/>
          </p:nvPr>
        </p:nvSpPr>
        <p:spPr>
          <a:xfrm>
            <a:off x="1404572" y="1244010"/>
            <a:ext cx="7132401" cy="2735664"/>
          </a:xfrm>
        </p:spPr>
        <p:txBody>
          <a:bodyPr>
            <a:normAutofit fontScale="77500" lnSpcReduction="20000"/>
          </a:bodyPr>
          <a:lstStyle/>
          <a:p>
            <a:pPr>
              <a:buFont typeface="Arial" panose="020B0604020202020204" pitchFamily="34" charset="0"/>
              <a:buChar char="•"/>
            </a:pPr>
            <a:r>
              <a:rPr lang="en-US" dirty="0"/>
              <a:t>“A community-based health care service philosophy that is focused on illness prevention, health promotion, treatment, rehabilitation, and identification of people at risk” (</a:t>
            </a:r>
            <a:r>
              <a:rPr lang="en-US" dirty="0" err="1"/>
              <a:t>Howse</a:t>
            </a:r>
            <a:r>
              <a:rPr lang="en-US" dirty="0"/>
              <a:t> &amp; Grant, 2015, p. 132)</a:t>
            </a:r>
          </a:p>
          <a:p>
            <a:pPr>
              <a:buFont typeface="Arial" panose="020B0604020202020204" pitchFamily="34" charset="0"/>
              <a:buChar char="•"/>
            </a:pPr>
            <a:r>
              <a:rPr lang="en-US" dirty="0"/>
              <a:t>The Canadian Nurses Association (CNA) issued a position statement strongly supporting the five essential principles of primary health care: </a:t>
            </a:r>
          </a:p>
          <a:p>
            <a:pPr lvl="1">
              <a:buFont typeface="Arial" panose="020B0604020202020204" pitchFamily="34" charset="0"/>
              <a:buChar char="•"/>
            </a:pPr>
            <a:r>
              <a:rPr lang="en-US" dirty="0"/>
              <a:t>Accessibility</a:t>
            </a:r>
          </a:p>
          <a:p>
            <a:pPr lvl="1">
              <a:buFont typeface="Arial" panose="020B0604020202020204" pitchFamily="34" charset="0"/>
              <a:buChar char="•"/>
            </a:pPr>
            <a:r>
              <a:rPr lang="en-US" dirty="0"/>
              <a:t>Active public participation</a:t>
            </a:r>
          </a:p>
          <a:p>
            <a:pPr lvl="1">
              <a:buFont typeface="Arial" panose="020B0604020202020204" pitchFamily="34" charset="0"/>
              <a:buChar char="•"/>
            </a:pPr>
            <a:r>
              <a:rPr lang="en-US" dirty="0"/>
              <a:t>Health promotion and chronic disease prevention/management</a:t>
            </a:r>
          </a:p>
          <a:p>
            <a:pPr lvl="1">
              <a:buFont typeface="Arial" panose="020B0604020202020204" pitchFamily="34" charset="0"/>
              <a:buChar char="•"/>
            </a:pPr>
            <a:r>
              <a:rPr lang="en-US" dirty="0"/>
              <a:t>Use of appropriate technology and innovation </a:t>
            </a:r>
          </a:p>
          <a:p>
            <a:pPr lvl="1">
              <a:buFont typeface="Arial" panose="020B0604020202020204" pitchFamily="34" charset="0"/>
              <a:buChar char="•"/>
            </a:pPr>
            <a:r>
              <a:rPr lang="en-US" dirty="0"/>
              <a:t>Intersectional cooperation and collaboration</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817850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Shift to the Community Sector </a:t>
            </a:r>
          </a:p>
        </p:txBody>
      </p:sp>
      <p:sp>
        <p:nvSpPr>
          <p:cNvPr id="3" name="Content Placeholder 2"/>
          <p:cNvSpPr>
            <a:spLocks noGrp="1"/>
          </p:cNvSpPr>
          <p:nvPr>
            <p:ph idx="1"/>
          </p:nvPr>
        </p:nvSpPr>
        <p:spPr>
          <a:xfrm>
            <a:off x="1404572" y="1155874"/>
            <a:ext cx="7132401" cy="2735664"/>
          </a:xfrm>
        </p:spPr>
        <p:txBody>
          <a:bodyPr>
            <a:normAutofit fontScale="92500" lnSpcReduction="10000"/>
          </a:bodyPr>
          <a:lstStyle/>
          <a:p>
            <a:pPr>
              <a:buFont typeface="Arial" panose="020B0604020202020204" pitchFamily="34" charset="0"/>
              <a:buChar char="•"/>
            </a:pPr>
            <a:r>
              <a:rPr lang="en-US" dirty="0"/>
              <a:t>Current health systems continue to be challenged by complex geriatric clients with chronic medical, psychological, and social needs. The responsibility for their care, once the domain of the hospital and long-term care facilities, has shifted to the community (</a:t>
            </a:r>
            <a:r>
              <a:rPr lang="en-US" dirty="0" err="1"/>
              <a:t>Bernabei</a:t>
            </a:r>
            <a:r>
              <a:rPr lang="en-US" dirty="0"/>
              <a:t> et al., 2008).</a:t>
            </a:r>
          </a:p>
          <a:p>
            <a:pPr>
              <a:buFont typeface="Arial" panose="020B0604020202020204" pitchFamily="34" charset="0"/>
              <a:buChar char="•"/>
            </a:pPr>
            <a:r>
              <a:rPr lang="en-US" dirty="0"/>
              <a:t>The growing number of clients in the community with complex and chronic medical, psychological, and social needs require health care services.</a:t>
            </a:r>
          </a:p>
          <a:p>
            <a:pPr>
              <a:buFont typeface="Arial" panose="020B0604020202020204" pitchFamily="34" charset="0"/>
              <a:buChar char="•"/>
            </a:pPr>
            <a:r>
              <a:rPr lang="en-US" dirty="0"/>
              <a:t>Evolution of client- and family-</a:t>
            </a:r>
            <a:r>
              <a:rPr lang="en-US" dirty="0" err="1"/>
              <a:t>centred</a:t>
            </a:r>
            <a:r>
              <a:rPr lang="en-US" dirty="0"/>
              <a:t> care.</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168368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Shift to the Community Sector </a:t>
            </a:r>
            <a:r>
              <a:rPr lang="en-US" dirty="0" smtClean="0"/>
              <a:t>(Cont’d</a:t>
            </a:r>
            <a:r>
              <a:rPr lang="en-US" dirty="0"/>
              <a:t>)</a:t>
            </a:r>
            <a:r>
              <a:rPr lang="en-US" dirty="0" smtClean="0"/>
              <a:t> </a:t>
            </a:r>
            <a:endParaRPr lang="en-US" dirty="0"/>
          </a:p>
        </p:txBody>
      </p:sp>
      <p:sp>
        <p:nvSpPr>
          <p:cNvPr id="3" name="Content Placeholder 2"/>
          <p:cNvSpPr>
            <a:spLocks noGrp="1"/>
          </p:cNvSpPr>
          <p:nvPr>
            <p:ph idx="1"/>
          </p:nvPr>
        </p:nvSpPr>
        <p:spPr>
          <a:xfrm>
            <a:off x="1404572" y="1155874"/>
            <a:ext cx="7132401" cy="2735664"/>
          </a:xfrm>
        </p:spPr>
        <p:txBody>
          <a:bodyPr>
            <a:normAutofit lnSpcReduction="10000"/>
          </a:bodyPr>
          <a:lstStyle/>
          <a:p>
            <a:pPr>
              <a:buFont typeface="Arial" panose="020B0604020202020204" pitchFamily="34" charset="0"/>
              <a:buChar char="•"/>
            </a:pPr>
            <a:r>
              <a:rPr lang="en-US" dirty="0"/>
              <a:t>Difficulties with this shift:</a:t>
            </a:r>
          </a:p>
          <a:p>
            <a:pPr lvl="1">
              <a:buFont typeface="Arial" panose="020B0604020202020204" pitchFamily="34" charset="0"/>
              <a:buChar char="•"/>
            </a:pPr>
            <a:r>
              <a:rPr lang="en-US" dirty="0"/>
              <a:t>How can the complex needs be met, keeping quality, safety, and efficiency in mind? </a:t>
            </a:r>
          </a:p>
          <a:p>
            <a:pPr lvl="1">
              <a:buFont typeface="Arial" panose="020B0604020202020204" pitchFamily="34" charset="0"/>
              <a:buChar char="•"/>
            </a:pPr>
            <a:r>
              <a:rPr lang="en-US" dirty="0"/>
              <a:t>How do we ensure a client- and family-</a:t>
            </a:r>
            <a:r>
              <a:rPr lang="en-US" dirty="0" err="1"/>
              <a:t>centred</a:t>
            </a:r>
            <a:r>
              <a:rPr lang="en-US" dirty="0"/>
              <a:t> approach? </a:t>
            </a:r>
          </a:p>
          <a:p>
            <a:pPr lvl="1">
              <a:buFont typeface="Arial" panose="020B0604020202020204" pitchFamily="34" charset="0"/>
              <a:buChar char="•"/>
            </a:pPr>
            <a:r>
              <a:rPr lang="en-US" dirty="0"/>
              <a:t>How can we optimize recovery, wellness in chronicity, and prevention as we provide care in the community?</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3722105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Complexity, Community Care, and Collaborative Practice</a:t>
            </a:r>
          </a:p>
        </p:txBody>
      </p:sp>
      <p:sp>
        <p:nvSpPr>
          <p:cNvPr id="3" name="Content Placeholder 2"/>
          <p:cNvSpPr>
            <a:spLocks noGrp="1"/>
          </p:cNvSpPr>
          <p:nvPr>
            <p:ph idx="1"/>
          </p:nvPr>
        </p:nvSpPr>
        <p:spPr>
          <a:xfrm>
            <a:off x="1404572" y="1500624"/>
            <a:ext cx="7132401" cy="2735664"/>
          </a:xfrm>
        </p:spPr>
        <p:txBody>
          <a:bodyPr>
            <a:normAutofit/>
          </a:bodyPr>
          <a:lstStyle/>
          <a:p>
            <a:pPr>
              <a:lnSpc>
                <a:spcPct val="120000"/>
              </a:lnSpc>
              <a:buFont typeface="Arial" panose="020B0604020202020204" pitchFamily="34" charset="0"/>
              <a:buChar char="•"/>
            </a:pPr>
            <a:r>
              <a:rPr lang="en-US" sz="1400" dirty="0"/>
              <a:t>Community care encompasses medical, psychological, and social care, as well as health promotion and illness prevention strategies. For such an all-encompassing service to be delivered, an array of professionals and skills are required in a team approach (</a:t>
            </a:r>
            <a:r>
              <a:rPr lang="en-US" sz="1400" dirty="0" err="1"/>
              <a:t>Xyrichis</a:t>
            </a:r>
            <a:r>
              <a:rPr lang="en-US" sz="1400" dirty="0"/>
              <a:t> &amp; Lowton, 2008).</a:t>
            </a:r>
          </a:p>
          <a:p>
            <a:pPr>
              <a:lnSpc>
                <a:spcPct val="120000"/>
              </a:lnSpc>
              <a:buFont typeface="Arial" panose="020B0604020202020204" pitchFamily="34" charset="0"/>
              <a:buChar char="•"/>
            </a:pPr>
            <a:r>
              <a:rPr lang="en-US" sz="1400" dirty="0"/>
              <a:t>There is often inadequate communication among multidisciplinary teams and insufficient engagement with the client and family </a:t>
            </a:r>
            <a:r>
              <a:rPr lang="en-US" sz="1400" dirty="0" smtClean="0"/>
              <a:t>members.</a:t>
            </a:r>
            <a:endParaRPr lang="en-US" sz="1400" dirty="0"/>
          </a:p>
          <a:p>
            <a:pPr>
              <a:lnSpc>
                <a:spcPct val="120000"/>
              </a:lnSpc>
              <a:buFont typeface="Arial" panose="020B0604020202020204" pitchFamily="34" charset="0"/>
              <a:buChar char="•"/>
            </a:pPr>
            <a:r>
              <a:rPr lang="en-US" sz="1400" dirty="0"/>
              <a:t>Nonetheless, recognition of the client perspective, along with the engagement and participation of the client and family in that client’s care planning and implementation, has led to quality care in many health care settings in Saskatchewan.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1637357460"/>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1780</TotalTime>
  <Words>1613</Words>
  <Application>Microsoft Office PowerPoint</Application>
  <PresentationFormat>On-screen Show (16:9)</PresentationFormat>
  <Paragraphs>170</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Naked PowerPoint Template</vt:lpstr>
      <vt:lpstr>Primary Health Care: Interprofessional Leadership, Collaboration, and Teamwork</vt:lpstr>
      <vt:lpstr>Open License</vt:lpstr>
      <vt:lpstr>Learning Objectives</vt:lpstr>
      <vt:lpstr>Learning Objectives (Cont’d)</vt:lpstr>
      <vt:lpstr>Background: Why the Need for Interprofessional Collaboration?</vt:lpstr>
      <vt:lpstr>Primary Health Care</vt:lpstr>
      <vt:lpstr>Shift to the Community Sector </vt:lpstr>
      <vt:lpstr>Shift to the Community Sector (Cont’d) </vt:lpstr>
      <vt:lpstr>Complexity, Community Care, and Collaborative Practice</vt:lpstr>
      <vt:lpstr>Essential Learning Activity 6.1.1</vt:lpstr>
      <vt:lpstr>Essential Learning Activity 6.1.2</vt:lpstr>
      <vt:lpstr>Leadership in Primary Health Care</vt:lpstr>
      <vt:lpstr>Interprofessional Leadership</vt:lpstr>
      <vt:lpstr>Shared Leadership</vt:lpstr>
      <vt:lpstr>Emotional Intelligence</vt:lpstr>
      <vt:lpstr>Appreciative Inquiry </vt:lpstr>
      <vt:lpstr>Collaboration and Teamwork</vt:lpstr>
      <vt:lpstr>Essential Learning Activity 6.3.1</vt:lpstr>
      <vt:lpstr>Essential Learning Activity 6.3.1 (Cont’d)</vt:lpstr>
      <vt:lpstr>Essential Learning Activity 6.3.1 (Cont’d)</vt:lpstr>
      <vt:lpstr>Essential Learning Activity 6.3.2</vt:lpstr>
      <vt:lpstr>Essential Learning Activity 6.3.2 (Cont’d)</vt:lpstr>
      <vt:lpstr>Exercises for Review</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94</cp:revision>
  <dcterms:created xsi:type="dcterms:W3CDTF">2019-07-19T18:36:56Z</dcterms:created>
  <dcterms:modified xsi:type="dcterms:W3CDTF">2020-02-12T15:06:02Z</dcterms:modified>
</cp:coreProperties>
</file>