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handoutMasterIdLst>
    <p:handoutMasterId r:id="rId28"/>
  </p:handoutMasterIdLst>
  <p:sldIdLst>
    <p:sldId id="257" r:id="rId2"/>
    <p:sldId id="260" r:id="rId3"/>
    <p:sldId id="261" r:id="rId4"/>
    <p:sldId id="269" r:id="rId5"/>
    <p:sldId id="341" r:id="rId6"/>
    <p:sldId id="320"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279" r:id="rId24"/>
    <p:sldId id="280" r:id="rId25"/>
    <p:sldId id="264" r:id="rId2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p:scale>
          <a:sx n="120" d="100"/>
          <a:sy n="120" d="100"/>
        </p:scale>
        <p:origin x="234" y="30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6T11:10:39.864" idx="2">
    <p:pos x="2574" y="1764"/>
    <p:text>Later, you have this in call caps: LEAN. Please confirm proper usage.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6T10:53:33.576" idx="1">
    <p:pos x="4458" y="1344"/>
    <p:text>just making sure this is supposed to be "in other words" (as oppossed to e.g./"for example").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6T11:11:41.064" idx="3">
    <p:pos x="1656" y="1656"/>
    <p:text>capitalized above: LEAN.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06T11:17:07.669" idx="4">
    <p:pos x="2003" y="841"/>
    <p:text>please add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vimeo.com/11228067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M6wgo2rSQoA&amp;feature=youtu.b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jDeoQ5XT-sc&amp;feature=youtu.b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health.org.uk/publication/measurement-and-monitoring-safety" TargetMode="External"/><Relationship Id="rId2" Type="http://schemas.openxmlformats.org/officeDocument/2006/relationships/hyperlink" Target="http://www.patientsafetyinstitute.ca/en/About/Programs/shift-to-safety/Pages/leader.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KcVR_eqwlMY&amp;feature=youtu.b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91AlU9f5NGo&amp;feature=youtu.be" TargetMode="External"/><Relationship Id="rId2" Type="http://schemas.openxmlformats.org/officeDocument/2006/relationships/hyperlink" Target="https://www.youtube.com/watch?v=WOSEB9QxIBA&amp;feature=youtu.b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gkxARe0rTJA&amp;feature=youtu.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1118617"/>
            <a:ext cx="5915762" cy="1631253"/>
          </a:xfrm>
        </p:spPr>
        <p:txBody>
          <a:bodyPr/>
          <a:lstStyle/>
          <a:p>
            <a:r>
              <a:rPr lang="en-US" sz="3600" dirty="0"/>
              <a:t>Leadership in Quality Management and Safety</a:t>
            </a:r>
          </a:p>
        </p:txBody>
      </p:sp>
      <p:sp>
        <p:nvSpPr>
          <p:cNvPr id="4" name="Content Placeholder 3"/>
          <p:cNvSpPr>
            <a:spLocks noGrp="1"/>
          </p:cNvSpPr>
          <p:nvPr>
            <p:ph idx="10"/>
          </p:nvPr>
        </p:nvSpPr>
        <p:spPr>
          <a:xfrm>
            <a:off x="694357" y="2199162"/>
            <a:ext cx="5596273" cy="329332"/>
          </a:xfrm>
        </p:spPr>
        <p:txBody>
          <a:bodyPr/>
          <a:lstStyle/>
          <a:p>
            <a:r>
              <a:rPr lang="en-CA" sz="2000" dirty="0"/>
              <a:t>Joan Wagner</a:t>
            </a:r>
          </a:p>
        </p:txBody>
      </p:sp>
      <p:sp>
        <p:nvSpPr>
          <p:cNvPr id="5" name="Content Placeholder 4"/>
          <p:cNvSpPr>
            <a:spLocks noGrp="1"/>
          </p:cNvSpPr>
          <p:nvPr>
            <p:ph idx="11"/>
          </p:nvPr>
        </p:nvSpPr>
        <p:spPr>
          <a:xfrm>
            <a:off x="694358" y="2604904"/>
            <a:ext cx="5209454" cy="177446"/>
          </a:xfrm>
        </p:spPr>
        <p:txBody>
          <a:bodyPr>
            <a:normAutofit fontScale="92500" lnSpcReduction="10000"/>
          </a:bodyPr>
          <a:lstStyle/>
          <a:p>
            <a:r>
              <a:rPr lang="en-CA" dirty="0"/>
              <a:t>Associate Professor, Faculty of </a:t>
            </a:r>
            <a:r>
              <a:rPr lang="en-CA" dirty="0" smtClean="0"/>
              <a:t>Nursing, </a:t>
            </a:r>
            <a:r>
              <a:rPr lang="en-CA" dirty="0"/>
              <a:t>University of Regina</a:t>
            </a:r>
          </a:p>
          <a:p>
            <a:endParaRPr lang="en-CA"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The Francis Report</a:t>
            </a:r>
          </a:p>
        </p:txBody>
      </p:sp>
      <p:sp>
        <p:nvSpPr>
          <p:cNvPr id="3" name="Content Placeholder 2"/>
          <p:cNvSpPr>
            <a:spLocks noGrp="1"/>
          </p:cNvSpPr>
          <p:nvPr>
            <p:ph idx="1"/>
          </p:nvPr>
        </p:nvSpPr>
        <p:spPr>
          <a:xfrm>
            <a:off x="1404572" y="1095623"/>
            <a:ext cx="7132401" cy="2735664"/>
          </a:xfrm>
        </p:spPr>
        <p:txBody>
          <a:bodyPr>
            <a:normAutofit lnSpcReduction="10000"/>
          </a:bodyPr>
          <a:lstStyle/>
          <a:p>
            <a:pPr>
              <a:buFont typeface="Arial" panose="020B0604020202020204" pitchFamily="34" charset="0"/>
              <a:buChar char="•"/>
            </a:pPr>
            <a:r>
              <a:rPr lang="en-US" sz="1800" dirty="0"/>
              <a:t>A public inquiry into poor care at the Mid Staffordshire NHS Foundation Trust in the UK documented the unnecessary deaths of up to 1,200 people between 2005 and 2009 (Francis, 2013). </a:t>
            </a:r>
          </a:p>
          <a:p>
            <a:pPr lvl="1">
              <a:buFont typeface="Arial" panose="020B0604020202020204" pitchFamily="34" charset="0"/>
              <a:buChar char="•"/>
            </a:pPr>
            <a:r>
              <a:rPr lang="en-US" sz="1800" dirty="0"/>
              <a:t>Report One (2010): described an organization that was focused on saving money and creating efficiencies in the system rather than on providing safe quality care to </a:t>
            </a:r>
            <a:r>
              <a:rPr lang="en-US" sz="1800" dirty="0" smtClean="0"/>
              <a:t>patients. </a:t>
            </a:r>
            <a:endParaRPr lang="en-US" sz="1800" dirty="0"/>
          </a:p>
          <a:p>
            <a:pPr lvl="1">
              <a:buFont typeface="Arial" panose="020B0604020202020204" pitchFamily="34" charset="0"/>
              <a:buChar char="•"/>
            </a:pPr>
            <a:r>
              <a:rPr lang="en-US" sz="1800" dirty="0"/>
              <a:t>Report Two (2013): advocated for the organizational culture to be changed to a culture where patient safety and well-being would be the primary focus of management and </a:t>
            </a:r>
            <a:r>
              <a:rPr lang="en-US" sz="1800" dirty="0" smtClean="0"/>
              <a:t>staffing. </a:t>
            </a:r>
            <a:r>
              <a:rPr lang="en-US" sz="1800" dirty="0"/>
              <a:t>(</a:t>
            </a:r>
            <a:r>
              <a:rPr lang="en-US" sz="1800" dirty="0" err="1"/>
              <a:t>Muls</a:t>
            </a:r>
            <a:r>
              <a:rPr lang="en-US" sz="1800" dirty="0"/>
              <a:t> et al., 2015)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1139515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7.2.1</a:t>
            </a:r>
          </a:p>
        </p:txBody>
      </p:sp>
      <p:sp>
        <p:nvSpPr>
          <p:cNvPr id="3" name="Content Placeholder 2"/>
          <p:cNvSpPr>
            <a:spLocks noGrp="1"/>
          </p:cNvSpPr>
          <p:nvPr>
            <p:ph idx="1"/>
          </p:nvPr>
        </p:nvSpPr>
        <p:spPr>
          <a:xfrm>
            <a:off x="1404572" y="1152133"/>
            <a:ext cx="7132401" cy="2735664"/>
          </a:xfrm>
        </p:spPr>
        <p:txBody>
          <a:bodyPr>
            <a:normAutofit/>
          </a:bodyPr>
          <a:lstStyle/>
          <a:p>
            <a:pPr lvl="1">
              <a:lnSpc>
                <a:spcPct val="100000"/>
              </a:lnSpc>
              <a:spcAft>
                <a:spcPts val="1200"/>
              </a:spcAft>
            </a:pPr>
            <a:r>
              <a:rPr lang="en-US" sz="1800" dirty="0">
                <a:latin typeface="+mj-lt"/>
                <a:cs typeface="Times New Roman" panose="02020603050405020304" pitchFamily="18" charset="0"/>
              </a:rPr>
              <a:t>Watch this video of Catherine Foot interviewing Robert Francis QC (chair of the Francis inquiry</a:t>
            </a:r>
            <a:r>
              <a:rPr lang="en-US" sz="1800" dirty="0" smtClean="0">
                <a:latin typeface="+mj-lt"/>
                <a:cs typeface="Times New Roman" panose="02020603050405020304" pitchFamily="18" charset="0"/>
              </a:rPr>
              <a:t>), </a:t>
            </a:r>
            <a:r>
              <a:rPr lang="en-US" sz="1800" dirty="0">
                <a:latin typeface="+mj-lt"/>
                <a:cs typeface="Times New Roman" panose="02020603050405020304" pitchFamily="18" charset="0"/>
              </a:rPr>
              <a:t>titled “</a:t>
            </a:r>
            <a:r>
              <a:rPr lang="en-US" sz="1800" dirty="0">
                <a:latin typeface="+mj-lt"/>
                <a:cs typeface="Times New Roman" panose="02020603050405020304" pitchFamily="18" charset="0"/>
                <a:hlinkClick r:id="rId2"/>
              </a:rPr>
              <a:t>Catherine Foot in Conversation with Robert Francis</a:t>
            </a:r>
            <a:r>
              <a:rPr lang="en-US" sz="1800" dirty="0">
                <a:latin typeface="+mj-lt"/>
                <a:cs typeface="Times New Roman" panose="02020603050405020304" pitchFamily="18" charset="0"/>
              </a:rPr>
              <a:t>” (9:47), then answer the following questions:</a:t>
            </a:r>
          </a:p>
          <a:p>
            <a:pPr lvl="2">
              <a:lnSpc>
                <a:spcPct val="100000"/>
              </a:lnSpc>
              <a:spcAft>
                <a:spcPts val="1200"/>
              </a:spcAft>
            </a:pPr>
            <a:r>
              <a:rPr lang="en-US" sz="1800" dirty="0">
                <a:latin typeface="+mj-lt"/>
                <a:cs typeface="Times New Roman" panose="02020603050405020304" pitchFamily="18" charset="0"/>
              </a:rPr>
              <a:t>Describe one of the patient stories that Francis shared. Why did the board or coroner not hear about this patient?</a:t>
            </a:r>
          </a:p>
          <a:p>
            <a:pPr lvl="2">
              <a:lnSpc>
                <a:spcPct val="100000"/>
              </a:lnSpc>
              <a:spcAft>
                <a:spcPts val="1200"/>
              </a:spcAft>
            </a:pPr>
            <a:r>
              <a:rPr lang="en-US" sz="1800" dirty="0">
                <a:latin typeface="+mj-lt"/>
                <a:cs typeface="Times New Roman" panose="02020603050405020304" pitchFamily="18" charset="0"/>
              </a:rPr>
              <a:t>Why did staff not come forward with examples of poor patient care?</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3313377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7.2.1 </a:t>
            </a:r>
            <a:r>
              <a:rPr lang="en-US" dirty="0" smtClean="0">
                <a:solidFill>
                  <a:srgbClr val="92D050"/>
                </a:solidFill>
              </a:rPr>
              <a:t>(Cont’d</a:t>
            </a:r>
            <a:r>
              <a:rPr lang="en-US" dirty="0">
                <a:solidFill>
                  <a:srgbClr val="92D050"/>
                </a:solidFill>
              </a:rPr>
              <a:t>)</a:t>
            </a:r>
            <a:endParaRPr lang="en-US" dirty="0">
              <a:solidFill>
                <a:srgbClr val="92D050"/>
              </a:solidFill>
            </a:endParaRPr>
          </a:p>
        </p:txBody>
      </p:sp>
      <p:sp>
        <p:nvSpPr>
          <p:cNvPr id="3" name="Content Placeholder 2"/>
          <p:cNvSpPr>
            <a:spLocks noGrp="1"/>
          </p:cNvSpPr>
          <p:nvPr>
            <p:ph idx="1"/>
          </p:nvPr>
        </p:nvSpPr>
        <p:spPr>
          <a:xfrm>
            <a:off x="1404572" y="1152133"/>
            <a:ext cx="7132401" cy="2735664"/>
          </a:xfrm>
        </p:spPr>
        <p:txBody>
          <a:bodyPr>
            <a:normAutofit lnSpcReduction="10000"/>
          </a:bodyPr>
          <a:lstStyle/>
          <a:p>
            <a:pPr>
              <a:lnSpc>
                <a:spcPct val="100000"/>
              </a:lnSpc>
              <a:spcAft>
                <a:spcPts val="1200"/>
              </a:spcAft>
            </a:pPr>
            <a:r>
              <a:rPr lang="en-US" sz="2000" dirty="0">
                <a:latin typeface="+mj-lt"/>
                <a:cs typeface="Times New Roman" panose="02020603050405020304" pitchFamily="18" charset="0"/>
              </a:rPr>
              <a:t>Watch a short video titled “</a:t>
            </a:r>
            <a:r>
              <a:rPr lang="en-US" sz="2000" dirty="0">
                <a:latin typeface="+mj-lt"/>
                <a:cs typeface="Times New Roman" panose="02020603050405020304" pitchFamily="18" charset="0"/>
                <a:hlinkClick r:id="rId2"/>
              </a:rPr>
              <a:t>Diane </a:t>
            </a:r>
            <a:r>
              <a:rPr lang="en-US" sz="2000" dirty="0" err="1">
                <a:latin typeface="+mj-lt"/>
                <a:cs typeface="Times New Roman" panose="02020603050405020304" pitchFamily="18" charset="0"/>
                <a:hlinkClick r:id="rId2"/>
              </a:rPr>
              <a:t>Eltringham</a:t>
            </a:r>
            <a:r>
              <a:rPr lang="en-US" sz="2000" dirty="0">
                <a:latin typeface="+mj-lt"/>
                <a:cs typeface="Times New Roman" panose="02020603050405020304" pitchFamily="18" charset="0"/>
                <a:hlinkClick r:id="rId2"/>
              </a:rPr>
              <a:t>: Nurses responses to the Francis Report</a:t>
            </a:r>
            <a:r>
              <a:rPr lang="en-US" sz="2000" dirty="0">
                <a:latin typeface="+mj-lt"/>
                <a:cs typeface="Times New Roman" panose="02020603050405020304" pitchFamily="18" charset="0"/>
              </a:rPr>
              <a:t>” (3:04), then answer the following questions:</a:t>
            </a:r>
          </a:p>
          <a:p>
            <a:pPr lvl="1">
              <a:lnSpc>
                <a:spcPct val="100000"/>
              </a:lnSpc>
              <a:spcAft>
                <a:spcPts val="1200"/>
              </a:spcAft>
            </a:pPr>
            <a:r>
              <a:rPr lang="en-US" sz="2000" dirty="0">
                <a:latin typeface="+mj-lt"/>
                <a:cs typeface="Times New Roman" panose="02020603050405020304" pitchFamily="18" charset="0"/>
              </a:rPr>
              <a:t>What happened to care delivery after the Francis report?</a:t>
            </a:r>
          </a:p>
          <a:p>
            <a:pPr lvl="1">
              <a:lnSpc>
                <a:spcPct val="100000"/>
              </a:lnSpc>
              <a:spcAft>
                <a:spcPts val="1200"/>
              </a:spcAft>
            </a:pPr>
            <a:r>
              <a:rPr lang="en-US" sz="2000" dirty="0">
                <a:latin typeface="+mj-lt"/>
                <a:cs typeface="Times New Roman" panose="02020603050405020304" pitchFamily="18" charset="0"/>
              </a:rPr>
              <a:t>How has the organizational culture changed?</a:t>
            </a:r>
          </a:p>
          <a:p>
            <a:pPr lvl="1">
              <a:lnSpc>
                <a:spcPct val="100000"/>
              </a:lnSpc>
              <a:spcAft>
                <a:spcPts val="1200"/>
              </a:spcAft>
            </a:pPr>
            <a:r>
              <a:rPr lang="en-US" sz="2000" dirty="0">
                <a:latin typeface="+mj-lt"/>
                <a:cs typeface="Times New Roman" panose="02020603050405020304" pitchFamily="18" charset="0"/>
              </a:rPr>
              <a:t>What was the change that made the biggest difference to patient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3414032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Patient Safety Culture</a:t>
            </a:r>
          </a:p>
        </p:txBody>
      </p:sp>
      <p:sp>
        <p:nvSpPr>
          <p:cNvPr id="3" name="Content Placeholder 2"/>
          <p:cNvSpPr>
            <a:spLocks noGrp="1"/>
          </p:cNvSpPr>
          <p:nvPr>
            <p:ph idx="1"/>
          </p:nvPr>
        </p:nvSpPr>
        <p:spPr>
          <a:xfrm>
            <a:off x="1404572" y="1095623"/>
            <a:ext cx="7132401" cy="2735664"/>
          </a:xfrm>
        </p:spPr>
        <p:txBody>
          <a:bodyPr>
            <a:normAutofit lnSpcReduction="10000"/>
          </a:bodyPr>
          <a:lstStyle/>
          <a:p>
            <a:pPr>
              <a:buFont typeface="Arial" panose="020B0604020202020204" pitchFamily="34" charset="0"/>
              <a:buChar char="•"/>
            </a:pPr>
            <a:r>
              <a:rPr lang="en-US" sz="1800" dirty="0"/>
              <a:t>Positive patient safety culture within an organization is essential for high-quality and compassionate patient care (Institute of Medicine, 2000; WHO, 2008)</a:t>
            </a:r>
          </a:p>
          <a:p>
            <a:pPr>
              <a:buFont typeface="Arial" panose="020B0604020202020204" pitchFamily="34" charset="0"/>
              <a:buChar char="•"/>
            </a:pPr>
            <a:r>
              <a:rPr lang="en-US" sz="1800" dirty="0"/>
              <a:t>Improvement of patient safety is a cost-effective intervention </a:t>
            </a:r>
            <a:r>
              <a:rPr lang="en-US" sz="1800" dirty="0" smtClean="0"/>
              <a:t>that reduces </a:t>
            </a:r>
            <a:r>
              <a:rPr lang="en-US" sz="1800" dirty="0"/>
              <a:t>costs associated with iatrogenic illnesses </a:t>
            </a:r>
            <a:r>
              <a:rPr lang="en-US" sz="1800" dirty="0" smtClean="0"/>
              <a:t>(i.e., medication errors)</a:t>
            </a:r>
            <a:endParaRPr lang="en-US" sz="1800" dirty="0"/>
          </a:p>
          <a:p>
            <a:pPr>
              <a:buFont typeface="Arial" panose="020B0604020202020204" pitchFamily="34" charset="0"/>
              <a:buChar char="•"/>
            </a:pPr>
            <a:r>
              <a:rPr lang="en-US" sz="1800" dirty="0"/>
              <a:t>Saleh, </a:t>
            </a:r>
            <a:r>
              <a:rPr lang="en-US" sz="1800" dirty="0" err="1"/>
              <a:t>Darawad</a:t>
            </a:r>
            <a:r>
              <a:rPr lang="en-US" sz="1800" dirty="0"/>
              <a:t>, and Al-</a:t>
            </a:r>
            <a:r>
              <a:rPr lang="en-US" sz="1800" dirty="0" err="1"/>
              <a:t>Hussami</a:t>
            </a:r>
            <a:r>
              <a:rPr lang="en-US" sz="1800" dirty="0"/>
              <a:t> (2015) suggest that the concept of a safety culture first appeared in response to the Chernobyl nuclear reactor accident (1986), which was a direct outcome of human action rather than mechanical </a:t>
            </a:r>
            <a:r>
              <a:rPr lang="en-US" sz="1800" dirty="0" smtClean="0"/>
              <a:t>breakdown.</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3985584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Patient Safety </a:t>
            </a:r>
            <a:r>
              <a:rPr lang="en-US" dirty="0" smtClean="0"/>
              <a:t>Culture (Cont’d)</a:t>
            </a:r>
            <a:endParaRPr lang="en-US" dirty="0"/>
          </a:p>
        </p:txBody>
      </p:sp>
      <p:sp>
        <p:nvSpPr>
          <p:cNvPr id="3" name="Content Placeholder 2"/>
          <p:cNvSpPr>
            <a:spLocks noGrp="1"/>
          </p:cNvSpPr>
          <p:nvPr>
            <p:ph idx="1"/>
          </p:nvPr>
        </p:nvSpPr>
        <p:spPr>
          <a:xfrm>
            <a:off x="1404572" y="1095623"/>
            <a:ext cx="7132401" cy="2735664"/>
          </a:xfrm>
        </p:spPr>
        <p:txBody>
          <a:bodyPr>
            <a:normAutofit/>
          </a:bodyPr>
          <a:lstStyle/>
          <a:p>
            <a:pPr>
              <a:buFont typeface="Arial" panose="020B0604020202020204" pitchFamily="34" charset="0"/>
              <a:buChar char="•"/>
            </a:pPr>
            <a:r>
              <a:rPr lang="en-US" sz="1800" dirty="0"/>
              <a:t>The </a:t>
            </a:r>
            <a:r>
              <a:rPr lang="en-US" sz="1800" dirty="0"/>
              <a:t>6</a:t>
            </a:r>
            <a:r>
              <a:rPr lang="en-US" sz="1800" dirty="0" smtClean="0"/>
              <a:t> </a:t>
            </a:r>
            <a:r>
              <a:rPr lang="en-US" sz="1800" dirty="0"/>
              <a:t>C’s:</a:t>
            </a:r>
          </a:p>
          <a:p>
            <a:pPr lvl="1">
              <a:buFont typeface="Arial" panose="020B0604020202020204" pitchFamily="34" charset="0"/>
              <a:buChar char="•"/>
            </a:pPr>
            <a:r>
              <a:rPr lang="en-US" sz="1800" dirty="0"/>
              <a:t>Care</a:t>
            </a:r>
          </a:p>
          <a:p>
            <a:pPr lvl="1">
              <a:buFont typeface="Arial" panose="020B0604020202020204" pitchFamily="34" charset="0"/>
              <a:buChar char="•"/>
            </a:pPr>
            <a:r>
              <a:rPr lang="en-US" sz="1800" dirty="0"/>
              <a:t>Compassion</a:t>
            </a:r>
          </a:p>
          <a:p>
            <a:pPr lvl="1">
              <a:buFont typeface="Arial" panose="020B0604020202020204" pitchFamily="34" charset="0"/>
              <a:buChar char="•"/>
            </a:pPr>
            <a:r>
              <a:rPr lang="en-US" sz="1800" dirty="0"/>
              <a:t>Competence</a:t>
            </a:r>
          </a:p>
          <a:p>
            <a:pPr lvl="1">
              <a:buFont typeface="Arial" panose="020B0604020202020204" pitchFamily="34" charset="0"/>
              <a:buChar char="•"/>
            </a:pPr>
            <a:r>
              <a:rPr lang="en-US" sz="1800" dirty="0"/>
              <a:t>Communication </a:t>
            </a:r>
          </a:p>
          <a:p>
            <a:pPr lvl="1">
              <a:buFont typeface="Arial" panose="020B0604020202020204" pitchFamily="34" charset="0"/>
              <a:buChar char="•"/>
            </a:pPr>
            <a:r>
              <a:rPr lang="en-US" sz="1800" dirty="0"/>
              <a:t>Courage </a:t>
            </a:r>
          </a:p>
          <a:p>
            <a:pPr lvl="1">
              <a:buFont typeface="Arial" panose="020B0604020202020204" pitchFamily="34" charset="0"/>
              <a:buChar char="•"/>
            </a:pPr>
            <a:r>
              <a:rPr lang="en-US" sz="1800" dirty="0"/>
              <a:t>Commitment</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653866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7.3.1</a:t>
            </a:r>
          </a:p>
        </p:txBody>
      </p:sp>
      <p:sp>
        <p:nvSpPr>
          <p:cNvPr id="3" name="Content Placeholder 2"/>
          <p:cNvSpPr>
            <a:spLocks noGrp="1"/>
          </p:cNvSpPr>
          <p:nvPr>
            <p:ph idx="1"/>
          </p:nvPr>
        </p:nvSpPr>
        <p:spPr>
          <a:xfrm>
            <a:off x="1404572" y="1152133"/>
            <a:ext cx="7132401" cy="2735664"/>
          </a:xfrm>
        </p:spPr>
        <p:txBody>
          <a:bodyPr>
            <a:normAutofit/>
          </a:bodyPr>
          <a:lstStyle/>
          <a:p>
            <a:pPr lvl="1">
              <a:lnSpc>
                <a:spcPct val="100000"/>
              </a:lnSpc>
              <a:spcAft>
                <a:spcPts val="1200"/>
              </a:spcAft>
            </a:pPr>
            <a:r>
              <a:rPr lang="en-US" sz="2000" dirty="0">
                <a:latin typeface="+mj-lt"/>
                <a:cs typeface="Times New Roman" panose="02020603050405020304" pitchFamily="18" charset="0"/>
              </a:rPr>
              <a:t>Watch the video “</a:t>
            </a:r>
            <a:r>
              <a:rPr lang="en-US" sz="2000" dirty="0">
                <a:latin typeface="+mj-lt"/>
                <a:cs typeface="Times New Roman" panose="02020603050405020304" pitchFamily="18" charset="0"/>
                <a:hlinkClick r:id="rId2"/>
              </a:rPr>
              <a:t>6 C's in Nursing</a:t>
            </a:r>
            <a:r>
              <a:rPr lang="en-US" sz="2000" dirty="0">
                <a:latin typeface="+mj-lt"/>
                <a:cs typeface="Times New Roman" panose="02020603050405020304" pitchFamily="18" charset="0"/>
              </a:rPr>
              <a:t>” (3:32) to find out more, then answer the following questions:</a:t>
            </a:r>
          </a:p>
          <a:p>
            <a:pPr lvl="2">
              <a:lnSpc>
                <a:spcPct val="100000"/>
              </a:lnSpc>
              <a:spcAft>
                <a:spcPts val="1200"/>
              </a:spcAft>
            </a:pPr>
            <a:r>
              <a:rPr lang="en-US" sz="2000" dirty="0">
                <a:latin typeface="+mj-lt"/>
                <a:cs typeface="Times New Roman" panose="02020603050405020304" pitchFamily="18" charset="0"/>
              </a:rPr>
              <a:t>List and describe the </a:t>
            </a:r>
            <a:r>
              <a:rPr lang="en-US" sz="2000" dirty="0">
                <a:latin typeface="+mj-lt"/>
                <a:cs typeface="Times New Roman" panose="02020603050405020304" pitchFamily="18" charset="0"/>
              </a:rPr>
              <a:t>6</a:t>
            </a:r>
            <a:r>
              <a:rPr lang="en-US" sz="2000" dirty="0" smtClean="0">
                <a:latin typeface="+mj-lt"/>
                <a:cs typeface="Times New Roman" panose="02020603050405020304" pitchFamily="18" charset="0"/>
              </a:rPr>
              <a:t> </a:t>
            </a:r>
            <a:r>
              <a:rPr lang="en-US" sz="2000" dirty="0">
                <a:latin typeface="+mj-lt"/>
                <a:cs typeface="Times New Roman" panose="02020603050405020304" pitchFamily="18" charset="0"/>
              </a:rPr>
              <a:t>C’s in nursing that lead innovation and change in the patient care environment in the UK.</a:t>
            </a:r>
          </a:p>
          <a:p>
            <a:pPr lvl="2">
              <a:lnSpc>
                <a:spcPct val="100000"/>
              </a:lnSpc>
              <a:spcAft>
                <a:spcPts val="1200"/>
              </a:spcAft>
            </a:pPr>
            <a:r>
              <a:rPr lang="en-US" sz="2000" dirty="0">
                <a:latin typeface="+mj-lt"/>
                <a:cs typeface="Times New Roman" panose="02020603050405020304" pitchFamily="18" charset="0"/>
              </a:rPr>
              <a:t>Do you think these 6 C’s are present in the Canadian health care environment? Please discuss.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771905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Patient Safety </a:t>
            </a:r>
            <a:r>
              <a:rPr lang="en-US" dirty="0" smtClean="0"/>
              <a:t>Culture (Cont’d)</a:t>
            </a:r>
            <a:endParaRPr lang="en-US" dirty="0"/>
          </a:p>
        </p:txBody>
      </p:sp>
      <p:sp>
        <p:nvSpPr>
          <p:cNvPr id="3" name="Content Placeholder 2"/>
          <p:cNvSpPr>
            <a:spLocks noGrp="1"/>
          </p:cNvSpPr>
          <p:nvPr>
            <p:ph idx="1"/>
          </p:nvPr>
        </p:nvSpPr>
        <p:spPr>
          <a:xfrm>
            <a:off x="1404572" y="1095623"/>
            <a:ext cx="7132401" cy="2735664"/>
          </a:xfrm>
        </p:spPr>
        <p:txBody>
          <a:bodyPr>
            <a:normAutofit/>
          </a:bodyPr>
          <a:lstStyle/>
          <a:p>
            <a:pPr>
              <a:buFont typeface="Arial" panose="020B0604020202020204" pitchFamily="34" charset="0"/>
              <a:buChar char="•"/>
            </a:pPr>
            <a:r>
              <a:rPr lang="en-US" sz="1800" dirty="0"/>
              <a:t>Other impacts on </a:t>
            </a:r>
            <a:r>
              <a:rPr lang="en-US" sz="1800" dirty="0" smtClean="0"/>
              <a:t>patient </a:t>
            </a:r>
            <a:r>
              <a:rPr lang="en-US" sz="1800" dirty="0"/>
              <a:t>s</a:t>
            </a:r>
            <a:r>
              <a:rPr lang="en-US" sz="1800" dirty="0" smtClean="0"/>
              <a:t>afety </a:t>
            </a:r>
            <a:r>
              <a:rPr lang="en-US" sz="1800" dirty="0"/>
              <a:t>c</a:t>
            </a:r>
            <a:r>
              <a:rPr lang="en-US" sz="1800" dirty="0" smtClean="0"/>
              <a:t>ulture </a:t>
            </a:r>
            <a:r>
              <a:rPr lang="en-US" sz="1800" dirty="0"/>
              <a:t>include:</a:t>
            </a:r>
          </a:p>
          <a:p>
            <a:pPr lvl="1">
              <a:buFont typeface="Arial" panose="020B0604020202020204" pitchFamily="34" charset="0"/>
              <a:buChar char="•"/>
            </a:pPr>
            <a:r>
              <a:rPr lang="en-US" sz="1800" dirty="0"/>
              <a:t>Seven subcultures: leadership, teamwork, evidence-based practice, communication, learning, </a:t>
            </a:r>
            <a:r>
              <a:rPr lang="en-US" sz="1800" dirty="0" smtClean="0"/>
              <a:t>just, </a:t>
            </a:r>
            <a:r>
              <a:rPr lang="en-US" sz="1800" dirty="0"/>
              <a:t>and </a:t>
            </a:r>
            <a:r>
              <a:rPr lang="en-US" sz="1800" dirty="0" smtClean="0"/>
              <a:t>patient-</a:t>
            </a:r>
            <a:r>
              <a:rPr lang="en-US" sz="1800" dirty="0" err="1" smtClean="0"/>
              <a:t>centred</a:t>
            </a:r>
            <a:r>
              <a:rPr lang="en-US" sz="1800" dirty="0" smtClean="0"/>
              <a:t> </a:t>
            </a:r>
            <a:r>
              <a:rPr lang="en-US" sz="1800" dirty="0"/>
              <a:t>(as cited in Saleh et al., 2015, p. 340</a:t>
            </a:r>
            <a:r>
              <a:rPr lang="en-US" sz="1800" dirty="0" smtClean="0"/>
              <a:t>).</a:t>
            </a:r>
            <a:endParaRPr lang="en-US" sz="1800" dirty="0"/>
          </a:p>
          <a:p>
            <a:pPr lvl="1">
              <a:buFont typeface="Arial" panose="020B0604020202020204" pitchFamily="34" charset="0"/>
              <a:buChar char="•"/>
            </a:pPr>
            <a:r>
              <a:rPr lang="en-US" sz="1800" dirty="0"/>
              <a:t>Nursing attributes of burnout and a reduced sense of coherence are directly linked to a poor patient safety </a:t>
            </a:r>
            <a:r>
              <a:rPr lang="en-US" sz="1800" dirty="0" smtClean="0"/>
              <a:t>culture.</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3788927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7.3.2</a:t>
            </a:r>
          </a:p>
        </p:txBody>
      </p:sp>
      <p:sp>
        <p:nvSpPr>
          <p:cNvPr id="3" name="Content Placeholder 2"/>
          <p:cNvSpPr>
            <a:spLocks noGrp="1"/>
          </p:cNvSpPr>
          <p:nvPr>
            <p:ph idx="1"/>
          </p:nvPr>
        </p:nvSpPr>
        <p:spPr>
          <a:xfrm>
            <a:off x="1404572" y="1152133"/>
            <a:ext cx="7132401" cy="2735664"/>
          </a:xfrm>
        </p:spPr>
        <p:txBody>
          <a:bodyPr>
            <a:noAutofit/>
          </a:bodyPr>
          <a:lstStyle/>
          <a:p>
            <a:pPr lvl="1">
              <a:lnSpc>
                <a:spcPct val="100000"/>
              </a:lnSpc>
              <a:spcBef>
                <a:spcPts val="0"/>
              </a:spcBef>
              <a:spcAft>
                <a:spcPts val="1200"/>
              </a:spcAft>
            </a:pPr>
            <a:r>
              <a:rPr lang="en-US" sz="1500" dirty="0">
                <a:latin typeface="+mj-lt"/>
                <a:cs typeface="Times New Roman" panose="02020603050405020304" pitchFamily="18" charset="0"/>
              </a:rPr>
              <a:t>Explore the tools and resources on the </a:t>
            </a:r>
            <a:r>
              <a:rPr lang="en-US" sz="1500" dirty="0">
                <a:latin typeface="+mj-lt"/>
                <a:cs typeface="Times New Roman" panose="02020603050405020304" pitchFamily="18" charset="0"/>
                <a:hlinkClick r:id="rId2"/>
              </a:rPr>
              <a:t>Leader page</a:t>
            </a:r>
            <a:r>
              <a:rPr lang="en-US" sz="1500" dirty="0">
                <a:latin typeface="+mj-lt"/>
                <a:cs typeface="Times New Roman" panose="02020603050405020304" pitchFamily="18" charset="0"/>
              </a:rPr>
              <a:t> of the Canadian </a:t>
            </a:r>
            <a:r>
              <a:rPr lang="en-US" sz="1500" dirty="0" smtClean="0">
                <a:latin typeface="+mj-lt"/>
                <a:cs typeface="Times New Roman" panose="02020603050405020304" pitchFamily="18" charset="0"/>
              </a:rPr>
              <a:t>Patient </a:t>
            </a:r>
            <a:r>
              <a:rPr lang="en-US" sz="1500" dirty="0">
                <a:latin typeface="+mj-lt"/>
                <a:cs typeface="Times New Roman" panose="02020603050405020304" pitchFamily="18" charset="0"/>
              </a:rPr>
              <a:t>Safety Institute website. </a:t>
            </a:r>
          </a:p>
          <a:p>
            <a:pPr lvl="1">
              <a:lnSpc>
                <a:spcPct val="100000"/>
              </a:lnSpc>
              <a:spcBef>
                <a:spcPts val="0"/>
              </a:spcBef>
              <a:spcAft>
                <a:spcPts val="1200"/>
              </a:spcAft>
            </a:pPr>
            <a:r>
              <a:rPr lang="en-US" sz="1500" dirty="0">
                <a:latin typeface="+mj-lt"/>
                <a:cs typeface="Times New Roman" panose="02020603050405020304" pitchFamily="18" charset="0"/>
              </a:rPr>
              <a:t>Explore the proposed framework titled “</a:t>
            </a:r>
            <a:r>
              <a:rPr lang="en-US" sz="1500" dirty="0">
                <a:latin typeface="+mj-lt"/>
                <a:cs typeface="Times New Roman" panose="02020603050405020304" pitchFamily="18" charset="0"/>
                <a:hlinkClick r:id="rId3"/>
              </a:rPr>
              <a:t>The measurement and monitoring of </a:t>
            </a:r>
            <a:r>
              <a:rPr lang="en-US" sz="1500" dirty="0" smtClean="0">
                <a:latin typeface="+mj-lt"/>
                <a:cs typeface="Times New Roman" panose="02020603050405020304" pitchFamily="18" charset="0"/>
                <a:hlinkClick r:id="rId3"/>
              </a:rPr>
              <a:t>safety</a:t>
            </a:r>
            <a:r>
              <a:rPr lang="en-US" sz="1500" dirty="0" smtClean="0">
                <a:latin typeface="+mj-lt"/>
                <a:cs typeface="Times New Roman" panose="02020603050405020304" pitchFamily="18" charset="0"/>
              </a:rPr>
              <a:t>,” </a:t>
            </a:r>
            <a:r>
              <a:rPr lang="en-US" sz="1500" dirty="0">
                <a:latin typeface="+mj-lt"/>
                <a:cs typeface="Times New Roman" panose="02020603050405020304" pitchFamily="18" charset="0"/>
              </a:rPr>
              <a:t>published in 2014 by the UK’s National Health Service.</a:t>
            </a:r>
          </a:p>
          <a:p>
            <a:pPr lvl="1">
              <a:lnSpc>
                <a:spcPct val="100000"/>
              </a:lnSpc>
              <a:spcBef>
                <a:spcPts val="0"/>
              </a:spcBef>
              <a:spcAft>
                <a:spcPts val="1200"/>
              </a:spcAft>
            </a:pPr>
            <a:r>
              <a:rPr lang="en-US" sz="1500" dirty="0">
                <a:latin typeface="+mj-lt"/>
                <a:cs typeface="Times New Roman" panose="02020603050405020304" pitchFamily="18" charset="0"/>
              </a:rPr>
              <a:t>Now answer the following questions:</a:t>
            </a:r>
          </a:p>
          <a:p>
            <a:pPr lvl="2">
              <a:lnSpc>
                <a:spcPct val="100000"/>
              </a:lnSpc>
              <a:spcBef>
                <a:spcPts val="0"/>
              </a:spcBef>
              <a:spcAft>
                <a:spcPts val="1200"/>
              </a:spcAft>
            </a:pPr>
            <a:r>
              <a:rPr lang="en-US" sz="1500" dirty="0">
                <a:latin typeface="+mj-lt"/>
                <a:cs typeface="Times New Roman" panose="02020603050405020304" pitchFamily="18" charset="0"/>
              </a:rPr>
              <a:t>What are the five dimensions required to measure and monitor safety?</a:t>
            </a:r>
          </a:p>
          <a:p>
            <a:pPr lvl="2">
              <a:lnSpc>
                <a:spcPct val="100000"/>
              </a:lnSpc>
              <a:spcBef>
                <a:spcPts val="0"/>
              </a:spcBef>
              <a:spcAft>
                <a:spcPts val="1200"/>
              </a:spcAft>
            </a:pPr>
            <a:r>
              <a:rPr lang="en-US" sz="1500" dirty="0">
                <a:latin typeface="+mj-lt"/>
                <a:cs typeface="Times New Roman" panose="02020603050405020304" pitchFamily="18" charset="0"/>
              </a:rPr>
              <a:t>How would you measure each dimension of the proposed framework in Canadian hospitals?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171679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LEAN</a:t>
            </a:r>
          </a:p>
        </p:txBody>
      </p:sp>
      <p:sp>
        <p:nvSpPr>
          <p:cNvPr id="3" name="Content Placeholder 2"/>
          <p:cNvSpPr>
            <a:spLocks noGrp="1"/>
          </p:cNvSpPr>
          <p:nvPr>
            <p:ph idx="1"/>
          </p:nvPr>
        </p:nvSpPr>
        <p:spPr>
          <a:xfrm>
            <a:off x="1404572" y="1095623"/>
            <a:ext cx="7132401" cy="2735664"/>
          </a:xfrm>
        </p:spPr>
        <p:txBody>
          <a:bodyPr>
            <a:normAutofit lnSpcReduction="10000"/>
          </a:bodyPr>
          <a:lstStyle/>
          <a:p>
            <a:pPr>
              <a:buFont typeface="Arial" panose="020B0604020202020204" pitchFamily="34" charset="0"/>
              <a:buChar char="•"/>
            </a:pPr>
            <a:r>
              <a:rPr lang="en-US" sz="1800" dirty="0"/>
              <a:t>A management strategy used to evaluate organizational processes.  Places the patient at the </a:t>
            </a:r>
            <a:r>
              <a:rPr lang="en-US" sz="1800" dirty="0" err="1"/>
              <a:t>centre</a:t>
            </a:r>
            <a:r>
              <a:rPr lang="en-US" sz="1800" dirty="0"/>
              <a:t>.  A focus on creating better value for time and money (Crema &amp; </a:t>
            </a:r>
            <a:r>
              <a:rPr lang="en-US" sz="1800" dirty="0" err="1"/>
              <a:t>Verbano</a:t>
            </a:r>
            <a:r>
              <a:rPr lang="en-US" sz="1800" dirty="0"/>
              <a:t>, 2015; Johnson, Smith, &amp; </a:t>
            </a:r>
            <a:r>
              <a:rPr lang="en-US" sz="1800" dirty="0" err="1"/>
              <a:t>Mastro</a:t>
            </a:r>
            <a:r>
              <a:rPr lang="en-US" sz="1800" dirty="0"/>
              <a:t>, 2012</a:t>
            </a:r>
            <a:r>
              <a:rPr lang="en-US" sz="1800" dirty="0" smtClean="0"/>
              <a:t>).</a:t>
            </a:r>
            <a:endParaRPr lang="en-US" sz="1800" dirty="0"/>
          </a:p>
          <a:p>
            <a:pPr lvl="1">
              <a:buFont typeface="Arial" panose="020B0604020202020204" pitchFamily="34" charset="0"/>
              <a:buChar char="•"/>
            </a:pPr>
            <a:r>
              <a:rPr lang="en-US" sz="1800" dirty="0"/>
              <a:t>Introduced to all </a:t>
            </a:r>
            <a:r>
              <a:rPr lang="en-US" sz="1800" dirty="0" smtClean="0"/>
              <a:t>Saskatchewan health </a:t>
            </a:r>
            <a:r>
              <a:rPr lang="en-US" sz="1800" dirty="0"/>
              <a:t>care organizations in 2010 as a </a:t>
            </a:r>
            <a:r>
              <a:rPr lang="en-US" sz="1800" dirty="0" smtClean="0"/>
              <a:t>quality-improvement approach.</a:t>
            </a:r>
            <a:endParaRPr lang="en-US" sz="1800" dirty="0"/>
          </a:p>
          <a:p>
            <a:pPr>
              <a:buFont typeface="Arial" panose="020B0604020202020204" pitchFamily="34" charset="0"/>
              <a:buChar char="•"/>
            </a:pPr>
            <a:r>
              <a:rPr lang="en-US" sz="1800" dirty="0"/>
              <a:t>The Lean approach has been used in the following: recruitment and hiring, nursing informatics, laboratory functions, patient care environment, radiology, patient safety, trauma care, and cost </a:t>
            </a:r>
            <a:r>
              <a:rPr lang="en-US" sz="1800" dirty="0" smtClean="0"/>
              <a:t>reductions.</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892576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smtClean="0"/>
              <a:t>LEAN (Cont’d)</a:t>
            </a:r>
            <a:endParaRPr lang="en-US" dirty="0"/>
          </a:p>
        </p:txBody>
      </p:sp>
      <p:sp>
        <p:nvSpPr>
          <p:cNvPr id="3" name="Content Placeholder 2"/>
          <p:cNvSpPr>
            <a:spLocks noGrp="1"/>
          </p:cNvSpPr>
          <p:nvPr>
            <p:ph idx="1"/>
          </p:nvPr>
        </p:nvSpPr>
        <p:spPr>
          <a:xfrm>
            <a:off x="1404572" y="1095623"/>
            <a:ext cx="7132401" cy="2735664"/>
          </a:xfrm>
        </p:spPr>
        <p:txBody>
          <a:bodyPr>
            <a:normAutofit/>
          </a:bodyPr>
          <a:lstStyle/>
          <a:p>
            <a:pPr>
              <a:buFont typeface="Arial" panose="020B0604020202020204" pitchFamily="34" charset="0"/>
              <a:buChar char="•"/>
            </a:pPr>
            <a:r>
              <a:rPr lang="en-US" sz="1800" dirty="0"/>
              <a:t>Lean focuses on resource optimization rather than on excellence or quality of patient care.</a:t>
            </a:r>
          </a:p>
          <a:p>
            <a:pPr>
              <a:buFont typeface="Arial" panose="020B0604020202020204" pitchFamily="34" charset="0"/>
              <a:buChar char="•"/>
            </a:pPr>
            <a:r>
              <a:rPr lang="en-US" sz="1800" dirty="0"/>
              <a:t>Some health care leaders and researchers believe that Lean methods ignore the actual work of nurses (Wagner, Brooks, &amp; Urban, 2018, p. 22).</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151470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7.4.1</a:t>
            </a:r>
          </a:p>
        </p:txBody>
      </p:sp>
      <p:sp>
        <p:nvSpPr>
          <p:cNvPr id="3" name="Content Placeholder 2"/>
          <p:cNvSpPr>
            <a:spLocks noGrp="1"/>
          </p:cNvSpPr>
          <p:nvPr>
            <p:ph idx="1"/>
          </p:nvPr>
        </p:nvSpPr>
        <p:spPr>
          <a:xfrm>
            <a:off x="1404572" y="1152133"/>
            <a:ext cx="7132401" cy="2735664"/>
          </a:xfrm>
        </p:spPr>
        <p:txBody>
          <a:bodyPr>
            <a:noAutofit/>
          </a:bodyPr>
          <a:lstStyle/>
          <a:p>
            <a:pPr lvl="1">
              <a:lnSpc>
                <a:spcPct val="100000"/>
              </a:lnSpc>
              <a:spcAft>
                <a:spcPts val="1200"/>
              </a:spcAft>
            </a:pPr>
            <a:r>
              <a:rPr lang="en-US" sz="1800" dirty="0">
                <a:latin typeface="+mj-lt"/>
                <a:cs typeface="Times New Roman" panose="02020603050405020304" pitchFamily="18" charset="0"/>
              </a:rPr>
              <a:t>To see an example of Lean in action, watch </a:t>
            </a:r>
            <a:r>
              <a:rPr lang="en-US" sz="1800" dirty="0" smtClean="0">
                <a:latin typeface="+mj-lt"/>
                <a:cs typeface="Times New Roman" panose="02020603050405020304" pitchFamily="18" charset="0"/>
              </a:rPr>
              <a:t>the </a:t>
            </a:r>
            <a:r>
              <a:rPr lang="en-US" sz="1800" dirty="0">
                <a:latin typeface="+mj-lt"/>
                <a:cs typeface="Times New Roman" panose="02020603050405020304" pitchFamily="18" charset="0"/>
              </a:rPr>
              <a:t>YouTube video “</a:t>
            </a:r>
            <a:r>
              <a:rPr lang="en-US" sz="1800" dirty="0">
                <a:latin typeface="+mj-lt"/>
                <a:cs typeface="Times New Roman" panose="02020603050405020304" pitchFamily="18" charset="0"/>
                <a:hlinkClick r:id="rId2"/>
              </a:rPr>
              <a:t>Advanced Lean in Healthcare</a:t>
            </a:r>
            <a:r>
              <a:rPr lang="en-US" sz="1800" dirty="0">
                <a:latin typeface="+mj-lt"/>
                <a:cs typeface="Times New Roman" panose="02020603050405020304" pitchFamily="18" charset="0"/>
              </a:rPr>
              <a:t>” (3:08) from Lucile Packard Children’s Hospital at Stanford, then answer the following questions:</a:t>
            </a:r>
          </a:p>
          <a:p>
            <a:pPr lvl="2">
              <a:lnSpc>
                <a:spcPct val="100000"/>
              </a:lnSpc>
              <a:spcAft>
                <a:spcPts val="1200"/>
              </a:spcAft>
            </a:pPr>
            <a:r>
              <a:rPr lang="en-US" sz="1800" dirty="0">
                <a:latin typeface="+mj-lt"/>
                <a:cs typeface="Times New Roman" panose="02020603050405020304" pitchFamily="18" charset="0"/>
              </a:rPr>
              <a:t>What does Lean aim for?</a:t>
            </a:r>
          </a:p>
          <a:p>
            <a:pPr lvl="2">
              <a:lnSpc>
                <a:spcPct val="100000"/>
              </a:lnSpc>
              <a:spcAft>
                <a:spcPts val="1200"/>
              </a:spcAft>
            </a:pPr>
            <a:r>
              <a:rPr lang="en-US" sz="1800" dirty="0">
                <a:latin typeface="+mj-lt"/>
                <a:cs typeface="Times New Roman" panose="02020603050405020304" pitchFamily="18" charset="0"/>
              </a:rPr>
              <a:t>How is patient flow improved?</a:t>
            </a:r>
          </a:p>
          <a:p>
            <a:pPr lvl="2">
              <a:lnSpc>
                <a:spcPct val="100000"/>
              </a:lnSpc>
              <a:spcAft>
                <a:spcPts val="1200"/>
              </a:spcAft>
            </a:pPr>
            <a:r>
              <a:rPr lang="en-US" sz="1800" dirty="0">
                <a:latin typeface="+mj-lt"/>
                <a:cs typeface="Times New Roman" panose="02020603050405020304" pitchFamily="18" charset="0"/>
              </a:rPr>
              <a:t>Who or what is at the </a:t>
            </a:r>
            <a:r>
              <a:rPr lang="en-US" sz="1800" dirty="0" err="1">
                <a:latin typeface="+mj-lt"/>
                <a:cs typeface="Times New Roman" panose="02020603050405020304" pitchFamily="18" charset="0"/>
              </a:rPr>
              <a:t>centre</a:t>
            </a:r>
            <a:r>
              <a:rPr lang="en-US" sz="1800" dirty="0">
                <a:latin typeface="+mj-lt"/>
                <a:cs typeface="Times New Roman" panose="02020603050405020304" pitchFamily="18" charset="0"/>
              </a:rPr>
              <a:t> of Lean?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2043866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Plan, Do, Study, and Act (PDSA)</a:t>
            </a:r>
          </a:p>
        </p:txBody>
      </p:sp>
      <p:sp>
        <p:nvSpPr>
          <p:cNvPr id="3" name="Content Placeholder 2"/>
          <p:cNvSpPr>
            <a:spLocks noGrp="1"/>
          </p:cNvSpPr>
          <p:nvPr>
            <p:ph idx="1"/>
          </p:nvPr>
        </p:nvSpPr>
        <p:spPr>
          <a:xfrm>
            <a:off x="1404572" y="1095623"/>
            <a:ext cx="7132401" cy="2735664"/>
          </a:xfrm>
        </p:spPr>
        <p:txBody>
          <a:bodyPr>
            <a:normAutofit/>
          </a:bodyPr>
          <a:lstStyle/>
          <a:p>
            <a:pPr>
              <a:buFont typeface="Arial" panose="020B0604020202020204" pitchFamily="34" charset="0"/>
              <a:buChar char="•"/>
            </a:pPr>
            <a:r>
              <a:rPr lang="en-US" sz="1800" dirty="0"/>
              <a:t>A </a:t>
            </a:r>
            <a:r>
              <a:rPr lang="en-US" sz="1800" dirty="0" smtClean="0"/>
              <a:t>quality-improvement </a:t>
            </a:r>
            <a:r>
              <a:rPr lang="en-US" sz="1800" dirty="0"/>
              <a:t>tool focused on the development, testing, evaluation, and implementation of </a:t>
            </a:r>
            <a:r>
              <a:rPr lang="en-US" sz="1800" dirty="0" smtClean="0"/>
              <a:t>quality-improvement </a:t>
            </a:r>
            <a:r>
              <a:rPr lang="en-US" sz="1800" dirty="0"/>
              <a:t>solutions. </a:t>
            </a:r>
          </a:p>
          <a:p>
            <a:pPr lvl="1">
              <a:buFont typeface="Arial" panose="020B0604020202020204" pitchFamily="34" charset="0"/>
              <a:buChar char="•"/>
            </a:pPr>
            <a:r>
              <a:rPr lang="en-US" sz="1800" dirty="0" smtClean="0"/>
              <a:t>Plan—decide </a:t>
            </a:r>
            <a:r>
              <a:rPr lang="en-US" sz="1800" dirty="0"/>
              <a:t>on the change to be </a:t>
            </a:r>
            <a:r>
              <a:rPr lang="en-US" sz="1800" dirty="0" smtClean="0"/>
              <a:t>tested</a:t>
            </a:r>
            <a:r>
              <a:rPr lang="en-US" sz="1800" dirty="0"/>
              <a:t> </a:t>
            </a:r>
          </a:p>
          <a:p>
            <a:pPr lvl="1">
              <a:buFont typeface="Arial" panose="020B0604020202020204" pitchFamily="34" charset="0"/>
              <a:buChar char="•"/>
            </a:pPr>
            <a:r>
              <a:rPr lang="en-US" sz="1800" dirty="0" smtClean="0"/>
              <a:t>Do—perform </a:t>
            </a:r>
            <a:r>
              <a:rPr lang="en-US" sz="1800" dirty="0"/>
              <a:t>the change</a:t>
            </a:r>
          </a:p>
          <a:p>
            <a:pPr lvl="1">
              <a:buFont typeface="Arial" panose="020B0604020202020204" pitchFamily="34" charset="0"/>
              <a:buChar char="•"/>
            </a:pPr>
            <a:r>
              <a:rPr lang="en-US" sz="1800" dirty="0" smtClean="0"/>
              <a:t>Study</a:t>
            </a:r>
            <a:r>
              <a:rPr lang="en-US" sz="1800" dirty="0" smtClean="0"/>
              <a:t>—</a:t>
            </a:r>
            <a:r>
              <a:rPr lang="en-US" sz="1800" dirty="0" smtClean="0"/>
              <a:t>look </a:t>
            </a:r>
            <a:r>
              <a:rPr lang="en-US" sz="1800" dirty="0"/>
              <a:t>at the data before and after the change and determine what has been learned</a:t>
            </a:r>
          </a:p>
          <a:p>
            <a:pPr lvl="1">
              <a:buFont typeface="Arial" panose="020B0604020202020204" pitchFamily="34" charset="0"/>
              <a:buChar char="•"/>
            </a:pPr>
            <a:r>
              <a:rPr lang="en-US" sz="1800" dirty="0" smtClean="0"/>
              <a:t>Act—plan </a:t>
            </a:r>
            <a:r>
              <a:rPr lang="en-US" sz="1800" dirty="0"/>
              <a:t>another change cycle with required modifications or move to full implementation</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229499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7.5.1</a:t>
            </a:r>
          </a:p>
        </p:txBody>
      </p:sp>
      <p:sp>
        <p:nvSpPr>
          <p:cNvPr id="3" name="Content Placeholder 2"/>
          <p:cNvSpPr>
            <a:spLocks noGrp="1"/>
          </p:cNvSpPr>
          <p:nvPr>
            <p:ph idx="1"/>
          </p:nvPr>
        </p:nvSpPr>
        <p:spPr>
          <a:xfrm>
            <a:off x="1404572" y="1152133"/>
            <a:ext cx="7132401" cy="2735664"/>
          </a:xfrm>
        </p:spPr>
        <p:txBody>
          <a:bodyPr>
            <a:noAutofit/>
          </a:bodyPr>
          <a:lstStyle/>
          <a:p>
            <a:pPr lvl="1">
              <a:lnSpc>
                <a:spcPct val="100000"/>
              </a:lnSpc>
              <a:spcBef>
                <a:spcPts val="0"/>
              </a:spcBef>
              <a:spcAft>
                <a:spcPts val="1200"/>
              </a:spcAft>
            </a:pPr>
            <a:r>
              <a:rPr lang="en-US" sz="1800" dirty="0">
                <a:latin typeface="+mj-lt"/>
                <a:cs typeface="Times New Roman" panose="02020603050405020304" pitchFamily="18" charset="0"/>
              </a:rPr>
              <a:t>Watch these two videos for more detailed information on how to use PDSA: “</a:t>
            </a:r>
            <a:r>
              <a:rPr lang="en-US" sz="1800" dirty="0">
                <a:latin typeface="+mj-lt"/>
                <a:cs typeface="Times New Roman" panose="02020603050405020304" pitchFamily="18" charset="0"/>
                <a:hlinkClick r:id="rId2"/>
              </a:rPr>
              <a:t>PDSA Part 1</a:t>
            </a:r>
            <a:r>
              <a:rPr lang="en-US" sz="1800" dirty="0">
                <a:latin typeface="+mj-lt"/>
                <a:cs typeface="Times New Roman" panose="02020603050405020304" pitchFamily="18" charset="0"/>
              </a:rPr>
              <a:t>” </a:t>
            </a:r>
            <a:r>
              <a:rPr lang="en-CA" sz="1800" dirty="0">
                <a:latin typeface="+mj-lt"/>
                <a:cs typeface="Times New Roman" panose="02020603050405020304" pitchFamily="18" charset="0"/>
              </a:rPr>
              <a:t>(4:45) and “</a:t>
            </a:r>
            <a:r>
              <a:rPr lang="en-CA" sz="1800" dirty="0">
                <a:latin typeface="+mj-lt"/>
                <a:cs typeface="Times New Roman" panose="02020603050405020304" pitchFamily="18" charset="0"/>
                <a:hlinkClick r:id="rId3"/>
              </a:rPr>
              <a:t>PDSA Part 2</a:t>
            </a:r>
            <a:r>
              <a:rPr lang="en-CA" sz="1800" dirty="0">
                <a:latin typeface="+mj-lt"/>
                <a:cs typeface="Times New Roman" panose="02020603050405020304" pitchFamily="18" charset="0"/>
              </a:rPr>
              <a:t>” (3:45).  </a:t>
            </a:r>
            <a:endParaRPr lang="en-US"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350285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a:bodyPr>
          <a:lstStyle/>
          <a:p>
            <a:pPr>
              <a:lnSpc>
                <a:spcPct val="110000"/>
              </a:lnSpc>
            </a:pPr>
            <a:r>
              <a:rPr lang="en-US" sz="1600" dirty="0">
                <a:latin typeface="+mj-lt"/>
                <a:cs typeface="Times New Roman" panose="02020603050405020304" pitchFamily="18" charset="0"/>
              </a:rPr>
              <a:t>Apply the proposed 2014 NHS framework for measuring and monitoring safety to a hospital where you have had a clinical placement. Can you see areas for improvement in measurement and monitoring of safety?</a:t>
            </a:r>
          </a:p>
          <a:p>
            <a:pPr>
              <a:lnSpc>
                <a:spcPct val="110000"/>
              </a:lnSpc>
            </a:pPr>
            <a:r>
              <a:rPr lang="en-US" sz="1600" dirty="0">
                <a:latin typeface="+mj-lt"/>
                <a:cs typeface="Times New Roman" panose="02020603050405020304" pitchFamily="18" charset="0"/>
              </a:rPr>
              <a:t>You are the director of nursing for a long-term care facility. When an elderly woman falls out of her bed during the night and breaks her hip, you look at recent incident reports and notice that there has been an increase in residents’ nighttime falls. Use the PDSA QI tool to find a solution that will reduce the nighttime falls of residents.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fontScale="85000" lnSpcReduction="10000"/>
          </a:bodyPr>
          <a:lstStyle/>
          <a:p>
            <a:pPr marL="432000" indent="-457200">
              <a:buNone/>
            </a:pPr>
            <a:r>
              <a:rPr lang="en-US" sz="1200" dirty="0"/>
              <a:t>Crema, M., &amp; </a:t>
            </a:r>
            <a:r>
              <a:rPr lang="en-US" sz="1200" dirty="0" err="1"/>
              <a:t>Verbano</a:t>
            </a:r>
            <a:r>
              <a:rPr lang="en-US" sz="1200" dirty="0"/>
              <a:t>, C. (2015). Investigating the connections between health lean management and clinical risk management: Insights from a systematic literature review. </a:t>
            </a:r>
            <a:r>
              <a:rPr lang="en-US" sz="1200" i="1" dirty="0"/>
              <a:t>International Journal of Health Care Quality Assurance, 28</a:t>
            </a:r>
            <a:r>
              <a:rPr lang="en-US" sz="1200" dirty="0"/>
              <a:t>(8), 791–811. doi:10.1108/IJHCQA-03-2015-0029</a:t>
            </a:r>
          </a:p>
          <a:p>
            <a:pPr marL="432000" indent="-457200">
              <a:buNone/>
            </a:pPr>
            <a:r>
              <a:rPr lang="en-US" sz="1200" dirty="0" err="1"/>
              <a:t>Folse</a:t>
            </a:r>
            <a:r>
              <a:rPr lang="en-US" sz="1200" dirty="0"/>
              <a:t>, V. N. as adapted by Wong, C. (2015). Managing </a:t>
            </a:r>
            <a:r>
              <a:rPr lang="en-US" sz="1200" dirty="0" smtClean="0"/>
              <a:t>quality </a:t>
            </a:r>
            <a:r>
              <a:rPr lang="en-US" sz="1200" dirty="0"/>
              <a:t>and </a:t>
            </a:r>
            <a:r>
              <a:rPr lang="en-US" sz="1200" dirty="0" smtClean="0"/>
              <a:t>risk</a:t>
            </a:r>
            <a:r>
              <a:rPr lang="en-US" sz="1200" dirty="0"/>
              <a:t>. In P. S. Yoder-Wise, L. G. Grant, &amp; S. Regan </a:t>
            </a:r>
            <a:r>
              <a:rPr lang="en-US" sz="1200" dirty="0" smtClean="0"/>
              <a:t>(eds</a:t>
            </a:r>
            <a:r>
              <a:rPr lang="en-US" sz="1200" dirty="0"/>
              <a:t>.), </a:t>
            </a:r>
            <a:r>
              <a:rPr lang="en-US" sz="1200" i="1" dirty="0"/>
              <a:t>Leading and managing in Canadian nursing</a:t>
            </a:r>
            <a:r>
              <a:rPr lang="en-US" sz="1200" dirty="0"/>
              <a:t> (pp. </a:t>
            </a:r>
            <a:r>
              <a:rPr lang="en-US" sz="1200" dirty="0" smtClean="0"/>
              <a:t>391–410</a:t>
            </a:r>
            <a:r>
              <a:rPr lang="en-US" sz="1200" dirty="0"/>
              <a:t>). Toronto: Elsevier.</a:t>
            </a:r>
          </a:p>
          <a:p>
            <a:pPr marL="432000" indent="-457200">
              <a:buNone/>
            </a:pPr>
            <a:r>
              <a:rPr lang="en-US" sz="1200" dirty="0"/>
              <a:t>Francis, R. (2010). The Mid Staffordshire NHS Foundation Trust Inquiry. Retrieved from https://www.gov.uk/government/uploads/system/uploads/attachment_data/file/279109/0375_i.pdf</a:t>
            </a:r>
          </a:p>
          <a:p>
            <a:pPr marL="432000" indent="-457200">
              <a:buNone/>
            </a:pPr>
            <a:r>
              <a:rPr lang="en-US" sz="1200" dirty="0"/>
              <a:t>Francis, R. (2013). Report of the Mid Staffordshire NHS Foundation Trust Public Inquiry Executive Summary. Retrieved from https://www.gov.uk/government/uploads/system/uploads/attachment_data/file/279124/0947.pdf</a:t>
            </a:r>
          </a:p>
          <a:p>
            <a:pPr marL="432000" indent="-457200">
              <a:buNone/>
            </a:pPr>
            <a:r>
              <a:rPr lang="en-US" sz="1200" dirty="0"/>
              <a:t>Institute of Medicine. (2000). </a:t>
            </a:r>
            <a:r>
              <a:rPr lang="en-US" sz="1200" i="1" dirty="0"/>
              <a:t>To err is human: Building a safer health system</a:t>
            </a:r>
            <a:r>
              <a:rPr lang="en-US" sz="1200" dirty="0"/>
              <a:t>. Washington, DC: National Academy Press.</a:t>
            </a:r>
          </a:p>
          <a:p>
            <a:pPr marL="432000" indent="-457200">
              <a:buNone/>
            </a:pPr>
            <a:r>
              <a:rPr lang="en-US" sz="1200" dirty="0"/>
              <a:t>Krueger, L., Funk, C., Green, J., &amp; </a:t>
            </a:r>
            <a:r>
              <a:rPr lang="en-US" sz="1200" dirty="0" err="1"/>
              <a:t>Kuznar</a:t>
            </a:r>
            <a:r>
              <a:rPr lang="en-US" sz="1200" dirty="0"/>
              <a:t>, K. (2013). Nurse-related variables associated with patient outcomes: A review of the literature 2006–2012. </a:t>
            </a:r>
            <a:r>
              <a:rPr lang="en-US" sz="1200" i="1" dirty="0"/>
              <a:t>Teaching and Learning in Nursing, 8</a:t>
            </a:r>
            <a:r>
              <a:rPr lang="en-US" sz="1200" dirty="0"/>
              <a:t>, </a:t>
            </a:r>
            <a:r>
              <a:rPr lang="en-US" sz="1200" dirty="0" smtClean="0"/>
              <a:t>120–7</a:t>
            </a:r>
            <a:r>
              <a:rPr lang="en-US" sz="1200" dirty="0"/>
              <a:t>.</a:t>
            </a:r>
          </a:p>
          <a:p>
            <a:pPr marL="432000" indent="-457200">
              <a:buNone/>
            </a:pPr>
            <a:r>
              <a:rPr lang="en-US" sz="1200" dirty="0" err="1"/>
              <a:t>Muls</a:t>
            </a:r>
            <a:r>
              <a:rPr lang="en-US" sz="1200" dirty="0"/>
              <a:t>, A., Dougherty, L., Doyle, N., Shaw, C., Soanes, L., &amp; Stevens, A. M. (2015). Influencing organizational culture: A leadership challenge. </a:t>
            </a:r>
            <a:r>
              <a:rPr lang="en-US" sz="1200" i="1" dirty="0"/>
              <a:t>British Journal of Nursing, 24</a:t>
            </a:r>
            <a:r>
              <a:rPr lang="en-US" sz="1200" dirty="0"/>
              <a:t>(12), </a:t>
            </a:r>
            <a:r>
              <a:rPr lang="en-US" sz="1200" dirty="0" smtClean="0"/>
              <a:t>633–7</a:t>
            </a:r>
            <a:r>
              <a:rPr lang="en-US" sz="1200" dirty="0"/>
              <a:t>.</a:t>
            </a:r>
          </a:p>
          <a:p>
            <a:pPr marL="432000" indent="-457200">
              <a:buNone/>
            </a:pPr>
            <a:r>
              <a:rPr lang="en-US" sz="1200" dirty="0"/>
              <a:t>Saleh, A. M., </a:t>
            </a:r>
            <a:r>
              <a:rPr lang="en-US" sz="1200" dirty="0" err="1"/>
              <a:t>Darawad</a:t>
            </a:r>
            <a:r>
              <a:rPr lang="en-US" sz="1200" dirty="0"/>
              <a:t>, M. W., &amp; Al-</a:t>
            </a:r>
            <a:r>
              <a:rPr lang="en-US" sz="1200" dirty="0" err="1"/>
              <a:t>Hussami</a:t>
            </a:r>
            <a:r>
              <a:rPr lang="en-US" sz="1200" dirty="0"/>
              <a:t>, M. (2015). The perception of hospital safety culture and selected outcomes among nurses: An exploratory study.</a:t>
            </a:r>
            <a:r>
              <a:rPr lang="en-US" sz="1200" i="1" dirty="0"/>
              <a:t> Nursing and Health Sciences, 17</a:t>
            </a:r>
            <a:r>
              <a:rPr lang="en-US" sz="1200" dirty="0"/>
              <a:t>, </a:t>
            </a:r>
            <a:r>
              <a:rPr lang="en-US" sz="1200" dirty="0" smtClean="0"/>
              <a:t>339–46</a:t>
            </a:r>
            <a:r>
              <a:rPr lang="en-US" sz="1200" dirty="0"/>
              <a:t>.</a:t>
            </a:r>
          </a:p>
          <a:p>
            <a:pPr marL="432000" indent="-457200">
              <a:buNone/>
            </a:pPr>
            <a:r>
              <a:rPr lang="en-US" sz="1200" dirty="0"/>
              <a:t>Wagner, J. I. J., Brooks, D. D., &amp; Urban, A. M. (2018). Health care providers’ spirit at work within a restructured workplace. </a:t>
            </a:r>
            <a:r>
              <a:rPr lang="en-US" sz="1200" i="1" dirty="0"/>
              <a:t>Western Journal of Nursing Research 40</a:t>
            </a:r>
            <a:r>
              <a:rPr lang="en-US" sz="1200" dirty="0"/>
              <a:t>(1), 20–36. </a:t>
            </a:r>
            <a:r>
              <a:rPr lang="en-US" sz="1200" dirty="0" err="1"/>
              <a:t>doi</a:t>
            </a:r>
            <a:r>
              <a:rPr lang="en-US" sz="1200" dirty="0"/>
              <a:t>: 10.1177/0193945916678418</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fontScale="77500" lnSpcReduction="20000"/>
          </a:bodyPr>
          <a:lstStyle/>
          <a:p>
            <a:pPr>
              <a:buFont typeface="Arial" panose="020B0604020202020204" pitchFamily="34" charset="0"/>
              <a:buChar char="•"/>
            </a:pPr>
            <a:r>
              <a:rPr lang="en-US" dirty="0"/>
              <a:t>Describe the key issues leading to the development of Magnet hospitals.</a:t>
            </a:r>
          </a:p>
          <a:p>
            <a:pPr>
              <a:buFont typeface="Arial" panose="020B0604020202020204" pitchFamily="34" charset="0"/>
              <a:buChar char="•"/>
            </a:pPr>
            <a:r>
              <a:rPr lang="en-US" dirty="0"/>
              <a:t>Identify how Magnet hospitals changed health care in the United States.</a:t>
            </a:r>
          </a:p>
          <a:p>
            <a:pPr>
              <a:buFont typeface="Arial" panose="020B0604020202020204" pitchFamily="34" charset="0"/>
              <a:buChar char="•"/>
            </a:pPr>
            <a:r>
              <a:rPr lang="en-US" dirty="0"/>
              <a:t>Describe the key issues leading to the publication of the Francis report in the UK.</a:t>
            </a:r>
          </a:p>
          <a:p>
            <a:pPr>
              <a:buFont typeface="Arial" panose="020B0604020202020204" pitchFamily="34" charset="0"/>
              <a:buChar char="•"/>
            </a:pPr>
            <a:r>
              <a:rPr lang="en-US" dirty="0"/>
              <a:t>Describe the features of “a culture of safety.”</a:t>
            </a:r>
          </a:p>
          <a:p>
            <a:pPr>
              <a:buFont typeface="Arial" panose="020B0604020202020204" pitchFamily="34" charset="0"/>
              <a:buChar char="•"/>
            </a:pPr>
            <a:r>
              <a:rPr lang="en-US" dirty="0"/>
              <a:t>Appraise the use of Lean in health care.</a:t>
            </a:r>
          </a:p>
          <a:p>
            <a:pPr>
              <a:buFont typeface="Arial" panose="020B0604020202020204" pitchFamily="34" charset="0"/>
              <a:buChar char="•"/>
            </a:pPr>
            <a:r>
              <a:rPr lang="en-US" dirty="0"/>
              <a:t>Appraise the plan-do-study-act (PDSA) cycle as a basis for QI work.</a:t>
            </a:r>
          </a:p>
          <a:p>
            <a:pPr>
              <a:buFont typeface="Arial" panose="020B0604020202020204" pitchFamily="34" charset="0"/>
              <a:buChar char="•"/>
            </a:pPr>
            <a:r>
              <a:rPr lang="en-US" dirty="0"/>
              <a:t>Identify your leadership imperative to create safe work environments and support QI work.</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Introduction</a:t>
            </a:r>
          </a:p>
        </p:txBody>
      </p:sp>
      <p:sp>
        <p:nvSpPr>
          <p:cNvPr id="3" name="Content Placeholder 2"/>
          <p:cNvSpPr>
            <a:spLocks noGrp="1"/>
          </p:cNvSpPr>
          <p:nvPr>
            <p:ph idx="1"/>
          </p:nvPr>
        </p:nvSpPr>
        <p:spPr>
          <a:xfrm>
            <a:off x="1404572" y="1247273"/>
            <a:ext cx="7132401" cy="2735664"/>
          </a:xfrm>
        </p:spPr>
        <p:txBody>
          <a:bodyPr>
            <a:normAutofit fontScale="77500" lnSpcReduction="20000"/>
          </a:bodyPr>
          <a:lstStyle/>
          <a:p>
            <a:pPr>
              <a:buFont typeface="Arial" panose="020B0604020202020204" pitchFamily="34" charset="0"/>
              <a:buChar char="•"/>
            </a:pPr>
            <a:r>
              <a:rPr lang="en-US" b="1" dirty="0"/>
              <a:t>Quality Management</a:t>
            </a:r>
            <a:r>
              <a:rPr lang="en-US" dirty="0"/>
              <a:t>: “the philosophy of a health care culture that emphasizes patient satisfaction, innovation and employee </a:t>
            </a:r>
            <a:r>
              <a:rPr lang="en-US" dirty="0" smtClean="0"/>
              <a:t>involvement.” </a:t>
            </a:r>
            <a:r>
              <a:rPr lang="en-US" dirty="0"/>
              <a:t>(</a:t>
            </a:r>
            <a:r>
              <a:rPr lang="en-US" dirty="0" err="1"/>
              <a:t>Folse</a:t>
            </a:r>
            <a:r>
              <a:rPr lang="en-US" dirty="0"/>
              <a:t>, adapted by Wong, 2015, p. 392)</a:t>
            </a:r>
          </a:p>
          <a:p>
            <a:pPr lvl="1">
              <a:buFont typeface="Arial" panose="020B0604020202020204" pitchFamily="34" charset="0"/>
              <a:buChar char="•"/>
            </a:pPr>
            <a:r>
              <a:rPr lang="en-US" b="1" dirty="0"/>
              <a:t>Quality Assurance (QA)</a:t>
            </a:r>
            <a:r>
              <a:rPr lang="en-US" dirty="0"/>
              <a:t>:</a:t>
            </a:r>
            <a:r>
              <a:rPr lang="en-US" b="1" dirty="0"/>
              <a:t> </a:t>
            </a:r>
            <a:r>
              <a:rPr lang="en-US" dirty="0"/>
              <a:t>the regular monitoring and evaluation of services to ensure that they meet the established standards of </a:t>
            </a:r>
            <a:r>
              <a:rPr lang="en-US" dirty="0" smtClean="0"/>
              <a:t>practice.</a:t>
            </a:r>
            <a:endParaRPr lang="en-US" dirty="0"/>
          </a:p>
          <a:p>
            <a:pPr lvl="1">
              <a:buFont typeface="Arial" panose="020B0604020202020204" pitchFamily="34" charset="0"/>
              <a:buChar char="•"/>
            </a:pPr>
            <a:r>
              <a:rPr lang="en-US" b="1" dirty="0"/>
              <a:t>Quality Improvement (QI)</a:t>
            </a:r>
            <a:r>
              <a:rPr lang="en-US" dirty="0"/>
              <a:t>: the ongoing work required to support optimum health for patients, through continued review and revision of processes and procedures according to best practices, emphasizing patient satisfaction, innovation, and employee </a:t>
            </a:r>
            <a:r>
              <a:rPr lang="en-US" dirty="0" smtClean="0"/>
              <a:t>involvement. </a:t>
            </a:r>
            <a:r>
              <a:rPr lang="en-US" dirty="0"/>
              <a:t>(</a:t>
            </a:r>
            <a:r>
              <a:rPr lang="en-US" dirty="0" err="1"/>
              <a:t>Folse</a:t>
            </a:r>
            <a:r>
              <a:rPr lang="en-US" dirty="0"/>
              <a:t>, adapted by Wong, 2015)</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182862"/>
            <a:ext cx="7275714" cy="366760"/>
          </a:xfrm>
        </p:spPr>
        <p:txBody>
          <a:bodyPr>
            <a:normAutofit fontScale="90000"/>
          </a:bodyPr>
          <a:lstStyle/>
          <a:p>
            <a:r>
              <a:rPr lang="en-US" dirty="0"/>
              <a:t>Magnet Hospitals: Hospitals not </a:t>
            </a:r>
            <a:r>
              <a:rPr lang="en-US" dirty="0" smtClean="0"/>
              <a:t>Experiencing </a:t>
            </a:r>
            <a:r>
              <a:rPr lang="en-US" dirty="0"/>
              <a:t>N</a:t>
            </a:r>
            <a:r>
              <a:rPr lang="en-US" dirty="0" smtClean="0"/>
              <a:t>urse </a:t>
            </a:r>
            <a:r>
              <a:rPr lang="en-US" dirty="0"/>
              <a:t>E</a:t>
            </a:r>
            <a:r>
              <a:rPr lang="en-US" dirty="0" smtClean="0"/>
              <a:t>mployment </a:t>
            </a:r>
            <a:r>
              <a:rPr lang="en-US" dirty="0"/>
              <a:t>or </a:t>
            </a:r>
            <a:r>
              <a:rPr lang="en-US" dirty="0" smtClean="0"/>
              <a:t>Retention </a:t>
            </a:r>
            <a:r>
              <a:rPr lang="en-US" dirty="0"/>
              <a:t>I</a:t>
            </a:r>
            <a:r>
              <a:rPr lang="en-US" dirty="0" smtClean="0"/>
              <a:t>ssues</a:t>
            </a:r>
            <a:endParaRPr lang="en-US" dirty="0"/>
          </a:p>
        </p:txBody>
      </p:sp>
      <p:sp>
        <p:nvSpPr>
          <p:cNvPr id="3" name="Content Placeholder 2"/>
          <p:cNvSpPr>
            <a:spLocks noGrp="1"/>
          </p:cNvSpPr>
          <p:nvPr>
            <p:ph idx="1"/>
          </p:nvPr>
        </p:nvSpPr>
        <p:spPr>
          <a:xfrm>
            <a:off x="1404572" y="1665118"/>
            <a:ext cx="7132401" cy="2735664"/>
          </a:xfrm>
        </p:spPr>
        <p:txBody>
          <a:bodyPr>
            <a:normAutofit/>
          </a:bodyPr>
          <a:lstStyle/>
          <a:p>
            <a:pPr>
              <a:buFont typeface="Arial" panose="020B0604020202020204" pitchFamily="34" charset="0"/>
              <a:buChar char="•"/>
            </a:pPr>
            <a:r>
              <a:rPr lang="en-US" sz="1800" dirty="0"/>
              <a:t>Five goals to achieve Magnet </a:t>
            </a:r>
            <a:r>
              <a:rPr lang="en-US" sz="1800" dirty="0" smtClean="0"/>
              <a:t>hospital </a:t>
            </a:r>
            <a:r>
              <a:rPr lang="en-US" sz="1800" dirty="0"/>
              <a:t>status (McHugh et al., 2013): </a:t>
            </a:r>
          </a:p>
          <a:p>
            <a:pPr lvl="1">
              <a:buFont typeface="Arial" panose="020B0604020202020204" pitchFamily="34" charset="0"/>
              <a:buChar char="•"/>
            </a:pPr>
            <a:r>
              <a:rPr lang="en-US" sz="1800" dirty="0"/>
              <a:t>Transformational leadership</a:t>
            </a:r>
          </a:p>
          <a:p>
            <a:pPr lvl="1">
              <a:buFont typeface="Arial" panose="020B0604020202020204" pitchFamily="34" charset="0"/>
              <a:buChar char="•"/>
            </a:pPr>
            <a:r>
              <a:rPr lang="en-US" sz="1800" dirty="0"/>
              <a:t>Structural empowerment</a:t>
            </a:r>
          </a:p>
          <a:p>
            <a:pPr lvl="1">
              <a:buFont typeface="Arial" panose="020B0604020202020204" pitchFamily="34" charset="0"/>
              <a:buChar char="•"/>
            </a:pPr>
            <a:r>
              <a:rPr lang="en-US" sz="1800" dirty="0"/>
              <a:t>Exemplary professional practice</a:t>
            </a:r>
          </a:p>
          <a:p>
            <a:pPr lvl="1">
              <a:buFont typeface="Arial" panose="020B0604020202020204" pitchFamily="34" charset="0"/>
              <a:buChar char="•"/>
            </a:pPr>
            <a:r>
              <a:rPr lang="en-US" sz="1800" dirty="0"/>
              <a:t>New knowledge and improvements </a:t>
            </a:r>
          </a:p>
          <a:p>
            <a:pPr lvl="1">
              <a:buFont typeface="Arial" panose="020B0604020202020204" pitchFamily="34" charset="0"/>
              <a:buChar char="•"/>
            </a:pPr>
            <a:r>
              <a:rPr lang="en-US" sz="1800" dirty="0"/>
              <a:t>Empirical outcomes that are embedded in each of the four previous domains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817850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7.1.1</a:t>
            </a:r>
          </a:p>
        </p:txBody>
      </p:sp>
      <p:sp>
        <p:nvSpPr>
          <p:cNvPr id="3" name="Content Placeholder 2"/>
          <p:cNvSpPr>
            <a:spLocks noGrp="1"/>
          </p:cNvSpPr>
          <p:nvPr>
            <p:ph idx="1"/>
          </p:nvPr>
        </p:nvSpPr>
        <p:spPr>
          <a:xfrm>
            <a:off x="1404572" y="1152133"/>
            <a:ext cx="7132401" cy="2735664"/>
          </a:xfrm>
        </p:spPr>
        <p:txBody>
          <a:bodyPr>
            <a:normAutofit fontScale="92500"/>
          </a:bodyPr>
          <a:lstStyle/>
          <a:p>
            <a:pPr lvl="1">
              <a:lnSpc>
                <a:spcPct val="100000"/>
              </a:lnSpc>
              <a:spcAft>
                <a:spcPts val="1200"/>
              </a:spcAft>
            </a:pPr>
            <a:r>
              <a:rPr lang="en-CA" sz="2000" dirty="0">
                <a:latin typeface="+mj-lt"/>
                <a:cs typeface="Times New Roman" panose="02020603050405020304" pitchFamily="18" charset="0"/>
              </a:rPr>
              <a:t>Watch </a:t>
            </a:r>
            <a:r>
              <a:rPr lang="en-CA" sz="2000" dirty="0" smtClean="0">
                <a:latin typeface="+mj-lt"/>
                <a:cs typeface="Times New Roman" panose="02020603050405020304" pitchFamily="18" charset="0"/>
              </a:rPr>
              <a:t>the </a:t>
            </a:r>
            <a:r>
              <a:rPr lang="en-CA" sz="2000" dirty="0">
                <a:latin typeface="+mj-lt"/>
                <a:cs typeface="Times New Roman" panose="02020603050405020304" pitchFamily="18" charset="0"/>
              </a:rPr>
              <a:t>video titled “</a:t>
            </a:r>
            <a:r>
              <a:rPr lang="en-CA" sz="2000" dirty="0">
                <a:latin typeface="+mj-lt"/>
                <a:cs typeface="Times New Roman" panose="02020603050405020304" pitchFamily="18" charset="0"/>
                <a:hlinkClick r:id="rId2"/>
              </a:rPr>
              <a:t>Magnet Recognition Program Overview</a:t>
            </a:r>
            <a:r>
              <a:rPr lang="en-CA" sz="2000" dirty="0">
                <a:latin typeface="+mj-lt"/>
                <a:cs typeface="Times New Roman" panose="02020603050405020304" pitchFamily="18" charset="0"/>
              </a:rPr>
              <a:t>” </a:t>
            </a:r>
            <a:r>
              <a:rPr lang="en-US" sz="2000" dirty="0">
                <a:latin typeface="+mj-lt"/>
                <a:cs typeface="Times New Roman" panose="02020603050405020304" pitchFamily="18" charset="0"/>
              </a:rPr>
              <a:t>(5:55) by </a:t>
            </a:r>
            <a:r>
              <a:rPr lang="en-US" sz="2000" dirty="0" err="1">
                <a:latin typeface="+mj-lt"/>
                <a:cs typeface="Times New Roman" panose="02020603050405020304" pitchFamily="18" charset="0"/>
              </a:rPr>
              <a:t>Mouayad</a:t>
            </a:r>
            <a:r>
              <a:rPr lang="en-US" sz="2000" dirty="0">
                <a:latin typeface="+mj-lt"/>
                <a:cs typeface="Times New Roman" panose="02020603050405020304" pitchFamily="18" charset="0"/>
              </a:rPr>
              <a:t> </a:t>
            </a:r>
            <a:r>
              <a:rPr lang="en-US" sz="2000" dirty="0" err="1">
                <a:latin typeface="+mj-lt"/>
                <a:cs typeface="Times New Roman" panose="02020603050405020304" pitchFamily="18" charset="0"/>
              </a:rPr>
              <a:t>Mohtar</a:t>
            </a:r>
            <a:r>
              <a:rPr lang="en-US" sz="2000" dirty="0">
                <a:latin typeface="+mj-lt"/>
                <a:cs typeface="Times New Roman" panose="02020603050405020304" pitchFamily="18" charset="0"/>
              </a:rPr>
              <a:t>, to find out more about the five requirements of Magnet hospitals, then answer the following questions:</a:t>
            </a:r>
          </a:p>
          <a:p>
            <a:pPr lvl="2">
              <a:lnSpc>
                <a:spcPct val="100000"/>
              </a:lnSpc>
              <a:spcAft>
                <a:spcPts val="1200"/>
              </a:spcAft>
            </a:pPr>
            <a:r>
              <a:rPr lang="en-US" dirty="0">
                <a:latin typeface="+mj-lt"/>
                <a:cs typeface="Times New Roman" panose="02020603050405020304" pitchFamily="18" charset="0"/>
              </a:rPr>
              <a:t>What are the five components of the Magnet model?</a:t>
            </a:r>
          </a:p>
          <a:p>
            <a:pPr lvl="2">
              <a:lnSpc>
                <a:spcPct val="100000"/>
              </a:lnSpc>
              <a:spcAft>
                <a:spcPts val="1200"/>
              </a:spcAft>
            </a:pPr>
            <a:r>
              <a:rPr lang="en-US" dirty="0">
                <a:latin typeface="+mj-lt"/>
                <a:cs typeface="Times New Roman" panose="02020603050405020304" pitchFamily="18" charset="0"/>
              </a:rPr>
              <a:t>What are the main characteristics of each of the five components?</a:t>
            </a:r>
            <a:r>
              <a:rPr lang="en-CA" sz="2000" dirty="0">
                <a:latin typeface="+mj-lt"/>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640064"/>
            <a:ext cx="7275714" cy="366760"/>
          </a:xfrm>
        </p:spPr>
        <p:txBody>
          <a:bodyPr>
            <a:normAutofit fontScale="90000"/>
          </a:bodyPr>
          <a:lstStyle/>
          <a:p>
            <a:r>
              <a:rPr lang="en-US" dirty="0"/>
              <a:t>Patient Outcomes and Magnet Hospitals </a:t>
            </a:r>
          </a:p>
        </p:txBody>
      </p:sp>
      <p:sp>
        <p:nvSpPr>
          <p:cNvPr id="3" name="Content Placeholder 2"/>
          <p:cNvSpPr>
            <a:spLocks noGrp="1"/>
          </p:cNvSpPr>
          <p:nvPr>
            <p:ph idx="1"/>
          </p:nvPr>
        </p:nvSpPr>
        <p:spPr>
          <a:xfrm>
            <a:off x="1404572" y="1324223"/>
            <a:ext cx="7132401" cy="2735664"/>
          </a:xfrm>
        </p:spPr>
        <p:txBody>
          <a:bodyPr>
            <a:normAutofit/>
          </a:bodyPr>
          <a:lstStyle/>
          <a:p>
            <a:pPr>
              <a:buFont typeface="Arial" panose="020B0604020202020204" pitchFamily="34" charset="0"/>
              <a:buChar char="•"/>
            </a:pPr>
            <a:r>
              <a:rPr lang="en-US" sz="1800" dirty="0"/>
              <a:t>Improved patient outcomes are a direct positive outcome of the organizational reform of the nurses’ work </a:t>
            </a:r>
            <a:r>
              <a:rPr lang="en-US" sz="1800" dirty="0" smtClean="0"/>
              <a:t>environment. </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73104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27237"/>
            <a:ext cx="7275714" cy="366760"/>
          </a:xfrm>
        </p:spPr>
        <p:txBody>
          <a:bodyPr>
            <a:normAutofit fontScale="90000"/>
          </a:bodyPr>
          <a:lstStyle/>
          <a:p>
            <a:r>
              <a:rPr lang="en-US" dirty="0"/>
              <a:t>Eight </a:t>
            </a:r>
            <a:r>
              <a:rPr lang="en-US" dirty="0" smtClean="0"/>
              <a:t>Categories </a:t>
            </a:r>
            <a:r>
              <a:rPr lang="en-US" dirty="0"/>
              <a:t>of </a:t>
            </a:r>
            <a:r>
              <a:rPr lang="en-US" dirty="0" smtClean="0"/>
              <a:t>Nurse-Related </a:t>
            </a:r>
            <a:r>
              <a:rPr lang="en-US" dirty="0"/>
              <a:t>V</a:t>
            </a:r>
            <a:r>
              <a:rPr lang="en-US" dirty="0" smtClean="0"/>
              <a:t>ariables</a:t>
            </a:r>
            <a:r>
              <a:rPr lang="en-US" dirty="0"/>
              <a:t>:</a:t>
            </a:r>
          </a:p>
        </p:txBody>
      </p:sp>
      <p:sp>
        <p:nvSpPr>
          <p:cNvPr id="3" name="Content Placeholder 2"/>
          <p:cNvSpPr>
            <a:spLocks noGrp="1"/>
          </p:cNvSpPr>
          <p:nvPr>
            <p:ph idx="1"/>
          </p:nvPr>
        </p:nvSpPr>
        <p:spPr>
          <a:xfrm>
            <a:off x="1404572" y="1300159"/>
            <a:ext cx="7132401" cy="2735664"/>
          </a:xfrm>
        </p:spPr>
        <p:txBody>
          <a:bodyPr>
            <a:normAutofit/>
          </a:bodyPr>
          <a:lstStyle/>
          <a:p>
            <a:pPr>
              <a:buFont typeface="Arial" panose="020B0604020202020204" pitchFamily="34" charset="0"/>
              <a:buChar char="•"/>
            </a:pPr>
            <a:r>
              <a:rPr lang="en-US" sz="1800" dirty="0"/>
              <a:t>Nurse hospital work environment</a:t>
            </a:r>
          </a:p>
          <a:p>
            <a:pPr>
              <a:buFont typeface="Arial" panose="020B0604020202020204" pitchFamily="34" charset="0"/>
              <a:buChar char="•"/>
            </a:pPr>
            <a:r>
              <a:rPr lang="en-US" sz="1800" dirty="0"/>
              <a:t>Magnet status</a:t>
            </a:r>
          </a:p>
          <a:p>
            <a:pPr>
              <a:buFont typeface="Arial" panose="020B0604020202020204" pitchFamily="34" charset="0"/>
              <a:buChar char="•"/>
            </a:pPr>
            <a:r>
              <a:rPr lang="en-US" sz="1800" dirty="0"/>
              <a:t>Nurse-physician communication </a:t>
            </a:r>
          </a:p>
          <a:p>
            <a:pPr>
              <a:buFont typeface="Arial" panose="020B0604020202020204" pitchFamily="34" charset="0"/>
              <a:buChar char="•"/>
            </a:pPr>
            <a:r>
              <a:rPr lang="en-US" sz="1800" dirty="0"/>
              <a:t>Job demand </a:t>
            </a:r>
          </a:p>
          <a:p>
            <a:pPr>
              <a:buFont typeface="Arial" panose="020B0604020202020204" pitchFamily="34" charset="0"/>
              <a:buChar char="•"/>
            </a:pPr>
            <a:r>
              <a:rPr lang="en-US" sz="1800" dirty="0"/>
              <a:t>Staffing</a:t>
            </a:r>
          </a:p>
          <a:p>
            <a:pPr>
              <a:buFont typeface="Arial" panose="020B0604020202020204" pitchFamily="34" charset="0"/>
              <a:buChar char="•"/>
            </a:pPr>
            <a:r>
              <a:rPr lang="en-US" sz="1800" dirty="0"/>
              <a:t>Education</a:t>
            </a:r>
          </a:p>
          <a:p>
            <a:pPr>
              <a:buFont typeface="Arial" panose="020B0604020202020204" pitchFamily="34" charset="0"/>
              <a:buChar char="•"/>
            </a:pPr>
            <a:r>
              <a:rPr lang="en-US" sz="1800" dirty="0"/>
              <a:t>Years of experience </a:t>
            </a:r>
          </a:p>
          <a:p>
            <a:pPr>
              <a:buFont typeface="Arial" panose="020B0604020202020204" pitchFamily="34" charset="0"/>
              <a:buChar char="•"/>
            </a:pPr>
            <a:r>
              <a:rPr lang="en-US" sz="1800" dirty="0"/>
              <a:t>Certification                     </a:t>
            </a:r>
            <a:r>
              <a:rPr lang="en-US" sz="1700" dirty="0"/>
              <a:t>		</a:t>
            </a:r>
            <a:r>
              <a:rPr lang="en-US" sz="1400" dirty="0" smtClean="0"/>
              <a:t>(</a:t>
            </a:r>
            <a:r>
              <a:rPr lang="en-US" sz="1400" dirty="0"/>
              <a:t>Krueger, Funk, Green, and </a:t>
            </a:r>
            <a:r>
              <a:rPr lang="en-US" sz="1400" dirty="0" err="1"/>
              <a:t>Kuznar</a:t>
            </a:r>
            <a:r>
              <a:rPr lang="en-US" sz="1400" dirty="0"/>
              <a:t>, 2013)</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4228181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Relationship between </a:t>
            </a:r>
            <a:r>
              <a:rPr lang="en-US" dirty="0" smtClean="0"/>
              <a:t>Nurse-</a:t>
            </a:r>
            <a:r>
              <a:rPr lang="en-US" dirty="0"/>
              <a:t>R</a:t>
            </a:r>
            <a:r>
              <a:rPr lang="en-US" dirty="0" smtClean="0"/>
              <a:t>elated </a:t>
            </a:r>
            <a:r>
              <a:rPr lang="en-US" dirty="0"/>
              <a:t>V</a:t>
            </a:r>
            <a:r>
              <a:rPr lang="en-US" dirty="0" smtClean="0"/>
              <a:t>ariables </a:t>
            </a:r>
            <a:r>
              <a:rPr lang="en-US" dirty="0"/>
              <a:t>and </a:t>
            </a:r>
            <a:r>
              <a:rPr lang="en-US" dirty="0" smtClean="0"/>
              <a:t>Three </a:t>
            </a:r>
            <a:r>
              <a:rPr lang="en-US" dirty="0"/>
              <a:t>P</a:t>
            </a:r>
            <a:r>
              <a:rPr lang="en-US" dirty="0" smtClean="0"/>
              <a:t>atient </a:t>
            </a:r>
            <a:r>
              <a:rPr lang="en-US" dirty="0"/>
              <a:t>O</a:t>
            </a:r>
            <a:r>
              <a:rPr lang="en-US" dirty="0" smtClean="0"/>
              <a:t>utcomes</a:t>
            </a:r>
            <a:r>
              <a:rPr lang="en-US" dirty="0"/>
              <a:t>: </a:t>
            </a:r>
          </a:p>
        </p:txBody>
      </p:sp>
      <p:sp>
        <p:nvSpPr>
          <p:cNvPr id="3" name="Content Placeholder 2"/>
          <p:cNvSpPr>
            <a:spLocks noGrp="1"/>
          </p:cNvSpPr>
          <p:nvPr>
            <p:ph idx="1"/>
          </p:nvPr>
        </p:nvSpPr>
        <p:spPr>
          <a:xfrm>
            <a:off x="1404572" y="1324223"/>
            <a:ext cx="7132401" cy="2735664"/>
          </a:xfrm>
        </p:spPr>
        <p:txBody>
          <a:bodyPr>
            <a:normAutofit/>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Patient adverse events</a:t>
            </a:r>
          </a:p>
          <a:p>
            <a:pPr>
              <a:buFont typeface="Arial" panose="020B0604020202020204" pitchFamily="34" charset="0"/>
              <a:buChar char="•"/>
            </a:pPr>
            <a:r>
              <a:rPr lang="en-US" sz="1800" dirty="0"/>
              <a:t>Cost of patient care </a:t>
            </a:r>
          </a:p>
          <a:p>
            <a:pPr>
              <a:buFont typeface="Arial" panose="020B0604020202020204" pitchFamily="34" charset="0"/>
              <a:buChar char="•"/>
            </a:pPr>
            <a:r>
              <a:rPr lang="en-US" sz="1800" dirty="0"/>
              <a:t>Expected patient outcomes </a:t>
            </a:r>
          </a:p>
          <a:p>
            <a:pPr>
              <a:buFont typeface="Arial" panose="020B0604020202020204" pitchFamily="34" charset="0"/>
              <a:buChar char="•"/>
            </a:pPr>
            <a:endParaRPr lang="en-US" sz="1800" dirty="0"/>
          </a:p>
          <a:p>
            <a:pPr marL="0" indent="0">
              <a:buNone/>
            </a:pPr>
            <a:r>
              <a:rPr lang="en-US" sz="1800" dirty="0"/>
              <a:t>				</a:t>
            </a:r>
          </a:p>
          <a:p>
            <a:pPr marL="1347788" lvl="3" indent="0">
              <a:buNone/>
            </a:pPr>
            <a:r>
              <a:rPr lang="en-US" sz="1400" dirty="0"/>
              <a:t>						</a:t>
            </a:r>
          </a:p>
          <a:p>
            <a:pPr marL="1347788" lvl="3" indent="0">
              <a:buNone/>
            </a:pPr>
            <a:endParaRPr lang="en-US" sz="1400" dirty="0"/>
          </a:p>
          <a:p>
            <a:pPr marL="1347788" lvl="3" indent="0">
              <a:buNone/>
            </a:pPr>
            <a:r>
              <a:rPr lang="en-US" sz="1400" dirty="0"/>
              <a:t>						(Krueger, Funk, Green, and </a:t>
            </a:r>
            <a:r>
              <a:rPr lang="en-US" sz="1400" dirty="0" err="1"/>
              <a:t>Kuznar</a:t>
            </a:r>
            <a:r>
              <a:rPr lang="en-US" sz="1400" dirty="0"/>
              <a:t>, 2013)</a:t>
            </a: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3647738317"/>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2989</TotalTime>
  <Words>1466</Words>
  <Application>Microsoft Office PowerPoint</Application>
  <PresentationFormat>On-screen Show (16:9)</PresentationFormat>
  <Paragraphs>179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Naked PowerPoint Template</vt:lpstr>
      <vt:lpstr>Leadership in Quality Management and Safety</vt:lpstr>
      <vt:lpstr>Open License</vt:lpstr>
      <vt:lpstr>Learning Objectives</vt:lpstr>
      <vt:lpstr>Introduction</vt:lpstr>
      <vt:lpstr>Magnet Hospitals: Hospitals not Experiencing Nurse Employment or Retention Issues</vt:lpstr>
      <vt:lpstr>Essential Learning Activity 7.1.1</vt:lpstr>
      <vt:lpstr>Patient Outcomes and Magnet Hospitals </vt:lpstr>
      <vt:lpstr>Eight Categories of Nurse-Related Variables:</vt:lpstr>
      <vt:lpstr>Relationship between Nurse-Related Variables and Three Patient Outcomes: </vt:lpstr>
      <vt:lpstr>The Francis Report</vt:lpstr>
      <vt:lpstr>Essential Learning Activity 7.2.1</vt:lpstr>
      <vt:lpstr>Essential Learning Activity 7.2.1 (Cont’d)</vt:lpstr>
      <vt:lpstr>Patient Safety Culture</vt:lpstr>
      <vt:lpstr>Patient Safety Culture (Cont’d)</vt:lpstr>
      <vt:lpstr>Essential Learning Activity 7.3.1</vt:lpstr>
      <vt:lpstr>Patient Safety Culture (Cont’d)</vt:lpstr>
      <vt:lpstr>Essential Learning Activity 7.3.2</vt:lpstr>
      <vt:lpstr>LEAN</vt:lpstr>
      <vt:lpstr>LEAN (Cont’d)</vt:lpstr>
      <vt:lpstr>Essential Learning Activity 7.4.1</vt:lpstr>
      <vt:lpstr>Plan, Do, Study, and Act (PDSA)</vt:lpstr>
      <vt:lpstr>Essential Learning Activity 7.5.1</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103</cp:revision>
  <dcterms:created xsi:type="dcterms:W3CDTF">2019-07-19T18:36:56Z</dcterms:created>
  <dcterms:modified xsi:type="dcterms:W3CDTF">2020-02-06T16:17:08Z</dcterms:modified>
</cp:coreProperties>
</file>