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handoutMasterIdLst>
    <p:handoutMasterId r:id="rId27"/>
  </p:handoutMasterIdLst>
  <p:sldIdLst>
    <p:sldId id="257" r:id="rId2"/>
    <p:sldId id="260" r:id="rId3"/>
    <p:sldId id="261" r:id="rId4"/>
    <p:sldId id="269" r:id="rId5"/>
    <p:sldId id="320" r:id="rId6"/>
    <p:sldId id="342" r:id="rId7"/>
    <p:sldId id="343" r:id="rId8"/>
    <p:sldId id="358" r:id="rId9"/>
    <p:sldId id="344" r:id="rId10"/>
    <p:sldId id="364" r:id="rId11"/>
    <p:sldId id="363" r:id="rId12"/>
    <p:sldId id="345" r:id="rId13"/>
    <p:sldId id="346" r:id="rId14"/>
    <p:sldId id="347" r:id="rId15"/>
    <p:sldId id="360" r:id="rId16"/>
    <p:sldId id="361" r:id="rId17"/>
    <p:sldId id="362" r:id="rId18"/>
    <p:sldId id="348" r:id="rId19"/>
    <p:sldId id="350" r:id="rId20"/>
    <p:sldId id="352" r:id="rId21"/>
    <p:sldId id="353" r:id="rId22"/>
    <p:sldId id="279" r:id="rId23"/>
    <p:sldId id="280" r:id="rId24"/>
    <p:sldId id="264"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961" autoAdjust="0"/>
    <p:restoredTop sz="79336" autoAdjust="0"/>
  </p:normalViewPr>
  <p:slideViewPr>
    <p:cSldViewPr snapToGrid="0" snapToObjects="1">
      <p:cViewPr varScale="1">
        <p:scale>
          <a:sx n="99" d="100"/>
          <a:sy n="99" d="100"/>
        </p:scale>
        <p:origin x="-1182"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6T11:17:46.846" idx="1">
    <p:pos x="1031" y="1704"/>
    <p:text>Please add title/affiliation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06T11:24:42.379" idx="2">
    <p:pos x="1952" y="1128"/>
    <p:text>only one video is mentioned above. </p:text>
  </p:cm>
  <p:cm authorId="0" dt="2020-02-06T11:24:51.355" idx="3">
    <p:pos x="1637" y="1619"/>
    <p:text>see previous comment.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06T11:25:40.625" idx="4">
    <p:pos x="2098" y="1128"/>
    <p:text>since this appears on a second slide, I would suggest opting for "this video" here.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06T11:34:31.398" idx="5">
    <p:pos x="2001" y="843"/>
    <p:text>please add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researchgate.net/publication/10802283_Disseminating_Innovations_in_Health_Car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joannabriggs.org/about.html" TargetMode="External"/><Relationship Id="rId2" Type="http://schemas.openxmlformats.org/officeDocument/2006/relationships/hyperlink" Target="https://www.youtube.com/watch?v=2pJvBNszxIU" TargetMode="Externa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hyperlink" Target="https://www.youtube.com/watch?v=Xiv75BLGt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OpiqnCAQ6S8" TargetMode="External"/><Relationship Id="rId2" Type="http://schemas.openxmlformats.org/officeDocument/2006/relationships/hyperlink" Target="https://www.youtube.com/watch?v=izkXtw1tDeg" TargetMode="External"/><Relationship Id="rId1" Type="http://schemas.openxmlformats.org/officeDocument/2006/relationships/slideLayout" Target="../slideLayouts/slideLayout2.xml"/><Relationship Id="rId4" Type="http://schemas.openxmlformats.org/officeDocument/2006/relationships/hyperlink" Target="https://www.youtube.com/watch?v=4_blLCT8iyQ"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wRP-Z39RSE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who.int/hiv/topics/idu/en/" TargetMode="External"/><Relationship Id="rId2" Type="http://schemas.openxmlformats.org/officeDocument/2006/relationships/hyperlink" Target="https://www.bcnu.org/AboutBcnu/Documents/PS_HarmReduction.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na-aiic.ca/~/media/cna/page-content/pdf-en/ps113_evidence_informed_2010_e.pdf?la=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1250969"/>
            <a:ext cx="5915762" cy="1119537"/>
          </a:xfrm>
        </p:spPr>
        <p:txBody>
          <a:bodyPr/>
          <a:lstStyle/>
          <a:p>
            <a:r>
              <a:rPr lang="en-US" sz="3600" dirty="0"/>
              <a:t>Leaders and Evidence-Informed </a:t>
            </a:r>
            <a:r>
              <a:rPr lang="en-US" sz="3600" dirty="0" smtClean="0"/>
              <a:t>Decision Making</a:t>
            </a:r>
            <a:endParaRPr lang="en-US" sz="3600" dirty="0"/>
          </a:p>
        </p:txBody>
      </p:sp>
      <p:sp>
        <p:nvSpPr>
          <p:cNvPr id="4" name="Content Placeholder 3"/>
          <p:cNvSpPr>
            <a:spLocks noGrp="1"/>
          </p:cNvSpPr>
          <p:nvPr>
            <p:ph idx="10"/>
          </p:nvPr>
        </p:nvSpPr>
        <p:spPr>
          <a:xfrm>
            <a:off x="694357" y="2324838"/>
            <a:ext cx="5596273" cy="329332"/>
          </a:xfrm>
        </p:spPr>
        <p:txBody>
          <a:bodyPr/>
          <a:lstStyle/>
          <a:p>
            <a:r>
              <a:rPr lang="en-CA" sz="2000" dirty="0"/>
              <a:t>Maura MacPhee </a:t>
            </a:r>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a16="http://schemas.microsoft.com/office/drawing/2014/main" xmlns="" id="{CC427867-0E7B-4BFE-AF34-1415BCBF7C62}"/>
              </a:ext>
            </a:extLst>
          </p:cNvPr>
          <p:cNvSpPr>
            <a:spLocks noGrp="1"/>
          </p:cNvSpPr>
          <p:nvPr/>
        </p:nvSpPr>
        <p:spPr>
          <a:xfrm>
            <a:off x="714849" y="2708376"/>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8.2.2</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Read Dr. Donald Berwick’s 2003 paper titled “</a:t>
            </a:r>
            <a:r>
              <a:rPr lang="en-US" sz="1800" dirty="0">
                <a:latin typeface="+mj-lt"/>
                <a:cs typeface="Times New Roman" panose="02020603050405020304" pitchFamily="18" charset="0"/>
                <a:hlinkClick r:id="rId2"/>
              </a:rPr>
              <a:t>Disseminating Innovations in Health Care</a:t>
            </a:r>
            <a:r>
              <a:rPr lang="en-US" sz="1800" dirty="0">
                <a:latin typeface="+mj-lt"/>
                <a:cs typeface="Times New Roman" panose="02020603050405020304" pitchFamily="18" charset="0"/>
              </a:rPr>
              <a:t>.” This classic paper discusses why innovation, or positive change, is difficult to integrate within health care settings.</a:t>
            </a:r>
            <a:endParaRPr lang="en-US" sz="1800" dirty="0">
              <a:latin typeface="+mj-lt"/>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2372536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Contextual Information </a:t>
            </a:r>
          </a:p>
        </p:txBody>
      </p:sp>
      <p:sp>
        <p:nvSpPr>
          <p:cNvPr id="3" name="Content Placeholder 2"/>
          <p:cNvSpPr>
            <a:spLocks noGrp="1"/>
          </p:cNvSpPr>
          <p:nvPr>
            <p:ph idx="1"/>
          </p:nvPr>
        </p:nvSpPr>
        <p:spPr>
          <a:xfrm>
            <a:off x="1404572" y="1114754"/>
            <a:ext cx="7132401" cy="2735664"/>
          </a:xfrm>
        </p:spPr>
        <p:txBody>
          <a:bodyPr>
            <a:normAutofit fontScale="85000" lnSpcReduction="10000"/>
          </a:bodyPr>
          <a:lstStyle/>
          <a:p>
            <a:pPr>
              <a:lnSpc>
                <a:spcPct val="100000"/>
              </a:lnSpc>
              <a:spcAft>
                <a:spcPts val="1200"/>
              </a:spcAft>
            </a:pPr>
            <a:r>
              <a:rPr lang="en-US" sz="2000" dirty="0">
                <a:latin typeface="+mj-lt"/>
                <a:cs typeface="Times New Roman" panose="02020603050405020304" pitchFamily="18" charset="0"/>
              </a:rPr>
              <a:t>Leaders need evidence-informed leaders (i.e., early adopters) throughout the organization who:</a:t>
            </a:r>
          </a:p>
          <a:p>
            <a:pPr lvl="1">
              <a:lnSpc>
                <a:spcPct val="100000"/>
              </a:lnSpc>
              <a:spcAft>
                <a:spcPts val="1200"/>
              </a:spcAft>
            </a:pPr>
            <a:r>
              <a:rPr lang="en-US" sz="2000" dirty="0">
                <a:latin typeface="+mj-lt"/>
                <a:cs typeface="Times New Roman" panose="02020603050405020304" pitchFamily="18" charset="0"/>
              </a:rPr>
              <a:t>p</a:t>
            </a:r>
            <a:r>
              <a:rPr lang="en-US" sz="2000" dirty="0" smtClean="0">
                <a:latin typeface="+mj-lt"/>
                <a:cs typeface="Times New Roman" panose="02020603050405020304" pitchFamily="18" charset="0"/>
              </a:rPr>
              <a:t>romote </a:t>
            </a:r>
            <a:r>
              <a:rPr lang="en-US" sz="2000" dirty="0">
                <a:latin typeface="+mj-lt"/>
                <a:cs typeface="Times New Roman" panose="02020603050405020304" pitchFamily="18" charset="0"/>
              </a:rPr>
              <a:t>staff interactions, discussions, and networking across the organization (remember observability?); </a:t>
            </a:r>
          </a:p>
          <a:p>
            <a:pPr lvl="1">
              <a:lnSpc>
                <a:spcPct val="100000"/>
              </a:lnSpc>
              <a:spcAft>
                <a:spcPts val="1200"/>
              </a:spcAft>
            </a:pPr>
            <a:r>
              <a:rPr lang="en-US" sz="2000" dirty="0">
                <a:latin typeface="+mj-lt"/>
                <a:cs typeface="Times New Roman" panose="02020603050405020304" pitchFamily="18" charset="0"/>
              </a:rPr>
              <a:t>t</a:t>
            </a:r>
            <a:r>
              <a:rPr lang="en-US" sz="2000" dirty="0" smtClean="0">
                <a:latin typeface="+mj-lt"/>
                <a:cs typeface="Times New Roman" panose="02020603050405020304" pitchFamily="18" charset="0"/>
              </a:rPr>
              <a:t>rust </a:t>
            </a:r>
            <a:r>
              <a:rPr lang="en-US" sz="2000" dirty="0">
                <a:latin typeface="+mj-lt"/>
                <a:cs typeface="Times New Roman" panose="02020603050405020304" pitchFamily="18" charset="0"/>
              </a:rPr>
              <a:t>and enable their staff to adapt new ideas to their needs; </a:t>
            </a:r>
          </a:p>
          <a:p>
            <a:pPr lvl="1">
              <a:lnSpc>
                <a:spcPct val="100000"/>
              </a:lnSpc>
              <a:spcAft>
                <a:spcPts val="1200"/>
              </a:spcAft>
            </a:pPr>
            <a:r>
              <a:rPr lang="en-US" sz="2000" dirty="0">
                <a:latin typeface="+mj-lt"/>
                <a:cs typeface="Times New Roman" panose="02020603050405020304" pitchFamily="18" charset="0"/>
              </a:rPr>
              <a:t>i</a:t>
            </a:r>
            <a:r>
              <a:rPr lang="en-US" sz="2000" dirty="0" smtClean="0">
                <a:latin typeface="+mj-lt"/>
                <a:cs typeface="Times New Roman" panose="02020603050405020304" pitchFamily="18" charset="0"/>
              </a:rPr>
              <a:t>nvest </a:t>
            </a:r>
            <a:r>
              <a:rPr lang="en-US" sz="2000" dirty="0">
                <a:latin typeface="+mj-lt"/>
                <a:cs typeface="Times New Roman" panose="02020603050405020304" pitchFamily="18" charset="0"/>
              </a:rPr>
              <a:t>essential resources, supports, and time in innovation; and </a:t>
            </a:r>
          </a:p>
          <a:p>
            <a:pPr lvl="1">
              <a:lnSpc>
                <a:spcPct val="100000"/>
              </a:lnSpc>
              <a:spcAft>
                <a:spcPts val="1200"/>
              </a:spcAft>
            </a:pPr>
            <a:r>
              <a:rPr lang="en-US" sz="2000" dirty="0" smtClean="0">
                <a:latin typeface="+mj-lt"/>
                <a:cs typeface="Times New Roman" panose="02020603050405020304" pitchFamily="18" charset="0"/>
              </a:rPr>
              <a:t>“walk </a:t>
            </a:r>
            <a:r>
              <a:rPr lang="en-US" sz="2000" dirty="0">
                <a:latin typeface="+mj-lt"/>
                <a:cs typeface="Times New Roman" panose="02020603050405020304" pitchFamily="18" charset="0"/>
              </a:rPr>
              <a:t>the talk” or champion the innovations </a:t>
            </a:r>
            <a:r>
              <a:rPr lang="en-US" sz="2000" dirty="0" smtClean="0">
                <a:latin typeface="+mj-lt"/>
                <a:cs typeface="Times New Roman" panose="02020603050405020304" pitchFamily="18" charset="0"/>
              </a:rPr>
              <a:t>themselves.</a:t>
            </a:r>
            <a:endParaRPr lang="en-CA" sz="2000" dirty="0">
              <a:latin typeface="+mj-lt"/>
              <a:cs typeface="Times New Roman" panose="02020603050405020304" pitchFamily="18" charset="0"/>
            </a:endParaRP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3829888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Leaders are </a:t>
            </a:r>
            <a:r>
              <a:rPr lang="en-US" dirty="0" smtClean="0"/>
              <a:t>Essential </a:t>
            </a:r>
            <a:r>
              <a:rPr lang="en-US" dirty="0"/>
              <a:t>for </a:t>
            </a:r>
            <a:r>
              <a:rPr lang="en-US" dirty="0" smtClean="0"/>
              <a:t>Promoting (Learning </a:t>
            </a:r>
            <a:r>
              <a:rPr lang="en-US" dirty="0"/>
              <a:t>O</a:t>
            </a:r>
            <a:r>
              <a:rPr lang="en-US" dirty="0" smtClean="0"/>
              <a:t>rganization</a:t>
            </a:r>
            <a:r>
              <a:rPr lang="en-US" dirty="0"/>
              <a:t>):</a:t>
            </a:r>
          </a:p>
        </p:txBody>
      </p:sp>
      <p:sp>
        <p:nvSpPr>
          <p:cNvPr id="3" name="Content Placeholder 2"/>
          <p:cNvSpPr>
            <a:spLocks noGrp="1"/>
          </p:cNvSpPr>
          <p:nvPr>
            <p:ph idx="1"/>
          </p:nvPr>
        </p:nvSpPr>
        <p:spPr>
          <a:xfrm>
            <a:off x="1404572" y="1496652"/>
            <a:ext cx="7132401" cy="2735664"/>
          </a:xfrm>
        </p:spPr>
        <p:txBody>
          <a:bodyPr>
            <a:normAutofit/>
          </a:bodyPr>
          <a:lstStyle/>
          <a:p>
            <a:pPr>
              <a:buFont typeface="Arial" panose="020B0604020202020204" pitchFamily="34" charset="0"/>
              <a:buChar char="•"/>
            </a:pPr>
            <a:r>
              <a:rPr lang="en-US" sz="1800" dirty="0"/>
              <a:t>A culture of continuous learning</a:t>
            </a:r>
          </a:p>
          <a:p>
            <a:pPr>
              <a:buFont typeface="Arial" panose="020B0604020202020204" pitchFamily="34" charset="0"/>
              <a:buChar char="•"/>
            </a:pPr>
            <a:r>
              <a:rPr lang="en-US" sz="1800" dirty="0"/>
              <a:t>Openness</a:t>
            </a:r>
          </a:p>
          <a:p>
            <a:pPr>
              <a:buFont typeface="Arial" panose="020B0604020202020204" pitchFamily="34" charset="0"/>
              <a:buChar char="•"/>
            </a:pPr>
            <a:r>
              <a:rPr lang="en-US" sz="1800" dirty="0"/>
              <a:t>Transparency </a:t>
            </a:r>
          </a:p>
          <a:p>
            <a:pPr>
              <a:buFont typeface="Arial" panose="020B0604020202020204" pitchFamily="34" charset="0"/>
              <a:buChar char="•"/>
            </a:pPr>
            <a:endParaRPr lang="en-US" sz="1800" dirty="0"/>
          </a:p>
          <a:p>
            <a:pPr marL="0" indent="0">
              <a:buNone/>
            </a:pPr>
            <a:r>
              <a:rPr lang="en-US" sz="1800" dirty="0"/>
              <a:t>All members of an organization, staff and leaders alike, are expected to contribute to a learning organization culture.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113951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8.2.1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600" dirty="0">
                <a:latin typeface="+mj-lt"/>
                <a:cs typeface="Times New Roman" panose="02020603050405020304" pitchFamily="18" charset="0"/>
              </a:rPr>
              <a:t>Watch the following YouTube </a:t>
            </a:r>
            <a:r>
              <a:rPr lang="en-US" sz="1600" dirty="0" smtClean="0">
                <a:latin typeface="+mj-lt"/>
                <a:cs typeface="Times New Roman" panose="02020603050405020304" pitchFamily="18" charset="0"/>
              </a:rPr>
              <a:t>video</a:t>
            </a:r>
            <a:r>
              <a:rPr lang="en-US" sz="1600" dirty="0">
                <a:latin typeface="+mj-lt"/>
                <a:cs typeface="Times New Roman" panose="02020603050405020304" pitchFamily="18" charset="0"/>
              </a:rPr>
              <a:t> </a:t>
            </a:r>
            <a:r>
              <a:rPr lang="en-US" sz="1600" dirty="0" smtClean="0">
                <a:latin typeface="+mj-lt"/>
                <a:cs typeface="Times New Roman" panose="02020603050405020304" pitchFamily="18" charset="0"/>
                <a:hlinkClick r:id="rId2"/>
              </a:rPr>
              <a:t>“What </a:t>
            </a:r>
            <a:r>
              <a:rPr lang="en-US" sz="1600" dirty="0">
                <a:latin typeface="+mj-lt"/>
                <a:cs typeface="Times New Roman" panose="02020603050405020304" pitchFamily="18" charset="0"/>
                <a:hlinkClick r:id="rId2"/>
              </a:rPr>
              <a:t>is Evidence-Based Practice</a:t>
            </a:r>
            <a:r>
              <a:rPr lang="en-US" sz="1600" dirty="0">
                <a:latin typeface="+mj-lt"/>
                <a:cs typeface="Times New Roman" panose="02020603050405020304" pitchFamily="18" charset="0"/>
              </a:rPr>
              <a:t>” with Ann </a:t>
            </a:r>
            <a:r>
              <a:rPr lang="en-US" sz="1600" dirty="0" err="1">
                <a:latin typeface="+mj-lt"/>
                <a:cs typeface="Times New Roman" panose="02020603050405020304" pitchFamily="18" charset="0"/>
              </a:rPr>
              <a:t>Dabrow</a:t>
            </a:r>
            <a:r>
              <a:rPr lang="en-US" sz="1600" dirty="0">
                <a:latin typeface="+mj-lt"/>
                <a:cs typeface="Times New Roman" panose="02020603050405020304" pitchFamily="18" charset="0"/>
              </a:rPr>
              <a:t> Woods (3:27</a:t>
            </a:r>
            <a:r>
              <a:rPr lang="en-US" sz="1600" dirty="0" smtClean="0">
                <a:latin typeface="+mj-lt"/>
                <a:cs typeface="Times New Roman" panose="02020603050405020304" pitchFamily="18" charset="0"/>
              </a:rPr>
              <a:t>).</a:t>
            </a:r>
            <a:endParaRPr lang="en-US" sz="1600" dirty="0">
              <a:latin typeface="+mj-lt"/>
              <a:cs typeface="Times New Roman" panose="02020603050405020304" pitchFamily="18" charset="0"/>
            </a:endParaRPr>
          </a:p>
          <a:p>
            <a:pPr>
              <a:lnSpc>
                <a:spcPct val="100000"/>
              </a:lnSpc>
              <a:spcAft>
                <a:spcPts val="1200"/>
              </a:spcAft>
            </a:pPr>
            <a:r>
              <a:rPr lang="en-US" sz="1600" dirty="0">
                <a:latin typeface="+mj-lt"/>
                <a:cs typeface="Times New Roman" panose="02020603050405020304" pitchFamily="18" charset="0"/>
              </a:rPr>
              <a:t>In the first video, </a:t>
            </a:r>
            <a:r>
              <a:rPr lang="en-US" sz="1600" dirty="0" err="1">
                <a:latin typeface="+mj-lt"/>
                <a:cs typeface="Times New Roman" panose="02020603050405020304" pitchFamily="18" charset="0"/>
              </a:rPr>
              <a:t>Dabrow</a:t>
            </a:r>
            <a:r>
              <a:rPr lang="en-US" sz="1600" dirty="0">
                <a:latin typeface="+mj-lt"/>
                <a:cs typeface="Times New Roman" panose="02020603050405020304" pitchFamily="18" charset="0"/>
              </a:rPr>
              <a:t> states that the Joanna Briggs Institute is a great source for health care evidence. Look at the Institute’s </a:t>
            </a:r>
            <a:r>
              <a:rPr lang="en-US" sz="1600" u="sng" dirty="0">
                <a:latin typeface="+mj-lt"/>
                <a:cs typeface="Times New Roman" panose="02020603050405020304" pitchFamily="18" charset="0"/>
                <a:hlinkClick r:id="rId3"/>
              </a:rPr>
              <a:t>website</a:t>
            </a:r>
            <a:r>
              <a:rPr lang="en-US" sz="1600" dirty="0">
                <a:latin typeface="+mj-lt"/>
                <a:cs typeface="Times New Roman" panose="02020603050405020304" pitchFamily="18" charset="0"/>
              </a:rPr>
              <a:t>. Resources like this are vital to evidence-informed nurse leaders. The speaker in the first video describes how McMaster University in Canada actually coined the term </a:t>
            </a:r>
            <a:r>
              <a:rPr lang="en-US" sz="1600" i="1" dirty="0">
                <a:latin typeface="+mj-lt"/>
                <a:cs typeface="Times New Roman" panose="02020603050405020304" pitchFamily="18" charset="0"/>
              </a:rPr>
              <a:t>evidence-based practice</a:t>
            </a:r>
            <a:r>
              <a:rPr lang="en-US" sz="1600" dirty="0">
                <a:latin typeface="+mj-lt"/>
                <a:cs typeface="Times New Roman" panose="02020603050405020304" pitchFamily="18" charset="0"/>
              </a:rPr>
              <a: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3313377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8.2.1 </a:t>
            </a:r>
            <a:r>
              <a:rPr lang="en-US" dirty="0" smtClean="0">
                <a:solidFill>
                  <a:srgbClr val="92D050"/>
                </a:solidFill>
              </a:rPr>
              <a:t>(Cont’d)</a:t>
            </a:r>
            <a:endParaRPr lang="en-US" dirty="0">
              <a:solidFill>
                <a:srgbClr val="92D050"/>
              </a:solidFill>
            </a:endParaRP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600" dirty="0">
                <a:latin typeface="+mj-lt"/>
                <a:cs typeface="Times New Roman" panose="02020603050405020304" pitchFamily="18" charset="0"/>
              </a:rPr>
              <a:t>Watch the following YouTube </a:t>
            </a:r>
            <a:r>
              <a:rPr lang="en-US" sz="1600" dirty="0" smtClean="0">
                <a:latin typeface="+mj-lt"/>
                <a:cs typeface="Times New Roman" panose="02020603050405020304" pitchFamily="18" charset="0"/>
              </a:rPr>
              <a:t>video</a:t>
            </a:r>
            <a:r>
              <a:rPr lang="en-US" sz="1600" dirty="0">
                <a:latin typeface="+mj-lt"/>
                <a:cs typeface="Times New Roman" panose="02020603050405020304" pitchFamily="18" charset="0"/>
              </a:rPr>
              <a:t> </a:t>
            </a:r>
            <a:r>
              <a:rPr lang="en-US" sz="1600" dirty="0" smtClean="0">
                <a:latin typeface="+mj-lt"/>
                <a:cs typeface="Times New Roman" panose="02020603050405020304" pitchFamily="18" charset="0"/>
                <a:hlinkClick r:id="rId2"/>
              </a:rPr>
              <a:t>“Evidence-Informed </a:t>
            </a:r>
            <a:r>
              <a:rPr lang="en-US" sz="1600" dirty="0">
                <a:latin typeface="+mj-lt"/>
                <a:cs typeface="Times New Roman" panose="02020603050405020304" pitchFamily="18" charset="0"/>
                <a:hlinkClick r:id="rId2"/>
              </a:rPr>
              <a:t>Practice</a:t>
            </a:r>
            <a:r>
              <a:rPr lang="en-US" sz="1600" dirty="0">
                <a:latin typeface="+mj-lt"/>
                <a:cs typeface="Times New Roman" panose="02020603050405020304" pitchFamily="18" charset="0"/>
              </a:rPr>
              <a:t>” by the Ontario Centre of Excellence for Child and Youth Mental Health (4:14</a:t>
            </a:r>
            <a:r>
              <a:rPr lang="en-US" sz="1600" dirty="0" smtClean="0">
                <a:latin typeface="+mj-lt"/>
                <a:cs typeface="Times New Roman" panose="02020603050405020304" pitchFamily="18" charset="0"/>
              </a:rPr>
              <a:t>).</a:t>
            </a:r>
            <a:endParaRPr lang="en-US" sz="1600" dirty="0">
              <a:latin typeface="+mj-lt"/>
              <a:cs typeface="Times New Roman" panose="02020603050405020304" pitchFamily="18" charset="0"/>
            </a:endParaRPr>
          </a:p>
          <a:p>
            <a:pPr>
              <a:lnSpc>
                <a:spcPct val="100000"/>
              </a:lnSpc>
              <a:spcAft>
                <a:spcPts val="1200"/>
              </a:spcAft>
            </a:pPr>
            <a:r>
              <a:rPr lang="en-US" sz="1600" dirty="0">
                <a:latin typeface="+mj-lt"/>
                <a:cs typeface="Times New Roman" panose="02020603050405020304" pitchFamily="18" charset="0"/>
              </a:rPr>
              <a:t>The second video reinforces the importance of using best available evidence in service provision.</a:t>
            </a:r>
          </a:p>
          <a:p>
            <a:pPr>
              <a:lnSpc>
                <a:spcPct val="100000"/>
              </a:lnSpc>
              <a:spcAft>
                <a:spcPts val="1200"/>
              </a:spcAft>
            </a:pPr>
            <a:r>
              <a:rPr lang="en-US" sz="1600" dirty="0">
                <a:latin typeface="+mj-lt"/>
                <a:cs typeface="Times New Roman" panose="02020603050405020304" pitchFamily="18" charset="0"/>
              </a:rPr>
              <a:t>After watching both videos, answer the following questions: What should organizational leaders do to promote evidence-informed practice? What should individual nurses do to optimize use of evidence in their practice?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3414032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8.2.3</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Answer the following questions:</a:t>
            </a:r>
          </a:p>
          <a:p>
            <a:pPr lvl="1">
              <a:lnSpc>
                <a:spcPct val="100000"/>
              </a:lnSpc>
              <a:spcAft>
                <a:spcPts val="1200"/>
              </a:spcAft>
            </a:pPr>
            <a:r>
              <a:rPr lang="en-US" sz="1800" dirty="0">
                <a:latin typeface="+mj-lt"/>
                <a:cs typeface="Times New Roman" panose="02020603050405020304" pitchFamily="18" charset="0"/>
              </a:rPr>
              <a:t>What kind of leaders would you like to work with? Why?</a:t>
            </a:r>
          </a:p>
          <a:p>
            <a:pPr lvl="1">
              <a:lnSpc>
                <a:spcPct val="100000"/>
              </a:lnSpc>
              <a:spcAft>
                <a:spcPts val="1200"/>
              </a:spcAft>
            </a:pPr>
            <a:r>
              <a:rPr lang="en-US" sz="1800" dirty="0">
                <a:latin typeface="+mj-lt"/>
                <a:cs typeface="Times New Roman" panose="02020603050405020304" pitchFamily="18" charset="0"/>
              </a:rPr>
              <a:t>What kind of organization would you like to work in? Why?</a:t>
            </a:r>
            <a:endParaRPr lang="en-US" sz="2800" dirty="0">
              <a:latin typeface="+mj-lt"/>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3247843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8.2.4</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Bef>
                <a:spcPts val="0"/>
              </a:spcBef>
              <a:spcAft>
                <a:spcPts val="1200"/>
              </a:spcAft>
            </a:pPr>
            <a:r>
              <a:rPr lang="en-US" sz="1800" dirty="0">
                <a:latin typeface="+mj-lt"/>
                <a:cs typeface="Times New Roman" panose="02020603050405020304" pitchFamily="18" charset="0"/>
              </a:rPr>
              <a:t>Watch the following three videos on learning organizations, then answer the questions that follow:</a:t>
            </a:r>
          </a:p>
          <a:p>
            <a:pPr lvl="1">
              <a:lnSpc>
                <a:spcPct val="100000"/>
              </a:lnSpc>
              <a:spcBef>
                <a:spcPts val="0"/>
              </a:spcBef>
              <a:spcAft>
                <a:spcPts val="1200"/>
              </a:spcAft>
            </a:pPr>
            <a:r>
              <a:rPr lang="en-US" sz="1800" dirty="0">
                <a:latin typeface="+mj-lt"/>
                <a:cs typeface="Times New Roman" panose="02020603050405020304" pitchFamily="18" charset="0"/>
                <a:hlinkClick r:id="rId2"/>
              </a:rPr>
              <a:t>“What is a Learning Organization?</a:t>
            </a:r>
            <a:r>
              <a:rPr lang="en-US" sz="1800" dirty="0">
                <a:latin typeface="+mj-lt"/>
                <a:cs typeface="Times New Roman" panose="02020603050405020304" pitchFamily="18" charset="0"/>
              </a:rPr>
              <a:t>” (4:56) by the Ontario Centre of Excellence for Child and Youth Mental </a:t>
            </a:r>
            <a:r>
              <a:rPr lang="en-US" sz="1800" dirty="0" smtClean="0">
                <a:latin typeface="+mj-lt"/>
                <a:cs typeface="Times New Roman" panose="02020603050405020304" pitchFamily="18" charset="0"/>
              </a:rPr>
              <a:t>Health</a:t>
            </a:r>
            <a:endParaRPr lang="en-US" sz="1800" dirty="0">
              <a:latin typeface="+mj-lt"/>
              <a:cs typeface="Times New Roman" panose="02020603050405020304" pitchFamily="18" charset="0"/>
            </a:endParaRPr>
          </a:p>
          <a:p>
            <a:pPr lvl="1">
              <a:lnSpc>
                <a:spcPct val="100000"/>
              </a:lnSpc>
              <a:spcBef>
                <a:spcPts val="0"/>
              </a:spcBef>
              <a:spcAft>
                <a:spcPts val="1200"/>
              </a:spcAft>
            </a:pPr>
            <a:r>
              <a:rPr lang="en-US" sz="1800" dirty="0">
                <a:latin typeface="+mj-lt"/>
                <a:cs typeface="Times New Roman" panose="02020603050405020304" pitchFamily="18" charset="0"/>
                <a:hlinkClick r:id="rId3"/>
              </a:rPr>
              <a:t>“Introduction to Organizational Learning</a:t>
            </a:r>
            <a:r>
              <a:rPr lang="en-US" sz="1800" dirty="0">
                <a:latin typeface="+mj-lt"/>
                <a:cs typeface="Times New Roman" panose="02020603050405020304" pitchFamily="18" charset="0"/>
              </a:rPr>
              <a:t>” (3:13) by Peter </a:t>
            </a:r>
            <a:r>
              <a:rPr lang="en-US" sz="1800" dirty="0" err="1" smtClean="0">
                <a:latin typeface="+mj-lt"/>
                <a:cs typeface="Times New Roman" panose="02020603050405020304" pitchFamily="18" charset="0"/>
              </a:rPr>
              <a:t>Senge</a:t>
            </a:r>
            <a:endParaRPr lang="en-US" sz="1800" dirty="0">
              <a:latin typeface="+mj-lt"/>
              <a:cs typeface="Times New Roman" panose="02020603050405020304" pitchFamily="18" charset="0"/>
            </a:endParaRPr>
          </a:p>
          <a:p>
            <a:pPr lvl="1">
              <a:lnSpc>
                <a:spcPct val="100000"/>
              </a:lnSpc>
              <a:spcBef>
                <a:spcPts val="0"/>
              </a:spcBef>
              <a:spcAft>
                <a:spcPts val="1200"/>
              </a:spcAft>
            </a:pPr>
            <a:r>
              <a:rPr lang="en-US" sz="1800" dirty="0">
                <a:latin typeface="+mj-lt"/>
                <a:cs typeface="Times New Roman" panose="02020603050405020304" pitchFamily="18" charset="0"/>
                <a:hlinkClick r:id="rId4"/>
              </a:rPr>
              <a:t>“Learning Organization</a:t>
            </a:r>
            <a:r>
              <a:rPr lang="en-US" sz="1800" dirty="0">
                <a:latin typeface="+mj-lt"/>
                <a:cs typeface="Times New Roman" panose="02020603050405020304" pitchFamily="18" charset="0"/>
              </a:rPr>
              <a:t>” (2:01)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1995141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8.2.4 </a:t>
            </a:r>
            <a:r>
              <a:rPr lang="en-US" dirty="0" smtClean="0">
                <a:solidFill>
                  <a:srgbClr val="92D050"/>
                </a:solidFill>
              </a:rPr>
              <a:t>(Cont’d</a:t>
            </a:r>
            <a:r>
              <a:rPr lang="en-US" dirty="0">
                <a:solidFill>
                  <a:srgbClr val="92D050"/>
                </a:solidFill>
              </a:rPr>
              <a:t>)</a:t>
            </a:r>
            <a:r>
              <a:rPr lang="en-US" dirty="0" smtClean="0">
                <a:solidFill>
                  <a:srgbClr val="92D050"/>
                </a:solidFill>
              </a:rPr>
              <a:t>  </a:t>
            </a:r>
            <a:endParaRPr lang="en-US" dirty="0">
              <a:solidFill>
                <a:srgbClr val="92D050"/>
              </a:solidFill>
            </a:endParaRPr>
          </a:p>
        </p:txBody>
      </p:sp>
      <p:sp>
        <p:nvSpPr>
          <p:cNvPr id="3" name="Content Placeholder 2"/>
          <p:cNvSpPr>
            <a:spLocks noGrp="1"/>
          </p:cNvSpPr>
          <p:nvPr>
            <p:ph idx="1"/>
          </p:nvPr>
        </p:nvSpPr>
        <p:spPr>
          <a:xfrm>
            <a:off x="1404572" y="1152133"/>
            <a:ext cx="7132401" cy="2735664"/>
          </a:xfrm>
        </p:spPr>
        <p:txBody>
          <a:bodyPr>
            <a:normAutofit/>
          </a:bodyPr>
          <a:lstStyle/>
          <a:p>
            <a:pPr lvl="1">
              <a:lnSpc>
                <a:spcPct val="100000"/>
              </a:lnSpc>
              <a:spcBef>
                <a:spcPts val="0"/>
              </a:spcBef>
              <a:spcAft>
                <a:spcPts val="1200"/>
              </a:spcAft>
            </a:pPr>
            <a:r>
              <a:rPr lang="en-US" sz="1800" dirty="0">
                <a:latin typeface="+mj-lt"/>
                <a:cs typeface="Times New Roman" panose="02020603050405020304" pitchFamily="18" charset="0"/>
              </a:rPr>
              <a:t>Imagine you are a nurse within a learning organization, such as the Ontario Centre of Excellence for Child and Youth Mental Health. Describe how you will contribute to the culture of continuous learning.</a:t>
            </a:r>
          </a:p>
          <a:p>
            <a:pPr lvl="1">
              <a:lnSpc>
                <a:spcPct val="100000"/>
              </a:lnSpc>
              <a:spcBef>
                <a:spcPts val="0"/>
              </a:spcBef>
              <a:spcAft>
                <a:spcPts val="1200"/>
              </a:spcAft>
            </a:pPr>
            <a:r>
              <a:rPr lang="en-US" sz="1800" dirty="0">
                <a:latin typeface="+mj-lt"/>
                <a:cs typeface="Times New Roman" panose="02020603050405020304" pitchFamily="18" charset="0"/>
              </a:rPr>
              <a:t>The Ontario Centre of Excellence for Child and Youth Mental Health adopted core values associated with learning organizations and continuous learning. Why do you think they chose these core values?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3664610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Research Supports a Healthy Organization</a:t>
            </a:r>
          </a:p>
        </p:txBody>
      </p:sp>
      <p:sp>
        <p:nvSpPr>
          <p:cNvPr id="3" name="Content Placeholder 2"/>
          <p:cNvSpPr>
            <a:spLocks noGrp="1"/>
          </p:cNvSpPr>
          <p:nvPr>
            <p:ph idx="1"/>
          </p:nvPr>
        </p:nvSpPr>
        <p:spPr>
          <a:xfrm>
            <a:off x="1404572" y="1500624"/>
            <a:ext cx="7132401" cy="2735664"/>
          </a:xfrm>
        </p:spPr>
        <p:txBody>
          <a:bodyPr>
            <a:normAutofit/>
          </a:bodyPr>
          <a:lstStyle/>
          <a:p>
            <a:pPr>
              <a:buFont typeface="Arial" panose="020B0604020202020204" pitchFamily="34" charset="0"/>
              <a:buChar char="•"/>
            </a:pPr>
            <a:r>
              <a:rPr lang="en-US" sz="1800" dirty="0"/>
              <a:t>Organizations that promote practices associated with learning organizations have significantly better outcomes, such as improved quality, efficiency, and effectiveness.</a:t>
            </a:r>
          </a:p>
          <a:p>
            <a:pPr>
              <a:buFont typeface="Arial" panose="020B0604020202020204" pitchFamily="34" charset="0"/>
              <a:buChar char="•"/>
            </a:pPr>
            <a:r>
              <a:rPr lang="en-US" sz="1800" dirty="0"/>
              <a:t>Leaders constantly challenge the status quo and invite diverse perspectives from their staff, from patients and families, and from their colleagues to explore better ways for delivering quality, safe care within their organizations.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3985584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8.3.1</a:t>
            </a:r>
          </a:p>
        </p:txBody>
      </p:sp>
      <p:sp>
        <p:nvSpPr>
          <p:cNvPr id="3" name="Content Placeholder 2"/>
          <p:cNvSpPr>
            <a:spLocks noGrp="1"/>
          </p:cNvSpPr>
          <p:nvPr>
            <p:ph idx="1"/>
          </p:nvPr>
        </p:nvSpPr>
        <p:spPr>
          <a:xfrm>
            <a:off x="1404572" y="1152133"/>
            <a:ext cx="7132401" cy="2735664"/>
          </a:xfrm>
        </p:spPr>
        <p:txBody>
          <a:bodyPr>
            <a:normAutofit fontScale="85000" lnSpcReduction="20000"/>
          </a:bodyPr>
          <a:lstStyle/>
          <a:p>
            <a:pPr lvl="1">
              <a:lnSpc>
                <a:spcPct val="100000"/>
              </a:lnSpc>
              <a:spcBef>
                <a:spcPts val="0"/>
              </a:spcBef>
              <a:spcAft>
                <a:spcPts val="1200"/>
              </a:spcAft>
            </a:pPr>
            <a:r>
              <a:rPr lang="en-US" sz="2000" dirty="0">
                <a:latin typeface="+mj-lt"/>
                <a:cs typeface="Times New Roman" panose="02020603050405020304" pitchFamily="18" charset="0"/>
              </a:rPr>
              <a:t>Watch this Channel 4 News video titled “</a:t>
            </a:r>
            <a:r>
              <a:rPr lang="en-US" sz="2000" dirty="0">
                <a:latin typeface="+mj-lt"/>
                <a:cs typeface="Times New Roman" panose="02020603050405020304" pitchFamily="18" charset="0"/>
                <a:hlinkClick r:id="rId2"/>
              </a:rPr>
              <a:t>Mid Staffs: Julie Bailey and Jeremy Hunt</a:t>
            </a:r>
            <a:r>
              <a:rPr lang="en-US" sz="2000" dirty="0">
                <a:latin typeface="+mj-lt"/>
                <a:cs typeface="Times New Roman" panose="02020603050405020304" pitchFamily="18" charset="0"/>
              </a:rPr>
              <a:t>” (7:51). The reporter interviews Julie Bailey, one of the organizers of the public movement (who lost her mother), and Jeremy Hunt, the Minister of Health. The video is dated February 6, 2013, shortly after the release of the Francis report on the Mid Staffordshire Trust.</a:t>
            </a:r>
          </a:p>
          <a:p>
            <a:pPr lvl="1">
              <a:lnSpc>
                <a:spcPct val="100000"/>
              </a:lnSpc>
              <a:spcBef>
                <a:spcPts val="0"/>
              </a:spcBef>
              <a:spcAft>
                <a:spcPts val="1200"/>
              </a:spcAft>
            </a:pPr>
            <a:r>
              <a:rPr lang="en-US" sz="2000" dirty="0">
                <a:latin typeface="+mj-lt"/>
                <a:cs typeface="Times New Roman" panose="02020603050405020304" pitchFamily="18" charset="0"/>
              </a:rPr>
              <a:t>In the video, Ms. Bailey concludes that “we need a leader” to make the changes necessary to ensure quality, safe care delivery. Ms. Bailey also asserts that change will not happen without new leadership. The reporter, however, challenges whether or not the resignation of the current leader will take care of the problem. What do you think?</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77190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8.3.2</a:t>
            </a:r>
          </a:p>
        </p:txBody>
      </p:sp>
      <p:sp>
        <p:nvSpPr>
          <p:cNvPr id="3" name="Content Placeholder 2"/>
          <p:cNvSpPr>
            <a:spLocks noGrp="1"/>
          </p:cNvSpPr>
          <p:nvPr>
            <p:ph idx="1"/>
          </p:nvPr>
        </p:nvSpPr>
        <p:spPr>
          <a:xfrm>
            <a:off x="1404572" y="1152133"/>
            <a:ext cx="7132401" cy="2735664"/>
          </a:xfrm>
        </p:spPr>
        <p:txBody>
          <a:bodyPr>
            <a:noAutofit/>
          </a:bodyPr>
          <a:lstStyle/>
          <a:p>
            <a:pPr lvl="1">
              <a:lnSpc>
                <a:spcPct val="100000"/>
              </a:lnSpc>
              <a:spcBef>
                <a:spcPts val="0"/>
              </a:spcBef>
              <a:spcAft>
                <a:spcPts val="1200"/>
              </a:spcAft>
            </a:pPr>
            <a:r>
              <a:rPr lang="en-US" sz="1600" dirty="0">
                <a:latin typeface="+mj-lt"/>
                <a:cs typeface="Times New Roman" panose="02020603050405020304" pitchFamily="18" charset="0"/>
              </a:rPr>
              <a:t>Read the 2017 </a:t>
            </a:r>
            <a:r>
              <a:rPr lang="en-US" sz="1600" dirty="0">
                <a:latin typeface="+mj-lt"/>
                <a:cs typeface="Times New Roman" panose="02020603050405020304" pitchFamily="18" charset="0"/>
                <a:hlinkClick r:id="rId2"/>
              </a:rPr>
              <a:t>Position Statement on Harm Reduction</a:t>
            </a:r>
            <a:r>
              <a:rPr lang="en-US" sz="1600" dirty="0">
                <a:latin typeface="+mj-lt"/>
                <a:cs typeface="Times New Roman" panose="02020603050405020304" pitchFamily="18" charset="0"/>
              </a:rPr>
              <a:t> from the British Columbia Nurses’ Union (BCNU). The background of the position statement highlights how evidence-informed harm reduction approaches represent nursing principles. Identify those concepts of harm reduction that are associated with nursing professional standards and codes of ethics.</a:t>
            </a:r>
          </a:p>
          <a:p>
            <a:pPr lvl="1">
              <a:lnSpc>
                <a:spcPct val="100000"/>
              </a:lnSpc>
              <a:spcBef>
                <a:spcPts val="0"/>
              </a:spcBef>
              <a:spcAft>
                <a:spcPts val="1200"/>
              </a:spcAft>
            </a:pPr>
            <a:r>
              <a:rPr lang="en-US" sz="1600" dirty="0">
                <a:latin typeface="+mj-lt"/>
                <a:cs typeface="Times New Roman" panose="02020603050405020304" pitchFamily="18" charset="0"/>
              </a:rPr>
              <a:t>For more information on injectable drugs and risks that influence evidence-informed nursing, see the World Health Organization’s web page on </a:t>
            </a:r>
            <a:r>
              <a:rPr lang="en-US" sz="1600" dirty="0">
                <a:latin typeface="+mj-lt"/>
                <a:cs typeface="Times New Roman" panose="02020603050405020304" pitchFamily="18" charset="0"/>
                <a:hlinkClick r:id="rId3"/>
              </a:rPr>
              <a:t>HIV/AIDS</a:t>
            </a:r>
            <a:r>
              <a:rPr lang="en-US" sz="1600" dirty="0">
                <a:latin typeface="+mj-lt"/>
                <a:cs typeface="Times New Roman" panose="02020603050405020304" pitchFamily="18"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1716799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Evidence-Informed Nursing: Leading the </a:t>
            </a:r>
            <a:r>
              <a:rPr lang="en-US" dirty="0" smtClean="0"/>
              <a:t>Way</a:t>
            </a:r>
            <a:endParaRPr lang="en-US" dirty="0"/>
          </a:p>
        </p:txBody>
      </p:sp>
      <p:sp>
        <p:nvSpPr>
          <p:cNvPr id="3" name="Content Placeholder 2"/>
          <p:cNvSpPr>
            <a:spLocks noGrp="1"/>
          </p:cNvSpPr>
          <p:nvPr>
            <p:ph idx="1"/>
          </p:nvPr>
        </p:nvSpPr>
        <p:spPr>
          <a:xfrm>
            <a:off x="1404572" y="1500624"/>
            <a:ext cx="7132401" cy="2735664"/>
          </a:xfrm>
        </p:spPr>
        <p:txBody>
          <a:bodyPr>
            <a:normAutofit/>
          </a:bodyPr>
          <a:lstStyle/>
          <a:p>
            <a:pPr>
              <a:buFont typeface="Arial" panose="020B0604020202020204" pitchFamily="34" charset="0"/>
              <a:buChar char="•"/>
            </a:pPr>
            <a:r>
              <a:rPr lang="en-US" sz="1600" dirty="0"/>
              <a:t>Position statements are typically evidence-based documents that can be found on websites of professional organizations, regulatory colleges, unions, and the government.</a:t>
            </a:r>
          </a:p>
          <a:p>
            <a:pPr>
              <a:buFont typeface="Arial" panose="020B0604020202020204" pitchFamily="34" charset="0"/>
              <a:buChar char="•"/>
            </a:pPr>
            <a:r>
              <a:rPr lang="en-US" sz="1600" dirty="0"/>
              <a:t>It’s important for nurses, therefore, to seek guidance from organizations that reflect professional nursing standards and codes of ethics.</a:t>
            </a:r>
          </a:p>
          <a:p>
            <a:pPr>
              <a:buFont typeface="Arial" panose="020B0604020202020204" pitchFamily="34" charset="0"/>
              <a:buChar char="•"/>
            </a:pPr>
            <a:r>
              <a:rPr lang="en-US" sz="1600" dirty="0"/>
              <a:t>As nurses, we need to lead the way with respect to knowing the research evidence on topics that affect our patients, and more broadly, Canadian public health and well-being.</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892576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a:bodyPr>
          <a:lstStyle/>
          <a:p>
            <a:pPr>
              <a:lnSpc>
                <a:spcPct val="100000"/>
              </a:lnSpc>
              <a:spcBef>
                <a:spcPts val="0"/>
              </a:spcBef>
              <a:spcAft>
                <a:spcPts val="1200"/>
              </a:spcAft>
              <a:buFont typeface="Arial" panose="020B0604020202020204" pitchFamily="34" charset="0"/>
              <a:buChar char="•"/>
            </a:pPr>
            <a:r>
              <a:rPr lang="en-US" sz="1800" dirty="0">
                <a:latin typeface="+mj-lt"/>
                <a:cs typeface="Times New Roman" panose="02020603050405020304" pitchFamily="18" charset="0"/>
              </a:rPr>
              <a:t>Debate the following question with your classmates:</a:t>
            </a:r>
          </a:p>
          <a:p>
            <a:pPr lvl="1">
              <a:spcBef>
                <a:spcPts val="0"/>
              </a:spcBef>
              <a:spcAft>
                <a:spcPts val="1200"/>
              </a:spcAft>
              <a:buFont typeface="Arial" panose="020B0604020202020204" pitchFamily="34" charset="0"/>
              <a:buChar char="•"/>
            </a:pPr>
            <a:r>
              <a:rPr lang="en-US" sz="1800" dirty="0">
                <a:latin typeface="+mj-lt"/>
                <a:cs typeface="Times New Roman" panose="02020603050405020304" pitchFamily="18" charset="0"/>
              </a:rPr>
              <a:t>	When a leader ignores available evidence and allows 	</a:t>
            </a:r>
            <a:r>
              <a:rPr lang="en-US" sz="1800" dirty="0" smtClean="0">
                <a:latin typeface="+mj-lt"/>
                <a:cs typeface="Times New Roman" panose="02020603050405020304" pitchFamily="18" charset="0"/>
              </a:rPr>
              <a:t>serious quality </a:t>
            </a:r>
            <a:r>
              <a:rPr lang="en-US" sz="1800" dirty="0">
                <a:latin typeface="+mj-lt"/>
                <a:cs typeface="Times New Roman" panose="02020603050405020304" pitchFamily="18" charset="0"/>
              </a:rPr>
              <a:t>or safety breaches to happen under his or </a:t>
            </a:r>
            <a:r>
              <a:rPr lang="en-US" sz="1800" dirty="0" smtClean="0">
                <a:latin typeface="+mj-lt"/>
                <a:cs typeface="Times New Roman" panose="02020603050405020304" pitchFamily="18" charset="0"/>
              </a:rPr>
              <a:t>	her leadership, should </a:t>
            </a:r>
            <a:r>
              <a:rPr lang="en-US" sz="1800" dirty="0">
                <a:latin typeface="+mj-lt"/>
                <a:cs typeface="Times New Roman" panose="02020603050405020304" pitchFamily="18" charset="0"/>
              </a:rPr>
              <a:t>he or she be given another chance </a:t>
            </a:r>
            <a:r>
              <a:rPr lang="en-US" sz="1800" dirty="0" smtClean="0">
                <a:latin typeface="+mj-lt"/>
                <a:cs typeface="Times New Roman" panose="02020603050405020304" pitchFamily="18" charset="0"/>
              </a:rPr>
              <a:t>to 	lead </a:t>
            </a:r>
            <a:r>
              <a:rPr lang="en-US" sz="1800" dirty="0">
                <a:latin typeface="+mj-lt"/>
                <a:cs typeface="Times New Roman" panose="02020603050405020304" pitchFamily="18" charset="0"/>
              </a:rPr>
              <a:t>the </a:t>
            </a:r>
            <a:r>
              <a:rPr lang="en-US" sz="1800" dirty="0" smtClean="0">
                <a:latin typeface="+mj-lt"/>
                <a:cs typeface="Times New Roman" panose="02020603050405020304" pitchFamily="18" charset="0"/>
              </a:rPr>
              <a:t>organization</a:t>
            </a:r>
            <a:r>
              <a:rPr lang="en-US" sz="1800" dirty="0">
                <a:latin typeface="+mj-lt"/>
                <a:cs typeface="Times New Roman" panose="02020603050405020304" pitchFamily="18" charset="0"/>
              </a:rPr>
              <a:t>?</a:t>
            </a:r>
            <a:endParaRPr lang="en-US" sz="1800" b="1" dirty="0">
              <a:effectLst>
                <a:outerShdw blurRad="38100" dist="38100" dir="2700000" algn="tl">
                  <a:srgbClr val="000000">
                    <a:alpha val="43137"/>
                  </a:srgbClr>
                </a:outerShdw>
              </a:effectLst>
              <a:latin typeface="+mj-lt"/>
              <a:cs typeface="Times New Roman" panose="02020603050405020304" pitchFamily="18" charset="0"/>
            </a:endParaRP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a:bodyPr>
          <a:lstStyle/>
          <a:p>
            <a:pPr marL="432000" indent="-457200">
              <a:buNone/>
            </a:pPr>
            <a:r>
              <a:rPr lang="en-US" sz="1200" dirty="0"/>
              <a:t>Berwick, D. (2003). Disseminating innovations in health care. </a:t>
            </a:r>
            <a:r>
              <a:rPr lang="en-US" sz="1200" i="1" dirty="0"/>
              <a:t>Journal of the American Medical Association, 289</a:t>
            </a:r>
            <a:r>
              <a:rPr lang="en-US" sz="1200" dirty="0"/>
              <a:t>(15), </a:t>
            </a:r>
            <a:r>
              <a:rPr lang="en-US" sz="1200" dirty="0" smtClean="0"/>
              <a:t>1969–75</a:t>
            </a:r>
            <a:r>
              <a:rPr lang="en-US" sz="1200" dirty="0"/>
              <a: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a:bodyPr>
          <a:lstStyle/>
          <a:p>
            <a:pPr>
              <a:buFont typeface="Arial" panose="020B0604020202020204" pitchFamily="34" charset="0"/>
              <a:buChar char="•"/>
            </a:pPr>
            <a:r>
              <a:rPr lang="en-US" sz="1800" dirty="0"/>
              <a:t>Justify the importance of evidence-informed practice to nursing.</a:t>
            </a:r>
          </a:p>
          <a:p>
            <a:pPr>
              <a:buFont typeface="Arial" panose="020B0604020202020204" pitchFamily="34" charset="0"/>
              <a:buChar char="•"/>
            </a:pPr>
            <a:r>
              <a:rPr lang="en-US" sz="1800" dirty="0"/>
              <a:t>Explain how evidence-informed leaders contribute to quality, safe patient care delivery.</a:t>
            </a:r>
          </a:p>
          <a:p>
            <a:pPr>
              <a:buFont typeface="Arial" panose="020B0604020202020204" pitchFamily="34" charset="0"/>
              <a:buChar char="•"/>
            </a:pPr>
            <a:r>
              <a:rPr lang="en-US" sz="1800" dirty="0"/>
              <a:t>Identify barriers to use of evidence within health care organizations.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Evidence-Informed Leadership</a:t>
            </a:r>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2000" dirty="0"/>
              <a:t>Nurses and nurse leaders need to know:</a:t>
            </a:r>
          </a:p>
          <a:p>
            <a:pPr lvl="1">
              <a:buFont typeface="Arial" panose="020B0604020202020204" pitchFamily="34" charset="0"/>
              <a:buChar char="•"/>
            </a:pPr>
            <a:r>
              <a:rPr lang="en-US" sz="2000" dirty="0"/>
              <a:t>Where to locate different types of evidence;</a:t>
            </a:r>
          </a:p>
          <a:p>
            <a:pPr lvl="1">
              <a:buFont typeface="Arial" panose="020B0604020202020204" pitchFamily="34" charset="0"/>
              <a:buChar char="•"/>
            </a:pPr>
            <a:r>
              <a:rPr lang="en-US" sz="2000" dirty="0"/>
              <a:t>They need to determine whether or not it is trustworthy (validity and reliability); and</a:t>
            </a:r>
          </a:p>
          <a:p>
            <a:pPr lvl="1">
              <a:buFont typeface="Arial" panose="020B0604020202020204" pitchFamily="34" charset="0"/>
              <a:buChar char="•"/>
            </a:pPr>
            <a:r>
              <a:rPr lang="en-US" sz="2000" dirty="0"/>
              <a:t>How to use it in the research in practice.</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8.1.1</a:t>
            </a:r>
          </a:p>
        </p:txBody>
      </p:sp>
      <p:sp>
        <p:nvSpPr>
          <p:cNvPr id="3" name="Content Placeholder 2"/>
          <p:cNvSpPr>
            <a:spLocks noGrp="1"/>
          </p:cNvSpPr>
          <p:nvPr>
            <p:ph idx="1"/>
          </p:nvPr>
        </p:nvSpPr>
        <p:spPr>
          <a:xfrm>
            <a:off x="1404572" y="1152133"/>
            <a:ext cx="7132401" cy="2735664"/>
          </a:xfrm>
        </p:spPr>
        <p:txBody>
          <a:bodyPr>
            <a:normAutofit/>
          </a:bodyPr>
          <a:lstStyle/>
          <a:p>
            <a:pPr>
              <a:lnSpc>
                <a:spcPct val="100000"/>
              </a:lnSpc>
              <a:spcAft>
                <a:spcPts val="1200"/>
              </a:spcAft>
            </a:pPr>
            <a:r>
              <a:rPr lang="en-US" sz="1800" dirty="0">
                <a:latin typeface="+mj-lt"/>
                <a:cs typeface="Times New Roman" panose="02020603050405020304" pitchFamily="18" charset="0"/>
              </a:rPr>
              <a:t>Read the Canadian Nurses Association’s Position Statement titled “</a:t>
            </a:r>
            <a:r>
              <a:rPr lang="en-US" sz="1800" dirty="0">
                <a:latin typeface="+mj-lt"/>
                <a:cs typeface="Times New Roman" panose="02020603050405020304" pitchFamily="18" charset="0"/>
                <a:hlinkClick r:id="rId2"/>
              </a:rPr>
              <a:t>Evidence-Informed Decision-Making and Nursing Practice</a:t>
            </a:r>
            <a:r>
              <a:rPr lang="en-US" sz="1800" dirty="0">
                <a:latin typeface="+mj-lt"/>
                <a:cs typeface="Times New Roman" panose="02020603050405020304" pitchFamily="18" charset="0"/>
              </a:rPr>
              <a:t>” then answer the following question:</a:t>
            </a:r>
          </a:p>
          <a:p>
            <a:pPr lvl="1">
              <a:lnSpc>
                <a:spcPct val="100000"/>
              </a:lnSpc>
              <a:spcAft>
                <a:spcPts val="1200"/>
              </a:spcAft>
            </a:pPr>
            <a:r>
              <a:rPr lang="en-US" sz="1800" dirty="0">
                <a:latin typeface="+mj-lt"/>
                <a:cs typeface="Times New Roman" panose="02020603050405020304" pitchFamily="18" charset="0"/>
              </a:rPr>
              <a:t>What types of evidence should nurses and nurse leaders use when making decisions?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640064"/>
            <a:ext cx="7275714" cy="366760"/>
          </a:xfrm>
        </p:spPr>
        <p:txBody>
          <a:bodyPr>
            <a:normAutofit fontScale="90000"/>
          </a:bodyPr>
          <a:lstStyle/>
          <a:p>
            <a:r>
              <a:rPr lang="en-US" dirty="0"/>
              <a:t>Evidence-Informed </a:t>
            </a:r>
            <a:r>
              <a:rPr lang="en-US" dirty="0" smtClean="0"/>
              <a:t>Leadership (Cont’d)</a:t>
            </a:r>
            <a:endParaRPr lang="en-US" dirty="0"/>
          </a:p>
        </p:txBody>
      </p:sp>
      <p:sp>
        <p:nvSpPr>
          <p:cNvPr id="3" name="Content Placeholder 2"/>
          <p:cNvSpPr>
            <a:spLocks noGrp="1"/>
          </p:cNvSpPr>
          <p:nvPr>
            <p:ph idx="1"/>
          </p:nvPr>
        </p:nvSpPr>
        <p:spPr>
          <a:xfrm>
            <a:off x="1404572" y="1324223"/>
            <a:ext cx="7132401" cy="2735664"/>
          </a:xfrm>
        </p:spPr>
        <p:txBody>
          <a:bodyPr>
            <a:normAutofit/>
          </a:bodyPr>
          <a:lstStyle/>
          <a:p>
            <a:pPr>
              <a:buFont typeface="Arial" panose="020B0604020202020204" pitchFamily="34" charset="0"/>
              <a:buChar char="•"/>
            </a:pPr>
            <a:r>
              <a:rPr lang="en-US" sz="1800" dirty="0"/>
              <a:t>“Failure to use available science is costly and harmful; it leads to overuse of unhelpful care, underuse of effective care, and errors in execution” (Berwick, 2003, p. 1969).</a:t>
            </a:r>
          </a:p>
          <a:p>
            <a:pPr>
              <a:buFont typeface="Arial" panose="020B0604020202020204" pitchFamily="34" charset="0"/>
              <a:buChar char="•"/>
            </a:pPr>
            <a:r>
              <a:rPr lang="en-US" sz="1800" dirty="0"/>
              <a:t>Clusters of Influence:</a:t>
            </a:r>
          </a:p>
          <a:p>
            <a:pPr lvl="1">
              <a:buFont typeface="Arial" panose="020B0604020202020204" pitchFamily="34" charset="0"/>
              <a:buChar char="•"/>
            </a:pPr>
            <a:r>
              <a:rPr lang="en-US" sz="1800" dirty="0"/>
              <a:t>Perceptions of the innovation</a:t>
            </a:r>
          </a:p>
          <a:p>
            <a:pPr lvl="1">
              <a:buFont typeface="Arial" panose="020B0604020202020204" pitchFamily="34" charset="0"/>
              <a:buChar char="•"/>
            </a:pPr>
            <a:r>
              <a:rPr lang="en-US" sz="1800" dirty="0"/>
              <a:t>Composition of staff</a:t>
            </a:r>
          </a:p>
          <a:p>
            <a:pPr lvl="1">
              <a:buFont typeface="Arial" panose="020B0604020202020204" pitchFamily="34" charset="0"/>
              <a:buChar char="•"/>
            </a:pPr>
            <a:r>
              <a:rPr lang="en-US" sz="1800" dirty="0"/>
              <a:t>Contextual information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731044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69569"/>
            <a:ext cx="7275714" cy="366760"/>
          </a:xfrm>
        </p:spPr>
        <p:txBody>
          <a:bodyPr>
            <a:normAutofit fontScale="90000"/>
          </a:bodyPr>
          <a:lstStyle/>
          <a:p>
            <a:r>
              <a:rPr lang="en-US" dirty="0"/>
              <a:t>Perceptions of the Innovation </a:t>
            </a:r>
          </a:p>
        </p:txBody>
      </p:sp>
      <p:sp>
        <p:nvSpPr>
          <p:cNvPr id="3" name="Content Placeholder 2"/>
          <p:cNvSpPr>
            <a:spLocks noGrp="1"/>
          </p:cNvSpPr>
          <p:nvPr>
            <p:ph idx="1"/>
          </p:nvPr>
        </p:nvSpPr>
        <p:spPr>
          <a:xfrm>
            <a:off x="1404572" y="1300159"/>
            <a:ext cx="7132401" cy="2735664"/>
          </a:xfrm>
        </p:spPr>
        <p:txBody>
          <a:bodyPr>
            <a:normAutofit/>
          </a:bodyPr>
          <a:lstStyle/>
          <a:p>
            <a:pPr>
              <a:buFont typeface="Arial" panose="020B0604020202020204" pitchFamily="34" charset="0"/>
              <a:buChar char="•"/>
            </a:pPr>
            <a:r>
              <a:rPr lang="en-US" sz="1800" dirty="0"/>
              <a:t>Leaders need to consider five characteristics of an innovation by asking the following questions before introducing that innovation to their staff:</a:t>
            </a:r>
          </a:p>
          <a:p>
            <a:pPr lvl="1">
              <a:buFont typeface="Arial" panose="020B0604020202020204" pitchFamily="34" charset="0"/>
              <a:buChar char="•"/>
            </a:pPr>
            <a:r>
              <a:rPr lang="en-US" sz="1800" dirty="0"/>
              <a:t>Will staff perceive the innovation as a benefit to them?</a:t>
            </a:r>
          </a:p>
          <a:p>
            <a:pPr lvl="1">
              <a:buFont typeface="Arial" panose="020B0604020202020204" pitchFamily="34" charset="0"/>
              <a:buChar char="•"/>
            </a:pPr>
            <a:r>
              <a:rPr lang="en-US" sz="1800" dirty="0"/>
              <a:t>Does the innovation fit with staff’s current needs? (e.g., Will the innovation enhance care delivery?)</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422818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69569"/>
            <a:ext cx="7275714" cy="366760"/>
          </a:xfrm>
        </p:spPr>
        <p:txBody>
          <a:bodyPr>
            <a:normAutofit fontScale="90000"/>
          </a:bodyPr>
          <a:lstStyle/>
          <a:p>
            <a:r>
              <a:rPr lang="en-US" dirty="0"/>
              <a:t>Perceptions of the Innovation </a:t>
            </a:r>
            <a:r>
              <a:rPr lang="en-US" dirty="0" smtClean="0"/>
              <a:t>(Cont’d</a:t>
            </a:r>
            <a:r>
              <a:rPr lang="en-US" dirty="0"/>
              <a:t>) </a:t>
            </a:r>
          </a:p>
        </p:txBody>
      </p:sp>
      <p:sp>
        <p:nvSpPr>
          <p:cNvPr id="3" name="Content Placeholder 2"/>
          <p:cNvSpPr>
            <a:spLocks noGrp="1"/>
          </p:cNvSpPr>
          <p:nvPr>
            <p:ph idx="1"/>
          </p:nvPr>
        </p:nvSpPr>
        <p:spPr>
          <a:xfrm>
            <a:off x="1404572" y="1300159"/>
            <a:ext cx="7132401" cy="2735664"/>
          </a:xfrm>
        </p:spPr>
        <p:txBody>
          <a:bodyPr>
            <a:normAutofit/>
          </a:bodyPr>
          <a:lstStyle/>
          <a:p>
            <a:pPr>
              <a:buFont typeface="Arial" panose="020B0604020202020204" pitchFamily="34" charset="0"/>
              <a:buChar char="•"/>
            </a:pPr>
            <a:r>
              <a:rPr lang="en-US" sz="1800" dirty="0"/>
              <a:t>Is the innovation easy to understand? Is it simple to do? Complexity (e.g., multiple parts, steps) slows down innovation. Simplicity promotes “spread.”</a:t>
            </a:r>
          </a:p>
          <a:p>
            <a:pPr>
              <a:buFont typeface="Arial" panose="020B0604020202020204" pitchFamily="34" charset="0"/>
              <a:buChar char="•"/>
            </a:pPr>
            <a:r>
              <a:rPr lang="en-US" sz="1800" dirty="0"/>
              <a:t>Is it possible to do a small-scale pilot? Trialability improves the rate of innovation.</a:t>
            </a:r>
          </a:p>
          <a:p>
            <a:pPr>
              <a:buFont typeface="Arial" panose="020B0604020202020204" pitchFamily="34" charset="0"/>
              <a:buChar char="•"/>
            </a:pPr>
            <a:r>
              <a:rPr lang="en-US" sz="1800" dirty="0"/>
              <a:t>Is it possible for staff to observe the innovation in progress, to learn about it and answer any questions or concerns they may have? Observability and trialability often work well together.</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982943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362125"/>
            <a:ext cx="7275714" cy="366760"/>
          </a:xfrm>
        </p:spPr>
        <p:txBody>
          <a:bodyPr>
            <a:normAutofit fontScale="90000"/>
          </a:bodyPr>
          <a:lstStyle/>
          <a:p>
            <a:r>
              <a:rPr lang="en-US" dirty="0"/>
              <a:t>Composition of Staff</a:t>
            </a:r>
          </a:p>
        </p:txBody>
      </p:sp>
      <p:sp>
        <p:nvSpPr>
          <p:cNvPr id="3" name="Content Placeholder 2"/>
          <p:cNvSpPr>
            <a:spLocks noGrp="1"/>
          </p:cNvSpPr>
          <p:nvPr>
            <p:ph idx="1"/>
          </p:nvPr>
        </p:nvSpPr>
        <p:spPr>
          <a:xfrm>
            <a:off x="1476228" y="1151598"/>
            <a:ext cx="7132401" cy="2735664"/>
          </a:xfrm>
        </p:spPr>
        <p:txBody>
          <a:bodyPr>
            <a:normAutofit/>
          </a:bodyPr>
          <a:lstStyle/>
          <a:p>
            <a:pPr>
              <a:buFont typeface="Arial" panose="020B0604020202020204" pitchFamily="34" charset="0"/>
              <a:buChar char="•"/>
            </a:pPr>
            <a:r>
              <a:rPr lang="en-US" sz="1800" dirty="0"/>
              <a:t>Leaders cannot impose innovation on their own; they need the right staff helping them out. </a:t>
            </a:r>
          </a:p>
          <a:p>
            <a:pPr lvl="1">
              <a:buFont typeface="Arial" panose="020B0604020202020204" pitchFamily="34" charset="0"/>
              <a:buChar char="•"/>
            </a:pPr>
            <a:r>
              <a:rPr lang="en-US" sz="1800" dirty="0"/>
              <a:t>Innovators</a:t>
            </a:r>
          </a:p>
          <a:p>
            <a:pPr lvl="1">
              <a:buFont typeface="Arial" panose="020B0604020202020204" pitchFamily="34" charset="0"/>
              <a:buChar char="•"/>
            </a:pPr>
            <a:r>
              <a:rPr lang="en-US" sz="1800" dirty="0"/>
              <a:t>Early adopters</a:t>
            </a:r>
          </a:p>
          <a:p>
            <a:pPr lvl="1">
              <a:buFont typeface="Arial" panose="020B0604020202020204" pitchFamily="34" charset="0"/>
              <a:buChar char="•"/>
            </a:pPr>
            <a:r>
              <a:rPr lang="en-US" sz="1800" dirty="0"/>
              <a:t>Early majority</a:t>
            </a:r>
          </a:p>
          <a:p>
            <a:pPr lvl="1">
              <a:buFont typeface="Arial" panose="020B0604020202020204" pitchFamily="34" charset="0"/>
              <a:buChar char="•"/>
            </a:pPr>
            <a:r>
              <a:rPr lang="en-US" sz="1800" dirty="0"/>
              <a:t>Late majority</a:t>
            </a:r>
          </a:p>
          <a:p>
            <a:pPr lvl="1">
              <a:buFont typeface="Arial" panose="020B0604020202020204" pitchFamily="34" charset="0"/>
              <a:buChar char="•"/>
            </a:pPr>
            <a:r>
              <a:rPr lang="en-US" sz="1800" dirty="0"/>
              <a:t>Laggards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3647738317"/>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9021</TotalTime>
  <Words>1468</Words>
  <Application>Microsoft Office PowerPoint</Application>
  <PresentationFormat>On-screen Show (16:9)</PresentationFormat>
  <Paragraphs>145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Naked PowerPoint Template</vt:lpstr>
      <vt:lpstr>Leaders and Evidence-Informed Decision Making</vt:lpstr>
      <vt:lpstr>Open License</vt:lpstr>
      <vt:lpstr>Learning Objectives</vt:lpstr>
      <vt:lpstr>Evidence-Informed Leadership</vt:lpstr>
      <vt:lpstr>Essential Learning Activity 8.1.1</vt:lpstr>
      <vt:lpstr>Evidence-Informed Leadership (Cont’d)</vt:lpstr>
      <vt:lpstr>Perceptions of the Innovation </vt:lpstr>
      <vt:lpstr>Perceptions of the Innovation (Cont’d) </vt:lpstr>
      <vt:lpstr>Composition of Staff</vt:lpstr>
      <vt:lpstr>Essential Learning Activity 8.2.2</vt:lpstr>
      <vt:lpstr>Contextual Information </vt:lpstr>
      <vt:lpstr>Leaders are Essential for Promoting (Learning Organization):</vt:lpstr>
      <vt:lpstr>Essential Learning Activity 8.2.1</vt:lpstr>
      <vt:lpstr>Essential Learning Activity 8.2.1 (Cont’d)</vt:lpstr>
      <vt:lpstr>Essential Learning Activity 8.2.3</vt:lpstr>
      <vt:lpstr>Essential Learning Activity 8.2.4</vt:lpstr>
      <vt:lpstr>Essential Learning Activity 8.2.4 (Cont’d)  </vt:lpstr>
      <vt:lpstr>Research Supports a Healthy Organization</vt:lpstr>
      <vt:lpstr>Essential Learning Activity 8.3.1</vt:lpstr>
      <vt:lpstr>Essential Learning Activity 8.3.2</vt:lpstr>
      <vt:lpstr>Evidence-Informed Nursing: Leading the Way</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111</cp:revision>
  <dcterms:created xsi:type="dcterms:W3CDTF">2019-07-19T18:36:56Z</dcterms:created>
  <dcterms:modified xsi:type="dcterms:W3CDTF">2020-02-06T16:34:32Z</dcterms:modified>
</cp:coreProperties>
</file>