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handoutMasterIdLst>
    <p:handoutMasterId r:id="rId31"/>
  </p:handoutMasterIdLst>
  <p:sldIdLst>
    <p:sldId id="257" r:id="rId2"/>
    <p:sldId id="260" r:id="rId3"/>
    <p:sldId id="261" r:id="rId4"/>
    <p:sldId id="269" r:id="rId5"/>
    <p:sldId id="364" r:id="rId6"/>
    <p:sldId id="365" r:id="rId7"/>
    <p:sldId id="366" r:id="rId8"/>
    <p:sldId id="367" r:id="rId9"/>
    <p:sldId id="368" r:id="rId10"/>
    <p:sldId id="369" r:id="rId11"/>
    <p:sldId id="370" r:id="rId12"/>
    <p:sldId id="371" r:id="rId13"/>
    <p:sldId id="320" r:id="rId14"/>
    <p:sldId id="342" r:id="rId15"/>
    <p:sldId id="346" r:id="rId16"/>
    <p:sldId id="347" r:id="rId17"/>
    <p:sldId id="359" r:id="rId18"/>
    <p:sldId id="348" r:id="rId19"/>
    <p:sldId id="353" r:id="rId20"/>
    <p:sldId id="372" r:id="rId21"/>
    <p:sldId id="373" r:id="rId22"/>
    <p:sldId id="374" r:id="rId23"/>
    <p:sldId id="375" r:id="rId24"/>
    <p:sldId id="376" r:id="rId25"/>
    <p:sldId id="377" r:id="rId26"/>
    <p:sldId id="279" r:id="rId27"/>
    <p:sldId id="280" r:id="rId28"/>
    <p:sldId id="264" r:id="rId2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yan" initials="R"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B34"/>
    <a:srgbClr val="0A3E28"/>
    <a:srgbClr val="0026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1" autoAdjust="0"/>
    <p:restoredTop sz="79336" autoAdjust="0"/>
  </p:normalViewPr>
  <p:slideViewPr>
    <p:cSldViewPr snapToGrid="0" snapToObjects="1">
      <p:cViewPr varScale="1">
        <p:scale>
          <a:sx n="99" d="100"/>
          <a:sy n="99" d="100"/>
        </p:scale>
        <p:origin x="-366" y="-8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2-07T09:22:05.797" idx="1">
    <p:pos x="903" y="1867"/>
    <p:text>Please add author titles/affiliations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2-07T09:24:36.812" idx="2">
    <p:pos x="5099" y="703"/>
    <p:text>in the present context, it's not clear to me who "he" refers to. I wonder if it would be best to rephrase here so as to avoid any potential ambiguity.</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2-07T09:28:57.523" idx="3">
    <p:pos x="5299" y="2061"/>
    <p:text>would "often in the face of fear and uncertainty" retain your meaning? </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0-02-07T09:57:05.951" idx="4">
    <p:pos x="2001" y="843"/>
    <p:text>please add</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FC472E-393E-2448-AD5D-0C8FB18E8A77}" type="datetimeFigureOut">
              <a:rPr lang="en-US" smtClean="0"/>
              <a:pPr/>
              <a:t>2/7/2020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1917F7-83E4-C149-9F24-86C875F684DA}" type="slidenum">
              <a:rPr lang="en-US" smtClean="0"/>
              <a:pPr/>
              <a:t>‹#›</a:t>
            </a:fld>
            <a:endParaRPr lang="en-US"/>
          </a:p>
        </p:txBody>
      </p:sp>
    </p:spTree>
    <p:extLst>
      <p:ext uri="{BB962C8B-B14F-4D97-AF65-F5344CB8AC3E}">
        <p14:creationId xmlns:p14="http://schemas.microsoft.com/office/powerpoint/2010/main" val="21049215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1B7AB-BE48-0D4F-AACE-173603B943C4}" type="datetimeFigureOut">
              <a:rPr lang="en-US" smtClean="0"/>
              <a:pPr/>
              <a:t>2/7/2020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F3334-C92F-1B40-A090-7CBDBEAF57AE}" type="slidenum">
              <a:rPr lang="en-US" smtClean="0"/>
              <a:pPr/>
              <a:t>‹#›</a:t>
            </a:fld>
            <a:endParaRPr lang="en-US"/>
          </a:p>
        </p:txBody>
      </p:sp>
    </p:spTree>
    <p:extLst>
      <p:ext uri="{BB962C8B-B14F-4D97-AF65-F5344CB8AC3E}">
        <p14:creationId xmlns:p14="http://schemas.microsoft.com/office/powerpoint/2010/main" val="10518499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2AF3334-C92F-1B40-A090-7CBDBEAF57AE}" type="slidenum">
              <a:rPr lang="en-US" smtClean="0"/>
              <a:pPr/>
              <a:t>1</a:t>
            </a:fld>
            <a:endParaRPr lang="en-US"/>
          </a:p>
        </p:txBody>
      </p:sp>
    </p:spTree>
    <p:extLst>
      <p:ext uri="{BB962C8B-B14F-4D97-AF65-F5344CB8AC3E}">
        <p14:creationId xmlns:p14="http://schemas.microsoft.com/office/powerpoint/2010/main" val="3715920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94358" y="733269"/>
            <a:ext cx="5209454" cy="1631253"/>
          </a:xfrm>
          <a:prstGeom prst="rect">
            <a:avLst/>
          </a:prstGeom>
        </p:spPr>
        <p:txBody>
          <a:bodyPr vert="horz" lIns="0" tIns="0" rIns="0" bIns="0" rtlCol="0" anchor="t">
            <a:noAutofit/>
          </a:bodyPr>
          <a:lstStyle>
            <a:lvl1pPr>
              <a:lnSpc>
                <a:spcPct val="86000"/>
              </a:lnSpc>
              <a:defRPr sz="4000" baseline="0"/>
            </a:lvl1pPr>
          </a:lstStyle>
          <a:p>
            <a:r>
              <a:rPr lang="en-CA" dirty="0"/>
              <a:t>Book Title</a:t>
            </a:r>
            <a:endParaRPr lang="en-US" dirty="0"/>
          </a:p>
        </p:txBody>
      </p:sp>
      <p:sp>
        <p:nvSpPr>
          <p:cNvPr id="8" name="Text Placeholder 2"/>
          <p:cNvSpPr>
            <a:spLocks noGrp="1"/>
          </p:cNvSpPr>
          <p:nvPr>
            <p:ph idx="1" hasCustomPrompt="1"/>
          </p:nvPr>
        </p:nvSpPr>
        <p:spPr>
          <a:xfrm>
            <a:off x="694358" y="2534552"/>
            <a:ext cx="5209454" cy="249736"/>
          </a:xfrm>
          <a:prstGeom prst="rect">
            <a:avLst/>
          </a:prstGeom>
        </p:spPr>
        <p:txBody>
          <a:bodyPr vert="horz" lIns="0" tIns="0" rIns="0" bIns="0" rtlCol="0">
            <a:normAutofit/>
          </a:bodyPr>
          <a:lstStyle>
            <a:lvl1pPr marL="0" indent="0">
              <a:buNone/>
              <a:defRPr sz="1800"/>
            </a:lvl1pPr>
            <a:lvl2pPr marL="454025" indent="0">
              <a:buNone/>
              <a:defRPr/>
            </a:lvl2pPr>
            <a:lvl3pPr marL="893762" indent="0">
              <a:buNone/>
              <a:defRPr/>
            </a:lvl3pPr>
            <a:lvl4pPr marL="1347788" indent="0">
              <a:buNone/>
              <a:defRPr/>
            </a:lvl4pPr>
            <a:lvl5pPr marL="1795463" indent="0">
              <a:buNone/>
              <a:defRPr/>
            </a:lvl5pPr>
          </a:lstStyle>
          <a:p>
            <a:pPr lvl="0"/>
            <a:r>
              <a:rPr lang="en-CA" dirty="0"/>
              <a:t>Edited by</a:t>
            </a:r>
            <a:endParaRPr lang="en-US" dirty="0"/>
          </a:p>
        </p:txBody>
      </p:sp>
      <p:sp>
        <p:nvSpPr>
          <p:cNvPr id="12" name="Text Placeholder 2"/>
          <p:cNvSpPr>
            <a:spLocks noGrp="1"/>
          </p:cNvSpPr>
          <p:nvPr>
            <p:ph idx="10" hasCustomPrompt="1"/>
          </p:nvPr>
        </p:nvSpPr>
        <p:spPr>
          <a:xfrm>
            <a:off x="694358" y="2836211"/>
            <a:ext cx="5209454"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a:t>
            </a:r>
            <a:endParaRPr lang="en-US" dirty="0"/>
          </a:p>
        </p:txBody>
      </p:sp>
      <p:sp>
        <p:nvSpPr>
          <p:cNvPr id="13" name="Text Placeholder 2"/>
          <p:cNvSpPr>
            <a:spLocks noGrp="1"/>
          </p:cNvSpPr>
          <p:nvPr>
            <p:ph idx="11" hasCustomPrompt="1"/>
          </p:nvPr>
        </p:nvSpPr>
        <p:spPr>
          <a:xfrm>
            <a:off x="694358" y="3241953"/>
            <a:ext cx="5209454" cy="177446"/>
          </a:xfrm>
          <a:prstGeom prst="rect">
            <a:avLst/>
          </a:prstGeom>
        </p:spPr>
        <p:txBody>
          <a:bodyPr vert="horz" lIns="0" tIns="0" rIns="0" bIns="0" rtlCol="0">
            <a:normAutofit/>
          </a:bodyPr>
          <a:lstStyle>
            <a:lvl1pPr marL="0" indent="0">
              <a:buNone/>
              <a:defRPr sz="1300" b="0" baseline="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Author’s Title</a:t>
            </a:r>
            <a:endParaRPr lang="en-US" dirty="0"/>
          </a:p>
        </p:txBody>
      </p:sp>
      <p:sp>
        <p:nvSpPr>
          <p:cNvPr id="4" name="Text Placeholder 3"/>
          <p:cNvSpPr>
            <a:spLocks noGrp="1"/>
          </p:cNvSpPr>
          <p:nvPr>
            <p:ph type="body" sz="quarter" idx="12" hasCustomPrompt="1"/>
          </p:nvPr>
        </p:nvSpPr>
        <p:spPr>
          <a:xfrm>
            <a:off x="694625" y="3524795"/>
            <a:ext cx="5209187" cy="213794"/>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Vertical Text Placeholder 2"/>
          <p:cNvSpPr>
            <a:spLocks noGrp="1"/>
          </p:cNvSpPr>
          <p:nvPr>
            <p:ph type="body" orient="vert" idx="1"/>
          </p:nvPr>
        </p:nvSpPr>
        <p:spPr>
          <a:xfrm>
            <a:off x="1411087" y="1143314"/>
            <a:ext cx="7132401" cy="2620193"/>
          </a:xfrm>
          <a:prstGeom prst="rect">
            <a:avLst/>
          </a:prstGeom>
        </p:spPr>
        <p:txBody>
          <a:bodyPr vert="eaVert"/>
          <a:lstStyle>
            <a:lvl1pPr>
              <a:defRPr sz="2000"/>
            </a:lvl1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29142"/>
            <a:ext cx="2057400" cy="3319163"/>
          </a:xfrm>
        </p:spPr>
        <p:txBody>
          <a:bodyPr vert="eaVert"/>
          <a:lstStyle/>
          <a:p>
            <a:r>
              <a:rPr lang="en-CA" dirty="0"/>
              <a:t>Click to edit Master title style</a:t>
            </a:r>
            <a:endParaRPr lang="en-US" dirty="0"/>
          </a:p>
        </p:txBody>
      </p:sp>
      <p:sp>
        <p:nvSpPr>
          <p:cNvPr id="3" name="Vertical Text Placeholder 2"/>
          <p:cNvSpPr>
            <a:spLocks noGrp="1"/>
          </p:cNvSpPr>
          <p:nvPr>
            <p:ph type="body" orient="vert" idx="1"/>
          </p:nvPr>
        </p:nvSpPr>
        <p:spPr>
          <a:xfrm>
            <a:off x="1404573" y="529142"/>
            <a:ext cx="5072427" cy="3319163"/>
          </a:xfrm>
          <a:prstGeom prst="rect">
            <a:avLst/>
          </a:prstGeom>
        </p:spPr>
        <p:txBody>
          <a:bodyPr vert="eaVert">
            <a:normAutofit/>
          </a:bodyPr>
          <a:lstStyle>
            <a:lvl1pPr>
              <a:defRPr sz="2000"/>
            </a:lvl1pPr>
            <a:lvl2pPr>
              <a:defRPr sz="2000"/>
            </a:lvl2pPr>
            <a:lvl3pPr>
              <a:defRPr sz="2000"/>
            </a:lvl3pPr>
            <a:lvl4pPr>
              <a:defRPr sz="2000"/>
            </a:lvl4pPr>
            <a:lvl5pPr>
              <a:defRPr sz="20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4" name="Slide Number Placeholder 3"/>
          <p:cNvSpPr>
            <a:spLocks noGrp="1"/>
          </p:cNvSpPr>
          <p:nvPr>
            <p:ph type="sldNum" sz="quarter" idx="11"/>
          </p:nvPr>
        </p:nvSpPr>
        <p:spPr/>
        <p:txBody>
          <a:body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extLst>
      <p:ext uri="{BB962C8B-B14F-4D97-AF65-F5344CB8AC3E}">
        <p14:creationId xmlns:p14="http://schemas.microsoft.com/office/powerpoint/2010/main" val="3522590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4357" y="1334309"/>
            <a:ext cx="7934154" cy="403436"/>
          </a:xfrm>
        </p:spPr>
        <p:txBody>
          <a:bodyPr>
            <a:noAutofit/>
          </a:bodyPr>
          <a:lstStyle>
            <a:lvl1pPr>
              <a:defRPr sz="3600">
                <a:solidFill>
                  <a:schemeClr val="bg1"/>
                </a:solidFill>
              </a:defRPr>
            </a:lvl1pPr>
          </a:lstStyle>
          <a:p>
            <a:r>
              <a:rPr lang="en-CA" dirty="0"/>
              <a:t>Presenters</a:t>
            </a:r>
            <a:endParaRPr lang="en-US" dirty="0"/>
          </a:p>
        </p:txBody>
      </p:sp>
      <p:sp>
        <p:nvSpPr>
          <p:cNvPr id="8" name="Text Placeholder 2"/>
          <p:cNvSpPr>
            <a:spLocks noGrp="1"/>
          </p:cNvSpPr>
          <p:nvPr>
            <p:ph idx="1" hasCustomPrompt="1"/>
          </p:nvPr>
        </p:nvSpPr>
        <p:spPr>
          <a:xfrm>
            <a:off x="694357" y="1005686"/>
            <a:ext cx="4855420" cy="249702"/>
          </a:xfrm>
          <a:prstGeom prst="rect">
            <a:avLst/>
          </a:prstGeom>
        </p:spPr>
        <p:txBody>
          <a:bodyPr vert="horz" lIns="0" tIns="0" rIns="0" bIns="0" rtlCol="0">
            <a:normAutofit/>
          </a:bodyPr>
          <a:lstStyle>
            <a:lvl1pPr marL="0" indent="0">
              <a:buNone/>
              <a:defRPr sz="1800">
                <a:solidFill>
                  <a:srgbClr val="F5BB34"/>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Presented by</a:t>
            </a:r>
            <a:endParaRPr lang="en-US" dirty="0"/>
          </a:p>
        </p:txBody>
      </p:sp>
      <p:sp>
        <p:nvSpPr>
          <p:cNvPr id="9" name="Text Placeholder 2"/>
          <p:cNvSpPr>
            <a:spLocks noGrp="1"/>
          </p:cNvSpPr>
          <p:nvPr>
            <p:ph idx="10" hasCustomPrompt="1"/>
          </p:nvPr>
        </p:nvSpPr>
        <p:spPr>
          <a:xfrm>
            <a:off x="694358" y="2934550"/>
            <a:ext cx="4855420" cy="398492"/>
          </a:xfrm>
          <a:prstGeom prst="rect">
            <a:avLst/>
          </a:prstGeom>
        </p:spPr>
        <p:txBody>
          <a:bodyPr vert="horz" lIns="0" tIns="0" rIns="0" bIns="0" rtlCol="0">
            <a:noAutofit/>
          </a:bodyPr>
          <a:lstStyle>
            <a:lvl1pPr marL="0" indent="0">
              <a:buNone/>
              <a:defRPr sz="3600" b="1" baseline="0">
                <a:solidFill>
                  <a:schemeClr val="bg1"/>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Thank you!</a:t>
            </a:r>
            <a:endParaRPr lang="en-US" dirty="0"/>
          </a:p>
        </p:txBody>
      </p:sp>
      <p:sp>
        <p:nvSpPr>
          <p:cNvPr id="11" name="Text Placeholder 3"/>
          <p:cNvSpPr>
            <a:spLocks noGrp="1"/>
          </p:cNvSpPr>
          <p:nvPr>
            <p:ph type="body" sz="quarter" idx="12" hasCustomPrompt="1"/>
          </p:nvPr>
        </p:nvSpPr>
        <p:spPr>
          <a:xfrm>
            <a:off x="694625" y="3524795"/>
            <a:ext cx="7933886" cy="214029"/>
          </a:xfrm>
          <a:prstGeom prst="rect">
            <a:avLst/>
          </a:prstGeom>
        </p:spPr>
        <p:txBody>
          <a:bodyPr vert="horz" lIns="0" bIns="0"/>
          <a:lstStyle>
            <a:lvl1pPr marL="0" indent="0">
              <a:buFontTx/>
              <a:buNone/>
              <a:defRPr sz="1200" cap="all" baseline="0">
                <a:solidFill>
                  <a:srgbClr val="F5BB34"/>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extLst>
      <p:ext uri="{BB962C8B-B14F-4D97-AF65-F5344CB8AC3E}">
        <p14:creationId xmlns:p14="http://schemas.microsoft.com/office/powerpoint/2010/main" val="164990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411086" y="495686"/>
            <a:ext cx="7275714"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8" name="Text Placeholder 2"/>
          <p:cNvSpPr>
            <a:spLocks noGrp="1"/>
          </p:cNvSpPr>
          <p:nvPr>
            <p:ph idx="1"/>
          </p:nvPr>
        </p:nvSpPr>
        <p:spPr>
          <a:xfrm>
            <a:off x="1411087" y="1042348"/>
            <a:ext cx="7132401" cy="2735664"/>
          </a:xfrm>
          <a:prstGeom prst="rect">
            <a:avLst/>
          </a:prstGeom>
        </p:spPr>
        <p:txBody>
          <a:bodyPr vert="horz" lIns="0" tIns="0" rIns="0" bIns="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
        <p:nvSpPr>
          <p:cNvPr id="2" name="Slide Number Placeholder 1"/>
          <p:cNvSpPr>
            <a:spLocks noGrp="1"/>
          </p:cNvSpPr>
          <p:nvPr>
            <p:ph type="sldNum" sz="quarter" idx="13"/>
          </p:nvPr>
        </p:nvSpPr>
        <p:spPr/>
        <p:txBody>
          <a:bodyPr/>
          <a:lstStyle/>
          <a:p>
            <a:fld id="{53708381-048D-D742-9678-285B0AD952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04573" y="1534512"/>
            <a:ext cx="7090140" cy="1327666"/>
          </a:xfrm>
        </p:spPr>
        <p:txBody>
          <a:bodyPr anchor="t"/>
          <a:lstStyle>
            <a:lvl1pPr algn="l">
              <a:defRPr sz="4000" b="1" cap="all"/>
            </a:lvl1pPr>
          </a:lstStyle>
          <a:p>
            <a:r>
              <a:rPr lang="en-CA" dirty="0"/>
              <a:t>Section title</a:t>
            </a:r>
            <a:endParaRPr lang="en-US" dirty="0"/>
          </a:p>
        </p:txBody>
      </p:sp>
      <p:sp>
        <p:nvSpPr>
          <p:cNvPr id="3" name="Text Placeholder 2"/>
          <p:cNvSpPr>
            <a:spLocks noGrp="1"/>
          </p:cNvSpPr>
          <p:nvPr>
            <p:ph type="body" idx="1" hasCustomPrompt="1"/>
          </p:nvPr>
        </p:nvSpPr>
        <p:spPr>
          <a:xfrm>
            <a:off x="1404573" y="477160"/>
            <a:ext cx="7090140" cy="78316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a:t>Section Lead</a:t>
            </a:r>
          </a:p>
        </p:txBody>
      </p:sp>
      <p:sp>
        <p:nvSpPr>
          <p:cNvPr id="8" name="Text Placeholder 2"/>
          <p:cNvSpPr>
            <a:spLocks noGrp="1"/>
          </p:cNvSpPr>
          <p:nvPr>
            <p:ph idx="13" hasCustomPrompt="1"/>
          </p:nvPr>
        </p:nvSpPr>
        <p:spPr>
          <a:xfrm>
            <a:off x="1404573" y="3054017"/>
            <a:ext cx="4855420"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Section Subtitle</a:t>
            </a:r>
            <a:endParaRPr lang="en-US" dirty="0"/>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10"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Content Placeholder 2"/>
          <p:cNvSpPr>
            <a:spLocks noGrp="1"/>
          </p:cNvSpPr>
          <p:nvPr>
            <p:ph sz="half" idx="1"/>
          </p:nvPr>
        </p:nvSpPr>
        <p:spPr>
          <a:xfrm>
            <a:off x="1404572" y="1200151"/>
            <a:ext cx="3418778"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Content Placeholder 3"/>
          <p:cNvSpPr>
            <a:spLocks noGrp="1"/>
          </p:cNvSpPr>
          <p:nvPr>
            <p:ph sz="half" idx="2"/>
          </p:nvPr>
        </p:nvSpPr>
        <p:spPr>
          <a:xfrm>
            <a:off x="5111981" y="1200151"/>
            <a:ext cx="3574819"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1404572" y="1103509"/>
            <a:ext cx="3470090" cy="479822"/>
          </a:xfrm>
          <a:prstGeom prst="rect">
            <a:avLst/>
          </a:prstGeom>
        </p:spPr>
        <p:txBody>
          <a:bodyPr lIns="0" tIns="0" bIns="0" anchor="t" anchorCtr="0">
            <a:no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1404572" y="1685860"/>
            <a:ext cx="3470090"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5169707" y="1103509"/>
            <a:ext cx="3517092" cy="479822"/>
          </a:xfrm>
          <a:prstGeom prst="rect">
            <a:avLst/>
          </a:prstGeom>
        </p:spPr>
        <p:txBody>
          <a:bodyPr lIns="0" tIns="0" bIns="0" anchor="t" anchorCtr="0">
            <a:norm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6" name="Content Placeholder 5"/>
          <p:cNvSpPr>
            <a:spLocks noGrp="1"/>
          </p:cNvSpPr>
          <p:nvPr>
            <p:ph sz="quarter" idx="4"/>
          </p:nvPr>
        </p:nvSpPr>
        <p:spPr>
          <a:xfrm>
            <a:off x="5169708" y="1685860"/>
            <a:ext cx="3517093"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6"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4"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607280"/>
            <a:ext cx="2392433" cy="447789"/>
          </a:xfrm>
        </p:spPr>
        <p:txBody>
          <a:bodyPr anchor="b"/>
          <a:lstStyle>
            <a:lvl1pPr algn="l">
              <a:defRPr sz="2000" b="1">
                <a:solidFill>
                  <a:srgbClr val="0A3E28"/>
                </a:solidFill>
              </a:defRPr>
            </a:lvl1pPr>
          </a:lstStyle>
          <a:p>
            <a:r>
              <a:rPr lang="en-CA" dirty="0"/>
              <a:t>Click to edit Master title style</a:t>
            </a:r>
            <a:endParaRPr lang="en-US" dirty="0"/>
          </a:p>
        </p:txBody>
      </p:sp>
      <p:sp>
        <p:nvSpPr>
          <p:cNvPr id="3" name="Content Placeholder 2"/>
          <p:cNvSpPr>
            <a:spLocks noGrp="1"/>
          </p:cNvSpPr>
          <p:nvPr>
            <p:ph idx="1"/>
          </p:nvPr>
        </p:nvSpPr>
        <p:spPr>
          <a:xfrm>
            <a:off x="4092151" y="607280"/>
            <a:ext cx="4444923" cy="313876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2000"/>
            </a:lvl6pPr>
            <a:lvl7pPr>
              <a:defRPr sz="2000"/>
            </a:lvl7pPr>
            <a:lvl8pPr>
              <a:defRPr sz="2000"/>
            </a:lvl8pPr>
            <a:lvl9pPr>
              <a:defRPr sz="20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Text Placeholder 3"/>
          <p:cNvSpPr>
            <a:spLocks noGrp="1"/>
          </p:cNvSpPr>
          <p:nvPr>
            <p:ph type="body" sz="half" idx="2"/>
          </p:nvPr>
        </p:nvSpPr>
        <p:spPr>
          <a:xfrm>
            <a:off x="1404573" y="1133236"/>
            <a:ext cx="2398946" cy="2612805"/>
          </a:xfrm>
          <a:prstGeom prst="rect">
            <a:avLst/>
          </a:prstGeom>
        </p:spPr>
        <p:txBody>
          <a:bodyPr lIns="0" t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3288886"/>
            <a:ext cx="7132401" cy="209372"/>
          </a:xfrm>
        </p:spPr>
        <p:txBody>
          <a:bodyPr anchor="b">
            <a:normAutofit/>
          </a:bodyPr>
          <a:lstStyle>
            <a:lvl1pPr algn="l">
              <a:defRPr sz="1800" b="1"/>
            </a:lvl1pPr>
          </a:lstStyle>
          <a:p>
            <a:r>
              <a:rPr lang="en-CA" dirty="0"/>
              <a:t>Click to edit Master title style</a:t>
            </a:r>
            <a:endParaRPr lang="en-US" dirty="0"/>
          </a:p>
        </p:txBody>
      </p:sp>
      <p:sp>
        <p:nvSpPr>
          <p:cNvPr id="3" name="Picture Placeholder 2"/>
          <p:cNvSpPr>
            <a:spLocks noGrp="1"/>
          </p:cNvSpPr>
          <p:nvPr>
            <p:ph type="pic" idx="1"/>
          </p:nvPr>
        </p:nvSpPr>
        <p:spPr>
          <a:xfrm>
            <a:off x="1404573" y="437232"/>
            <a:ext cx="7138914" cy="2733921"/>
          </a:xfrm>
          <a:prstGeom prst="rect">
            <a:avLst/>
          </a:prstGeom>
        </p:spPr>
        <p:txBody>
          <a:bodyPr lIns="0" rIns="0" bIns="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a:t>Drag picture to placeholder or click icon to add</a:t>
            </a:r>
            <a:endParaRPr lang="en-US" dirty="0"/>
          </a:p>
        </p:txBody>
      </p:sp>
      <p:sp>
        <p:nvSpPr>
          <p:cNvPr id="4" name="Text Placeholder 3"/>
          <p:cNvSpPr>
            <a:spLocks noGrp="1"/>
          </p:cNvSpPr>
          <p:nvPr>
            <p:ph type="body" sz="half" idx="2"/>
          </p:nvPr>
        </p:nvSpPr>
        <p:spPr>
          <a:xfrm>
            <a:off x="1411087" y="3550388"/>
            <a:ext cx="7132401" cy="193200"/>
          </a:xfrm>
          <a:prstGeom prst="rect">
            <a:avLst/>
          </a:prstGeom>
        </p:spPr>
        <p:txBody>
          <a:bodyPr lIns="0" r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11087" y="495686"/>
            <a:ext cx="7132401"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7" name="Slide Number Placeholder 6"/>
          <p:cNvSpPr>
            <a:spLocks noGrp="1"/>
          </p:cNvSpPr>
          <p:nvPr>
            <p:ph type="sldNum" sz="quarter" idx="4"/>
          </p:nvPr>
        </p:nvSpPr>
        <p:spPr>
          <a:xfrm>
            <a:off x="6496914" y="4236288"/>
            <a:ext cx="566615" cy="273844"/>
          </a:xfrm>
          <a:prstGeom prst="rect">
            <a:avLst/>
          </a:prstGeom>
        </p:spPr>
        <p:txBody>
          <a:bodyPr vert="horz" lIns="0" tIns="45720" rIns="0" bIns="0" rtlCol="0" anchor="ctr"/>
          <a:lstStyle>
            <a:lvl1pPr algn="r">
              <a:defRPr sz="1600" b="1">
                <a:solidFill>
                  <a:schemeClr val="tx1">
                    <a:tint val="75000"/>
                  </a:schemeClr>
                </a:solidFill>
                <a:latin typeface="Arial"/>
                <a:cs typeface="Arial"/>
              </a:defRPr>
            </a:lvl1pPr>
          </a:lstStyle>
          <a:p>
            <a:fld id="{53708381-048D-D742-9678-285B0AD95280}" type="slidenum">
              <a:rPr lang="en-US" smtClean="0"/>
              <a:pPr/>
              <a:t>‹#›</a:t>
            </a:fld>
            <a:endParaRPr lang="en-US" dirty="0"/>
          </a:p>
        </p:txBody>
      </p:sp>
      <p:sp>
        <p:nvSpPr>
          <p:cNvPr id="8" name="TextBox 7"/>
          <p:cNvSpPr txBox="1"/>
          <p:nvPr userDrawn="1"/>
        </p:nvSpPr>
        <p:spPr>
          <a:xfrm>
            <a:off x="1411087" y="1175198"/>
            <a:ext cx="7132401" cy="438582"/>
          </a:xfrm>
          <a:prstGeom prst="rect">
            <a:avLst/>
          </a:prstGeom>
          <a:noFill/>
        </p:spPr>
        <p:txBody>
          <a:bodyPr wrap="square" lIns="0" bIns="0" rtlCol="0">
            <a:spAutoFit/>
          </a:bodyPr>
          <a:lstStyle/>
          <a:p>
            <a:pPr>
              <a:lnSpc>
                <a:spcPct val="150000"/>
              </a:lnSpc>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08" r:id="rId12"/>
    <p:sldLayoutId id="2147483709" r:id="rId13"/>
  </p:sldLayoutIdLst>
  <p:hf hdr="0" ftr="0" dt="0"/>
  <p:txStyles>
    <p:titleStyle>
      <a:lvl1pPr algn="l" defTabSz="457200" rtl="0" eaLnBrk="1" latinLnBrk="0" hangingPunct="1">
        <a:spcBef>
          <a:spcPct val="0"/>
        </a:spcBef>
        <a:buNone/>
        <a:defRPr sz="3200" b="1" i="0" kern="1200">
          <a:solidFill>
            <a:srgbClr val="1A0704"/>
          </a:solidFill>
          <a:latin typeface="Arial"/>
          <a:ea typeface="+mj-ea"/>
          <a:cs typeface="Century Gothic"/>
        </a:defRPr>
      </a:lvl1pPr>
    </p:titleStyle>
    <p:bodyStyle>
      <a:lvl1pPr marL="266700"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1pPr>
      <a:lvl2pPr marL="720725"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2pPr>
      <a:lvl3pPr marL="1168400" indent="-274638"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3pPr>
      <a:lvl4pPr marL="1614488"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4pPr>
      <a:lvl5pPr marL="2062163"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XMSMZBcSSnM&amp;feature=youtu.be" TargetMode="External"/><Relationship Id="rId2" Type="http://schemas.openxmlformats.org/officeDocument/2006/relationships/hyperlink" Target="https://www.youtube.com/watch?v=kerDFvln7hU&amp;feature=youtu.b"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aKfvmDyWYtg&amp;feature=youtu.b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4.0/legalcode" TargetMode="External"/><Relationship Id="rId2" Type="http://schemas.openxmlformats.org/officeDocument/2006/relationships/hyperlink" Target="http://jvdwdesigns.com/" TargetMode="External"/><Relationship Id="rId1" Type="http://schemas.openxmlformats.org/officeDocument/2006/relationships/slideLayout" Target="../slideLayouts/slideLayout2.xml"/><Relationship Id="rId5" Type="http://schemas.openxmlformats.org/officeDocument/2006/relationships/hyperlink" Target="mailto:open.textbooks@uregina.ca" TargetMode="External"/><Relationship Id="rId4" Type="http://schemas.openxmlformats.org/officeDocument/2006/relationships/hyperlink" Target="http://www.uregina.ca/open-access/open-textbook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fIGrFHy463g&amp;feature=youtu.be&amp;list=PLCRpMdRhNGdWqa8ZOB_0dgtmwG8G7BDd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357" y="579630"/>
            <a:ext cx="5915762" cy="1631253"/>
          </a:xfrm>
        </p:spPr>
        <p:txBody>
          <a:bodyPr/>
          <a:lstStyle/>
          <a:p>
            <a:r>
              <a:rPr lang="en-US" sz="3600" dirty="0"/>
              <a:t>Common Change Theories and Application to Different Nursing Situations</a:t>
            </a:r>
          </a:p>
        </p:txBody>
      </p:sp>
      <p:sp>
        <p:nvSpPr>
          <p:cNvPr id="4" name="Content Placeholder 3"/>
          <p:cNvSpPr>
            <a:spLocks noGrp="1"/>
          </p:cNvSpPr>
          <p:nvPr>
            <p:ph idx="10"/>
          </p:nvPr>
        </p:nvSpPr>
        <p:spPr>
          <a:xfrm>
            <a:off x="694357" y="2576190"/>
            <a:ext cx="5596273" cy="329332"/>
          </a:xfrm>
        </p:spPr>
        <p:txBody>
          <a:bodyPr/>
          <a:lstStyle/>
          <a:p>
            <a:r>
              <a:rPr lang="en-US" sz="2000" dirty="0"/>
              <a:t>Sonia </a:t>
            </a:r>
            <a:r>
              <a:rPr lang="en-US" sz="2000" dirty="0" err="1"/>
              <a:t>Udod</a:t>
            </a:r>
            <a:r>
              <a:rPr lang="en-US" sz="2000" dirty="0"/>
              <a:t> and Joan Wagner </a:t>
            </a:r>
            <a:endParaRPr lang="en-CA" sz="2000" dirty="0"/>
          </a:p>
        </p:txBody>
      </p:sp>
      <p:sp>
        <p:nvSpPr>
          <p:cNvPr id="7" name="Text Placeholder 6"/>
          <p:cNvSpPr>
            <a:spLocks noGrp="1"/>
          </p:cNvSpPr>
          <p:nvPr>
            <p:ph type="body" sz="quarter" idx="12"/>
          </p:nvPr>
        </p:nvSpPr>
        <p:spPr/>
        <p:txBody>
          <a:bodyPr/>
          <a:lstStyle/>
          <a:p>
            <a:r>
              <a:rPr lang="en-US" dirty="0"/>
              <a:t>Creative commons attribution 4.0 international license</a:t>
            </a:r>
          </a:p>
        </p:txBody>
      </p:sp>
      <p:sp>
        <p:nvSpPr>
          <p:cNvPr id="9"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sp>
        <p:nvSpPr>
          <p:cNvPr id="6" name="Content Placeholder 4">
            <a:extLst>
              <a:ext uri="{FF2B5EF4-FFF2-40B4-BE49-F238E27FC236}">
                <a16:creationId xmlns:a16="http://schemas.microsoft.com/office/drawing/2014/main" xmlns="" id="{F9968E23-16AC-4709-A33A-2C6D40BA9FAF}"/>
              </a:ext>
            </a:extLst>
          </p:cNvPr>
          <p:cNvSpPr>
            <a:spLocks noGrp="1"/>
          </p:cNvSpPr>
          <p:nvPr/>
        </p:nvSpPr>
        <p:spPr>
          <a:xfrm>
            <a:off x="719173" y="2964059"/>
            <a:ext cx="5209454" cy="177446"/>
          </a:xfrm>
          <a:prstGeom prst="rect">
            <a:avLst/>
          </a:prstGeom>
        </p:spPr>
        <p:txBody>
          <a:bodyPr vert="horz" lIns="0" tIns="0" rIns="0" bIns="0" rtlCol="0">
            <a:normAutofit fontScale="92500" lnSpcReduction="10000"/>
          </a:bodyPr>
          <a:lstStyle>
            <a:lvl1pPr marL="0" indent="0" algn="l" defTabSz="457200" rtl="0" eaLnBrk="1" latinLnBrk="0" hangingPunct="1">
              <a:spcBef>
                <a:spcPct val="20000"/>
              </a:spcBef>
              <a:buClr>
                <a:schemeClr val="accent2"/>
              </a:buClr>
              <a:buFont typeface="Arial"/>
              <a:buNone/>
              <a:defRPr sz="1300" b="0" i="0" kern="1200" baseline="0">
                <a:solidFill>
                  <a:srgbClr val="1A0704"/>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Author’s Title</a:t>
            </a:r>
          </a:p>
        </p:txBody>
      </p:sp>
    </p:spTree>
    <p:extLst>
      <p:ext uri="{BB962C8B-B14F-4D97-AF65-F5344CB8AC3E}">
        <p14:creationId xmlns:p14="http://schemas.microsoft.com/office/powerpoint/2010/main" val="3540703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Planned </a:t>
            </a:r>
            <a:r>
              <a:rPr lang="en-US" dirty="0" smtClean="0"/>
              <a:t>Change (Cont’d) </a:t>
            </a:r>
            <a:endParaRPr lang="en-US" dirty="0"/>
          </a:p>
        </p:txBody>
      </p:sp>
      <p:sp>
        <p:nvSpPr>
          <p:cNvPr id="3" name="Content Placeholder 2"/>
          <p:cNvSpPr>
            <a:spLocks noGrp="1"/>
          </p:cNvSpPr>
          <p:nvPr>
            <p:ph idx="1"/>
          </p:nvPr>
        </p:nvSpPr>
        <p:spPr>
          <a:xfrm>
            <a:off x="1404572" y="1115797"/>
            <a:ext cx="7132401" cy="2735664"/>
          </a:xfrm>
        </p:spPr>
        <p:txBody>
          <a:bodyPr>
            <a:normAutofit/>
          </a:bodyPr>
          <a:lstStyle/>
          <a:p>
            <a:pPr>
              <a:buFont typeface="Arial" panose="020B0604020202020204" pitchFamily="34" charset="0"/>
              <a:buChar char="•"/>
            </a:pPr>
            <a:r>
              <a:rPr lang="en-US" sz="1800" dirty="0"/>
              <a:t>The six phases of Havelock’s model: </a:t>
            </a:r>
          </a:p>
          <a:p>
            <a:pPr lvl="1">
              <a:buFont typeface="Arial" panose="020B0604020202020204" pitchFamily="34" charset="0"/>
              <a:buChar char="•"/>
            </a:pPr>
            <a:r>
              <a:rPr lang="en-US" sz="1800" dirty="0"/>
              <a:t>Building a relationship</a:t>
            </a:r>
          </a:p>
          <a:p>
            <a:pPr lvl="1">
              <a:buFont typeface="Arial" panose="020B0604020202020204" pitchFamily="34" charset="0"/>
              <a:buChar char="•"/>
            </a:pPr>
            <a:r>
              <a:rPr lang="en-US" sz="1800" dirty="0"/>
              <a:t>Diagnosing the problem</a:t>
            </a:r>
          </a:p>
          <a:p>
            <a:pPr lvl="1">
              <a:buFont typeface="Arial" panose="020B0604020202020204" pitchFamily="34" charset="0"/>
              <a:buChar char="•"/>
            </a:pPr>
            <a:r>
              <a:rPr lang="en-US" sz="1800" dirty="0"/>
              <a:t>Acquire resources for change</a:t>
            </a:r>
          </a:p>
          <a:p>
            <a:pPr lvl="1">
              <a:buFont typeface="Arial" panose="020B0604020202020204" pitchFamily="34" charset="0"/>
              <a:buChar char="•"/>
            </a:pPr>
            <a:r>
              <a:rPr lang="en-US" sz="1800" dirty="0" smtClean="0"/>
              <a:t>Selecting </a:t>
            </a:r>
            <a:r>
              <a:rPr lang="en-US" sz="1800" dirty="0"/>
              <a:t>a pathway for the solution</a:t>
            </a:r>
          </a:p>
          <a:p>
            <a:pPr lvl="1">
              <a:buFont typeface="Arial" panose="020B0604020202020204" pitchFamily="34" charset="0"/>
              <a:buChar char="•"/>
            </a:pPr>
            <a:r>
              <a:rPr lang="en-US" sz="1800" dirty="0"/>
              <a:t>Establish and accept change</a:t>
            </a:r>
          </a:p>
          <a:p>
            <a:pPr lvl="1">
              <a:buFont typeface="Arial" panose="020B0604020202020204" pitchFamily="34" charset="0"/>
              <a:buChar char="•"/>
            </a:pPr>
            <a:r>
              <a:rPr lang="en-US" sz="1800" dirty="0"/>
              <a:t>Maintenance and separation</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10</a:t>
            </a:fld>
            <a:endParaRPr lang="en-US" dirty="0"/>
          </a:p>
        </p:txBody>
      </p:sp>
    </p:spTree>
    <p:extLst>
      <p:ext uri="{BB962C8B-B14F-4D97-AF65-F5344CB8AC3E}">
        <p14:creationId xmlns:p14="http://schemas.microsoft.com/office/powerpoint/2010/main" val="2000555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Planned </a:t>
            </a:r>
            <a:r>
              <a:rPr lang="en-US" dirty="0" smtClean="0"/>
              <a:t>Change (Cont’d) </a:t>
            </a:r>
            <a:endParaRPr lang="en-US" dirty="0"/>
          </a:p>
        </p:txBody>
      </p:sp>
      <p:sp>
        <p:nvSpPr>
          <p:cNvPr id="3" name="Content Placeholder 2"/>
          <p:cNvSpPr>
            <a:spLocks noGrp="1"/>
          </p:cNvSpPr>
          <p:nvPr>
            <p:ph idx="1"/>
          </p:nvPr>
        </p:nvSpPr>
        <p:spPr>
          <a:xfrm>
            <a:off x="1404572" y="1115797"/>
            <a:ext cx="7132401" cy="2735664"/>
          </a:xfrm>
        </p:spPr>
        <p:txBody>
          <a:bodyPr>
            <a:normAutofit/>
          </a:bodyPr>
          <a:lstStyle/>
          <a:p>
            <a:pPr>
              <a:buFont typeface="Arial" panose="020B0604020202020204" pitchFamily="34" charset="0"/>
              <a:buChar char="•"/>
            </a:pPr>
            <a:r>
              <a:rPr lang="en-US" sz="1800" dirty="0"/>
              <a:t>Rogers’ five-step theory:</a:t>
            </a:r>
          </a:p>
          <a:p>
            <a:pPr lvl="1">
              <a:buFont typeface="Arial" panose="020B0604020202020204" pitchFamily="34" charset="0"/>
              <a:buChar char="•"/>
            </a:pPr>
            <a:r>
              <a:rPr lang="en-US" sz="1800" dirty="0"/>
              <a:t>Knowledge</a:t>
            </a:r>
          </a:p>
          <a:p>
            <a:pPr lvl="1">
              <a:buFont typeface="Arial" panose="020B0604020202020204" pitchFamily="34" charset="0"/>
              <a:buChar char="•"/>
            </a:pPr>
            <a:r>
              <a:rPr lang="en-US" sz="1800" dirty="0"/>
              <a:t>Persuasion</a:t>
            </a:r>
          </a:p>
          <a:p>
            <a:pPr lvl="1">
              <a:buFont typeface="Arial" panose="020B0604020202020204" pitchFamily="34" charset="0"/>
              <a:buChar char="•"/>
            </a:pPr>
            <a:r>
              <a:rPr lang="en-US" sz="1800" dirty="0"/>
              <a:t>Decision</a:t>
            </a:r>
          </a:p>
          <a:p>
            <a:pPr lvl="1">
              <a:buFont typeface="Arial" panose="020B0604020202020204" pitchFamily="34" charset="0"/>
              <a:buChar char="•"/>
            </a:pPr>
            <a:r>
              <a:rPr lang="en-US" sz="1800" dirty="0"/>
              <a:t>Implementation</a:t>
            </a:r>
          </a:p>
          <a:p>
            <a:pPr lvl="1">
              <a:buFont typeface="Arial" panose="020B0604020202020204" pitchFamily="34" charset="0"/>
              <a:buChar char="•"/>
            </a:pPr>
            <a:r>
              <a:rPr lang="en-US" sz="1800" dirty="0"/>
              <a:t>Confirmation </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11</a:t>
            </a:fld>
            <a:endParaRPr lang="en-US" dirty="0"/>
          </a:p>
        </p:txBody>
      </p:sp>
    </p:spTree>
    <p:extLst>
      <p:ext uri="{BB962C8B-B14F-4D97-AF65-F5344CB8AC3E}">
        <p14:creationId xmlns:p14="http://schemas.microsoft.com/office/powerpoint/2010/main" val="3782224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196558"/>
            <a:ext cx="7275714" cy="366760"/>
          </a:xfrm>
        </p:spPr>
        <p:txBody>
          <a:bodyPr>
            <a:normAutofit fontScale="90000"/>
          </a:bodyPr>
          <a:lstStyle/>
          <a:p>
            <a:r>
              <a:rPr lang="en-US" dirty="0"/>
              <a:t>Comparison of Traditional Change Models and Theories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12</a:t>
            </a:fld>
            <a:endParaRPr lang="en-US" dirty="0"/>
          </a:p>
        </p:txBody>
      </p:sp>
      <p:graphicFrame>
        <p:nvGraphicFramePr>
          <p:cNvPr id="6" name="Content Placeholder 4">
            <a:extLst>
              <a:ext uri="{FF2B5EF4-FFF2-40B4-BE49-F238E27FC236}">
                <a16:creationId xmlns:a16="http://schemas.microsoft.com/office/drawing/2014/main" xmlns="" id="{947D3561-0C8F-4491-9C4D-375B913BB213}"/>
              </a:ext>
            </a:extLst>
          </p:cNvPr>
          <p:cNvGraphicFramePr>
            <a:graphicFrameLocks/>
          </p:cNvGraphicFramePr>
          <p:nvPr>
            <p:extLst>
              <p:ext uri="{D42A27DB-BD31-4B8C-83A1-F6EECF244321}">
                <p14:modId xmlns:p14="http://schemas.microsoft.com/office/powerpoint/2010/main" val="2504978454"/>
              </p:ext>
            </p:extLst>
          </p:nvPr>
        </p:nvGraphicFramePr>
        <p:xfrm>
          <a:off x="206522" y="1117682"/>
          <a:ext cx="8752282" cy="2656840"/>
        </p:xfrm>
        <a:graphic>
          <a:graphicData uri="http://schemas.openxmlformats.org/drawingml/2006/table">
            <a:tbl>
              <a:tblPr firstRow="1" bandRow="1">
                <a:tableStyleId>{5C22544A-7EE6-4342-B048-85BDC9FD1C3A}</a:tableStyleId>
              </a:tblPr>
              <a:tblGrid>
                <a:gridCol w="1517383">
                  <a:extLst>
                    <a:ext uri="{9D8B030D-6E8A-4147-A177-3AD203B41FA5}">
                      <a16:colId xmlns:a16="http://schemas.microsoft.com/office/drawing/2014/main" xmlns="" val="31980112"/>
                    </a:ext>
                  </a:extLst>
                </a:gridCol>
                <a:gridCol w="1417484">
                  <a:extLst>
                    <a:ext uri="{9D8B030D-6E8A-4147-A177-3AD203B41FA5}">
                      <a16:colId xmlns:a16="http://schemas.microsoft.com/office/drawing/2014/main" xmlns="" val="1161732264"/>
                    </a:ext>
                  </a:extLst>
                </a:gridCol>
                <a:gridCol w="2494759">
                  <a:extLst>
                    <a:ext uri="{9D8B030D-6E8A-4147-A177-3AD203B41FA5}">
                      <a16:colId xmlns:a16="http://schemas.microsoft.com/office/drawing/2014/main" xmlns="" val="3558932578"/>
                    </a:ext>
                  </a:extLst>
                </a:gridCol>
                <a:gridCol w="1806372">
                  <a:extLst>
                    <a:ext uri="{9D8B030D-6E8A-4147-A177-3AD203B41FA5}">
                      <a16:colId xmlns:a16="http://schemas.microsoft.com/office/drawing/2014/main" xmlns="" val="942952670"/>
                    </a:ext>
                  </a:extLst>
                </a:gridCol>
                <a:gridCol w="1516284">
                  <a:extLst>
                    <a:ext uri="{9D8B030D-6E8A-4147-A177-3AD203B41FA5}">
                      <a16:colId xmlns:a16="http://schemas.microsoft.com/office/drawing/2014/main" xmlns="" val="3517463397"/>
                    </a:ext>
                  </a:extLst>
                </a:gridCol>
              </a:tblGrid>
              <a:tr h="370840">
                <a:tc>
                  <a:txBody>
                    <a:bodyPr/>
                    <a:lstStyle/>
                    <a:p>
                      <a:r>
                        <a:rPr lang="en-CA" sz="1200" dirty="0">
                          <a:latin typeface="+mj-lt"/>
                          <a:cs typeface="Times New Roman" panose="02020603050405020304" pitchFamily="18" charset="0"/>
                        </a:rPr>
                        <a:t>Nursing Process</a:t>
                      </a:r>
                    </a:p>
                  </a:txBody>
                  <a:tcPr/>
                </a:tc>
                <a:tc>
                  <a:txBody>
                    <a:bodyPr/>
                    <a:lstStyle/>
                    <a:p>
                      <a:r>
                        <a:rPr lang="en-CA" sz="1200" dirty="0">
                          <a:latin typeface="+mj-lt"/>
                          <a:cs typeface="Times New Roman" panose="02020603050405020304" pitchFamily="18" charset="0"/>
                        </a:rPr>
                        <a:t>Lewin</a:t>
                      </a:r>
                    </a:p>
                  </a:txBody>
                  <a:tcPr/>
                </a:tc>
                <a:tc>
                  <a:txBody>
                    <a:bodyPr/>
                    <a:lstStyle/>
                    <a:p>
                      <a:r>
                        <a:rPr lang="en-CA" sz="1200" dirty="0">
                          <a:latin typeface="+mj-lt"/>
                          <a:cs typeface="Times New Roman" panose="02020603050405020304" pitchFamily="18" charset="0"/>
                        </a:rPr>
                        <a:t>Lippitt, </a:t>
                      </a:r>
                      <a:r>
                        <a:rPr lang="en-CA" sz="1200" dirty="0" smtClean="0">
                          <a:latin typeface="+mj-lt"/>
                          <a:cs typeface="Times New Roman" panose="02020603050405020304" pitchFamily="18" charset="0"/>
                        </a:rPr>
                        <a:t>Watson, </a:t>
                      </a:r>
                      <a:r>
                        <a:rPr lang="en-CA" sz="1200" dirty="0">
                          <a:latin typeface="+mj-lt"/>
                          <a:cs typeface="Times New Roman" panose="02020603050405020304" pitchFamily="18" charset="0"/>
                        </a:rPr>
                        <a:t>&amp; Westley</a:t>
                      </a:r>
                    </a:p>
                  </a:txBody>
                  <a:tcPr/>
                </a:tc>
                <a:tc>
                  <a:txBody>
                    <a:bodyPr/>
                    <a:lstStyle/>
                    <a:p>
                      <a:r>
                        <a:rPr lang="en-CA" sz="1200" dirty="0">
                          <a:latin typeface="+mj-lt"/>
                          <a:cs typeface="Times New Roman" panose="02020603050405020304" pitchFamily="18" charset="0"/>
                        </a:rPr>
                        <a:t>Havelock</a:t>
                      </a:r>
                    </a:p>
                  </a:txBody>
                  <a:tcPr/>
                </a:tc>
                <a:tc>
                  <a:txBody>
                    <a:bodyPr/>
                    <a:lstStyle/>
                    <a:p>
                      <a:r>
                        <a:rPr lang="en-CA" sz="1200" dirty="0">
                          <a:latin typeface="+mj-lt"/>
                          <a:cs typeface="Times New Roman" panose="02020603050405020304" pitchFamily="18" charset="0"/>
                        </a:rPr>
                        <a:t>Rogers</a:t>
                      </a:r>
                    </a:p>
                  </a:txBody>
                  <a:tcPr/>
                </a:tc>
                <a:extLst>
                  <a:ext uri="{0D108BD9-81ED-4DB2-BD59-A6C34878D82A}">
                    <a16:rowId xmlns:a16="http://schemas.microsoft.com/office/drawing/2014/main" xmlns="" val="4219835107"/>
                  </a:ext>
                </a:extLst>
              </a:tr>
              <a:tr h="370840">
                <a:tc>
                  <a:txBody>
                    <a:bodyPr/>
                    <a:lstStyle/>
                    <a:p>
                      <a:pPr marL="285750" indent="-285750">
                        <a:buFont typeface="Arial" panose="020B0604020202020204" pitchFamily="34" charset="0"/>
                        <a:buChar char="•"/>
                      </a:pPr>
                      <a:r>
                        <a:rPr lang="en-CA" sz="1200" dirty="0">
                          <a:latin typeface="+mj-lt"/>
                          <a:cs typeface="Times New Roman" panose="02020603050405020304" pitchFamily="18" charset="0"/>
                        </a:rPr>
                        <a:t>Assessment</a:t>
                      </a:r>
                    </a:p>
                    <a:p>
                      <a:pPr marL="285750" indent="-285750">
                        <a:buFont typeface="Arial" panose="020B0604020202020204" pitchFamily="34" charset="0"/>
                        <a:buChar char="•"/>
                      </a:pPr>
                      <a:r>
                        <a:rPr lang="en-CA" sz="1200" dirty="0">
                          <a:latin typeface="+mj-lt"/>
                          <a:cs typeface="Times New Roman" panose="02020603050405020304" pitchFamily="18" charset="0"/>
                        </a:rPr>
                        <a:t>Planning</a:t>
                      </a:r>
                    </a:p>
                    <a:p>
                      <a:pPr marL="285750" indent="-285750">
                        <a:buFont typeface="Arial" panose="020B0604020202020204" pitchFamily="34" charset="0"/>
                        <a:buChar char="•"/>
                      </a:pPr>
                      <a:r>
                        <a:rPr lang="en-CA" sz="1200" dirty="0">
                          <a:latin typeface="+mj-lt"/>
                          <a:cs typeface="Times New Roman" panose="02020603050405020304" pitchFamily="18" charset="0"/>
                        </a:rPr>
                        <a:t>Implementation</a:t>
                      </a:r>
                    </a:p>
                    <a:p>
                      <a:pPr marL="285750" indent="-285750">
                        <a:buFont typeface="Arial" panose="020B0604020202020204" pitchFamily="34" charset="0"/>
                        <a:buChar char="•"/>
                      </a:pPr>
                      <a:r>
                        <a:rPr lang="en-CA" sz="1200" dirty="0">
                          <a:latin typeface="+mj-lt"/>
                          <a:cs typeface="Times New Roman" panose="02020603050405020304" pitchFamily="18" charset="0"/>
                        </a:rPr>
                        <a:t>Evaluation </a:t>
                      </a:r>
                    </a:p>
                  </a:txBody>
                  <a:tcPr/>
                </a:tc>
                <a:tc>
                  <a:txBody>
                    <a:bodyPr/>
                    <a:lstStyle/>
                    <a:p>
                      <a:pPr marL="285750" indent="-285750">
                        <a:buFont typeface="Arial" panose="020B0604020202020204" pitchFamily="34" charset="0"/>
                        <a:buChar char="•"/>
                      </a:pPr>
                      <a:r>
                        <a:rPr lang="en-CA" sz="1200" dirty="0">
                          <a:latin typeface="+mj-lt"/>
                          <a:cs typeface="Times New Roman" panose="02020603050405020304" pitchFamily="18" charset="0"/>
                        </a:rPr>
                        <a:t>Unfreezing</a:t>
                      </a:r>
                    </a:p>
                    <a:p>
                      <a:pPr marL="285750" indent="-285750">
                        <a:buFont typeface="Arial" panose="020B0604020202020204" pitchFamily="34" charset="0"/>
                        <a:buChar char="•"/>
                      </a:pPr>
                      <a:r>
                        <a:rPr lang="en-CA" sz="1200" dirty="0">
                          <a:latin typeface="+mj-lt"/>
                          <a:cs typeface="Times New Roman" panose="02020603050405020304" pitchFamily="18" charset="0"/>
                        </a:rPr>
                        <a:t>Movement</a:t>
                      </a:r>
                    </a:p>
                    <a:p>
                      <a:pPr marL="285750" indent="-285750">
                        <a:buFont typeface="Arial" panose="020B0604020202020204" pitchFamily="34" charset="0"/>
                        <a:buChar char="•"/>
                      </a:pPr>
                      <a:r>
                        <a:rPr lang="en-CA" sz="1200" dirty="0">
                          <a:latin typeface="+mj-lt"/>
                          <a:cs typeface="Times New Roman" panose="02020603050405020304" pitchFamily="18" charset="0"/>
                        </a:rPr>
                        <a:t>Refreezing</a:t>
                      </a:r>
                    </a:p>
                  </a:txBody>
                  <a:tcPr/>
                </a:tc>
                <a:tc>
                  <a:txBody>
                    <a:bodyPr/>
                    <a:lstStyle/>
                    <a:p>
                      <a:pPr marL="285750" indent="-285750">
                        <a:buFont typeface="Arial" panose="020B0604020202020204" pitchFamily="34" charset="0"/>
                        <a:buChar char="•"/>
                      </a:pPr>
                      <a:r>
                        <a:rPr lang="en-CA" sz="1200" dirty="0">
                          <a:latin typeface="+mj-lt"/>
                          <a:cs typeface="Times New Roman" panose="02020603050405020304" pitchFamily="18" charset="0"/>
                        </a:rPr>
                        <a:t>Diagnose problem</a:t>
                      </a:r>
                    </a:p>
                    <a:p>
                      <a:pPr marL="285750" indent="-285750">
                        <a:buFont typeface="Arial" panose="020B0604020202020204" pitchFamily="34" charset="0"/>
                        <a:buChar char="•"/>
                      </a:pPr>
                      <a:r>
                        <a:rPr lang="en-CA" sz="1200" dirty="0">
                          <a:latin typeface="+mj-lt"/>
                          <a:cs typeface="Times New Roman" panose="02020603050405020304" pitchFamily="18" charset="0"/>
                        </a:rPr>
                        <a:t>Assess motivation and capacity for change</a:t>
                      </a:r>
                    </a:p>
                    <a:p>
                      <a:pPr marL="285750" indent="-285750">
                        <a:buFont typeface="Arial" panose="020B0604020202020204" pitchFamily="34" charset="0"/>
                        <a:buChar char="•"/>
                      </a:pPr>
                      <a:r>
                        <a:rPr lang="en-CA" sz="1200" dirty="0">
                          <a:latin typeface="+mj-lt"/>
                          <a:cs typeface="Times New Roman" panose="02020603050405020304" pitchFamily="18" charset="0"/>
                        </a:rPr>
                        <a:t>Assess change </a:t>
                      </a:r>
                      <a:r>
                        <a:rPr lang="en-CA" sz="1200" dirty="0" smtClean="0">
                          <a:latin typeface="+mj-lt"/>
                          <a:cs typeface="Times New Roman" panose="02020603050405020304" pitchFamily="18" charset="0"/>
                        </a:rPr>
                        <a:t>agent’s </a:t>
                      </a:r>
                      <a:r>
                        <a:rPr lang="en-CA" sz="1200" dirty="0">
                          <a:latin typeface="+mj-lt"/>
                          <a:cs typeface="Times New Roman" panose="02020603050405020304" pitchFamily="18" charset="0"/>
                        </a:rPr>
                        <a:t>motivation and resources </a:t>
                      </a:r>
                    </a:p>
                    <a:p>
                      <a:pPr marL="285750" indent="-285750">
                        <a:buFont typeface="Arial" panose="020B0604020202020204" pitchFamily="34" charset="0"/>
                        <a:buChar char="•"/>
                      </a:pPr>
                      <a:r>
                        <a:rPr lang="en-CA" sz="1200" dirty="0">
                          <a:latin typeface="+mj-lt"/>
                          <a:cs typeface="Times New Roman" panose="02020603050405020304" pitchFamily="18" charset="0"/>
                        </a:rPr>
                        <a:t>Select progressive change objectives</a:t>
                      </a:r>
                    </a:p>
                    <a:p>
                      <a:pPr marL="285750" indent="-285750">
                        <a:buFont typeface="Arial" panose="020B0604020202020204" pitchFamily="34" charset="0"/>
                        <a:buChar char="•"/>
                      </a:pPr>
                      <a:r>
                        <a:rPr lang="en-CA" sz="1200" dirty="0">
                          <a:latin typeface="+mj-lt"/>
                          <a:cs typeface="Times New Roman" panose="02020603050405020304" pitchFamily="18" charset="0"/>
                        </a:rPr>
                        <a:t>Choose appropriate change agent role </a:t>
                      </a:r>
                    </a:p>
                    <a:p>
                      <a:pPr marL="285750" indent="-285750">
                        <a:buFont typeface="Arial" panose="020B0604020202020204" pitchFamily="34" charset="0"/>
                        <a:buChar char="•"/>
                      </a:pPr>
                      <a:r>
                        <a:rPr lang="en-CA" sz="1200" dirty="0">
                          <a:latin typeface="+mj-lt"/>
                          <a:cs typeface="Times New Roman" panose="02020603050405020304" pitchFamily="18" charset="0"/>
                        </a:rPr>
                        <a:t>Maintain change</a:t>
                      </a:r>
                    </a:p>
                    <a:p>
                      <a:pPr marL="285750" indent="-285750">
                        <a:buFont typeface="Arial" panose="020B0604020202020204" pitchFamily="34" charset="0"/>
                        <a:buChar char="•"/>
                      </a:pPr>
                      <a:r>
                        <a:rPr lang="en-CA" sz="1200" dirty="0">
                          <a:latin typeface="+mj-lt"/>
                          <a:cs typeface="Times New Roman" panose="02020603050405020304" pitchFamily="18" charset="0"/>
                        </a:rPr>
                        <a:t>Terminate helping relationships </a:t>
                      </a:r>
                    </a:p>
                  </a:txBody>
                  <a:tcPr/>
                </a:tc>
                <a:tc>
                  <a:txBody>
                    <a:bodyPr/>
                    <a:lstStyle/>
                    <a:p>
                      <a:pPr marL="285750" indent="-285750">
                        <a:buFont typeface="Arial" panose="020B0604020202020204" pitchFamily="34" charset="0"/>
                        <a:buChar char="•"/>
                      </a:pPr>
                      <a:r>
                        <a:rPr lang="en-CA" sz="1200" dirty="0">
                          <a:latin typeface="+mj-lt"/>
                          <a:cs typeface="Times New Roman" panose="02020603050405020304" pitchFamily="18" charset="0"/>
                        </a:rPr>
                        <a:t>Build relationship</a:t>
                      </a:r>
                    </a:p>
                    <a:p>
                      <a:pPr marL="285750" indent="-285750">
                        <a:buFont typeface="Arial" panose="020B0604020202020204" pitchFamily="34" charset="0"/>
                        <a:buChar char="•"/>
                      </a:pPr>
                      <a:r>
                        <a:rPr lang="en-CA" sz="1200" dirty="0">
                          <a:latin typeface="+mj-lt"/>
                          <a:cs typeface="Times New Roman" panose="02020603050405020304" pitchFamily="18" charset="0"/>
                        </a:rPr>
                        <a:t>Diagnose problem</a:t>
                      </a:r>
                    </a:p>
                    <a:p>
                      <a:pPr marL="285750" indent="-285750">
                        <a:buFont typeface="Arial" panose="020B0604020202020204" pitchFamily="34" charset="0"/>
                        <a:buChar char="•"/>
                      </a:pPr>
                      <a:r>
                        <a:rPr lang="en-CA" sz="1200" dirty="0">
                          <a:latin typeface="+mj-lt"/>
                          <a:cs typeface="Times New Roman" panose="02020603050405020304" pitchFamily="18" charset="0"/>
                        </a:rPr>
                        <a:t>Acquire resources </a:t>
                      </a:r>
                    </a:p>
                    <a:p>
                      <a:pPr marL="285750" indent="-285750">
                        <a:buFont typeface="Arial" panose="020B0604020202020204" pitchFamily="34" charset="0"/>
                        <a:buChar char="•"/>
                      </a:pPr>
                      <a:r>
                        <a:rPr lang="en-CA" sz="1200" dirty="0">
                          <a:latin typeface="+mj-lt"/>
                          <a:cs typeface="Times New Roman" panose="02020603050405020304" pitchFamily="18" charset="0"/>
                        </a:rPr>
                        <a:t>Choose the solution</a:t>
                      </a:r>
                    </a:p>
                    <a:p>
                      <a:pPr marL="285750" indent="-285750">
                        <a:buFont typeface="Arial" panose="020B0604020202020204" pitchFamily="34" charset="0"/>
                        <a:buChar char="•"/>
                      </a:pPr>
                      <a:r>
                        <a:rPr lang="en-CA" sz="1200" dirty="0">
                          <a:latin typeface="+mj-lt"/>
                          <a:cs typeface="Times New Roman" panose="02020603050405020304" pitchFamily="18" charset="0"/>
                        </a:rPr>
                        <a:t>Gain acceptance</a:t>
                      </a:r>
                    </a:p>
                    <a:p>
                      <a:pPr marL="285750" indent="-285750">
                        <a:buFont typeface="Arial" panose="020B0604020202020204" pitchFamily="34" charset="0"/>
                        <a:buChar char="•"/>
                      </a:pPr>
                      <a:r>
                        <a:rPr lang="en-CA" sz="1200" dirty="0">
                          <a:latin typeface="+mj-lt"/>
                          <a:cs typeface="Times New Roman" panose="02020603050405020304" pitchFamily="18" charset="0"/>
                        </a:rPr>
                        <a:t>Maintain and separate </a:t>
                      </a:r>
                    </a:p>
                  </a:txBody>
                  <a:tcPr/>
                </a:tc>
                <a:tc>
                  <a:txBody>
                    <a:bodyPr/>
                    <a:lstStyle/>
                    <a:p>
                      <a:pPr marL="285750" indent="-285750">
                        <a:buFont typeface="Arial" panose="020B0604020202020204" pitchFamily="34" charset="0"/>
                        <a:buChar char="•"/>
                      </a:pPr>
                      <a:r>
                        <a:rPr lang="en-CA" sz="1200" dirty="0">
                          <a:latin typeface="+mj-lt"/>
                          <a:cs typeface="Times New Roman" panose="02020603050405020304" pitchFamily="18" charset="0"/>
                        </a:rPr>
                        <a:t>Knowledge</a:t>
                      </a:r>
                    </a:p>
                    <a:p>
                      <a:pPr marL="285750" indent="-285750">
                        <a:buFont typeface="Arial" panose="020B0604020202020204" pitchFamily="34" charset="0"/>
                        <a:buChar char="•"/>
                      </a:pPr>
                      <a:r>
                        <a:rPr lang="en-CA" sz="1200" dirty="0">
                          <a:latin typeface="+mj-lt"/>
                          <a:cs typeface="Times New Roman" panose="02020603050405020304" pitchFamily="18" charset="0"/>
                        </a:rPr>
                        <a:t>Persuasion</a:t>
                      </a:r>
                    </a:p>
                    <a:p>
                      <a:pPr marL="285750" indent="-285750">
                        <a:buFont typeface="Arial" panose="020B0604020202020204" pitchFamily="34" charset="0"/>
                        <a:buChar char="•"/>
                      </a:pPr>
                      <a:r>
                        <a:rPr lang="en-CA" sz="1200" dirty="0">
                          <a:latin typeface="+mj-lt"/>
                          <a:cs typeface="Times New Roman" panose="02020603050405020304" pitchFamily="18" charset="0"/>
                        </a:rPr>
                        <a:t>Decision</a:t>
                      </a:r>
                    </a:p>
                    <a:p>
                      <a:pPr marL="285750" indent="-285750">
                        <a:buFont typeface="Arial" panose="020B0604020202020204" pitchFamily="34" charset="0"/>
                        <a:buChar char="•"/>
                      </a:pPr>
                      <a:r>
                        <a:rPr lang="en-CA" sz="1200" dirty="0">
                          <a:latin typeface="+mj-lt"/>
                          <a:cs typeface="Times New Roman" panose="02020603050405020304" pitchFamily="18" charset="0"/>
                        </a:rPr>
                        <a:t>Implementation</a:t>
                      </a:r>
                    </a:p>
                    <a:p>
                      <a:pPr marL="285750" indent="-285750">
                        <a:buFont typeface="Arial" panose="020B0604020202020204" pitchFamily="34" charset="0"/>
                        <a:buChar char="•"/>
                      </a:pPr>
                      <a:r>
                        <a:rPr lang="en-CA" sz="1200" dirty="0">
                          <a:latin typeface="+mj-lt"/>
                          <a:cs typeface="Times New Roman" panose="02020603050405020304" pitchFamily="18" charset="0"/>
                        </a:rPr>
                        <a:t>Confirmation</a:t>
                      </a:r>
                    </a:p>
                  </a:txBody>
                  <a:tcPr/>
                </a:tc>
                <a:extLst>
                  <a:ext uri="{0D108BD9-81ED-4DB2-BD59-A6C34878D82A}">
                    <a16:rowId xmlns:a16="http://schemas.microsoft.com/office/drawing/2014/main" xmlns="" val="113840490"/>
                  </a:ext>
                </a:extLst>
              </a:tr>
            </a:tbl>
          </a:graphicData>
        </a:graphic>
      </p:graphicFrame>
    </p:spTree>
    <p:extLst>
      <p:ext uri="{BB962C8B-B14F-4D97-AF65-F5344CB8AC3E}">
        <p14:creationId xmlns:p14="http://schemas.microsoft.com/office/powerpoint/2010/main" val="3954996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9.3.1</a:t>
            </a:r>
          </a:p>
        </p:txBody>
      </p:sp>
      <p:sp>
        <p:nvSpPr>
          <p:cNvPr id="3" name="Content Placeholder 2"/>
          <p:cNvSpPr>
            <a:spLocks noGrp="1"/>
          </p:cNvSpPr>
          <p:nvPr>
            <p:ph idx="1"/>
          </p:nvPr>
        </p:nvSpPr>
        <p:spPr>
          <a:xfrm>
            <a:off x="1404572" y="1152133"/>
            <a:ext cx="7132401" cy="2735664"/>
          </a:xfrm>
        </p:spPr>
        <p:txBody>
          <a:bodyPr>
            <a:normAutofit/>
          </a:bodyPr>
          <a:lstStyle/>
          <a:p>
            <a:pPr>
              <a:lnSpc>
                <a:spcPct val="100000"/>
              </a:lnSpc>
              <a:spcAft>
                <a:spcPts val="1200"/>
              </a:spcAft>
            </a:pPr>
            <a:r>
              <a:rPr lang="en-CA" sz="1800" dirty="0">
                <a:latin typeface="+mj-lt"/>
                <a:cs typeface="Times New Roman" panose="02020603050405020304" pitchFamily="18" charset="0"/>
              </a:rPr>
              <a:t>Watch the video “</a:t>
            </a:r>
            <a:r>
              <a:rPr lang="en-US" sz="1800" dirty="0">
                <a:latin typeface="+mj-lt"/>
                <a:cs typeface="Times New Roman" panose="02020603050405020304" pitchFamily="18" charset="0"/>
                <a:hlinkClick r:id="rId2"/>
              </a:rPr>
              <a:t>Lewin's 3-Stage Model of Change: Unfreezing, Changing &amp; Refreezing</a:t>
            </a:r>
            <a:r>
              <a:rPr lang="en-US" sz="1800" dirty="0">
                <a:latin typeface="+mj-lt"/>
                <a:cs typeface="Times New Roman" panose="02020603050405020304" pitchFamily="18" charset="0"/>
              </a:rPr>
              <a:t>”</a:t>
            </a:r>
            <a:r>
              <a:rPr lang="en-CA" sz="1800" dirty="0">
                <a:latin typeface="+mj-lt"/>
                <a:cs typeface="Times New Roman" panose="02020603050405020304" pitchFamily="18" charset="0"/>
              </a:rPr>
              <a:t> </a:t>
            </a:r>
            <a:r>
              <a:rPr lang="en-US" sz="1800" dirty="0">
                <a:latin typeface="+mj-lt"/>
                <a:cs typeface="Times New Roman" panose="02020603050405020304" pitchFamily="18" charset="0"/>
              </a:rPr>
              <a:t>(8:06) by Education-Portal.com for more about Lewin’s change model.</a:t>
            </a:r>
          </a:p>
          <a:p>
            <a:pPr>
              <a:lnSpc>
                <a:spcPct val="100000"/>
              </a:lnSpc>
              <a:spcAft>
                <a:spcPts val="1200"/>
              </a:spcAft>
            </a:pPr>
            <a:r>
              <a:rPr lang="en-CA" sz="1800" dirty="0">
                <a:latin typeface="+mj-lt"/>
                <a:cs typeface="Times New Roman" panose="02020603050405020304" pitchFamily="18" charset="0"/>
              </a:rPr>
              <a:t>Watch the video “</a:t>
            </a:r>
            <a:r>
              <a:rPr lang="en-CA" sz="1800" dirty="0">
                <a:latin typeface="+mj-lt"/>
                <a:cs typeface="Times New Roman" panose="02020603050405020304" pitchFamily="18" charset="0"/>
                <a:hlinkClick r:id="rId3"/>
              </a:rPr>
              <a:t>Rogers Diffusion of Innovation</a:t>
            </a:r>
            <a:r>
              <a:rPr lang="en-CA" sz="1800" dirty="0">
                <a:latin typeface="+mj-lt"/>
                <a:cs typeface="Times New Roman" panose="02020603050405020304" pitchFamily="18" charset="0"/>
              </a:rPr>
              <a:t>” </a:t>
            </a:r>
            <a:r>
              <a:rPr lang="en-US" sz="1800" dirty="0">
                <a:latin typeface="+mj-lt"/>
                <a:cs typeface="Times New Roman" panose="02020603050405020304" pitchFamily="18" charset="0"/>
              </a:rPr>
              <a:t>(3:15) by Kendal Pho, Yuri </a:t>
            </a:r>
            <a:r>
              <a:rPr lang="en-US" sz="1800" dirty="0" err="1">
                <a:latin typeface="+mj-lt"/>
                <a:cs typeface="Times New Roman" panose="02020603050405020304" pitchFamily="18" charset="0"/>
              </a:rPr>
              <a:t>Dorovskikh</a:t>
            </a:r>
            <a:r>
              <a:rPr lang="en-US" sz="1800" dirty="0">
                <a:latin typeface="+mj-lt"/>
                <a:cs typeface="Times New Roman" panose="02020603050405020304" pitchFamily="18" charset="0"/>
              </a:rPr>
              <a:t>, and Natalia Lara (Digital Pixels) for more about Rogers’ theory of innovation.</a:t>
            </a:r>
            <a:endParaRPr lang="en-CA" sz="18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13</a:t>
            </a:fld>
            <a:endParaRPr lang="en-US" dirty="0"/>
          </a:p>
        </p:txBody>
      </p:sp>
    </p:spTree>
    <p:extLst>
      <p:ext uri="{BB962C8B-B14F-4D97-AF65-F5344CB8AC3E}">
        <p14:creationId xmlns:p14="http://schemas.microsoft.com/office/powerpoint/2010/main" val="3855719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640064"/>
            <a:ext cx="7275714" cy="366760"/>
          </a:xfrm>
        </p:spPr>
        <p:txBody>
          <a:bodyPr>
            <a:normAutofit fontScale="90000"/>
          </a:bodyPr>
          <a:lstStyle/>
          <a:p>
            <a:r>
              <a:rPr lang="en-US" dirty="0"/>
              <a:t>Non-Linear Change Models </a:t>
            </a:r>
          </a:p>
        </p:txBody>
      </p:sp>
      <p:sp>
        <p:nvSpPr>
          <p:cNvPr id="3" name="Content Placeholder 2"/>
          <p:cNvSpPr>
            <a:spLocks noGrp="1"/>
          </p:cNvSpPr>
          <p:nvPr>
            <p:ph idx="1"/>
          </p:nvPr>
        </p:nvSpPr>
        <p:spPr>
          <a:xfrm>
            <a:off x="1404572" y="1324223"/>
            <a:ext cx="7132401" cy="2735664"/>
          </a:xfrm>
        </p:spPr>
        <p:txBody>
          <a:bodyPr>
            <a:normAutofit/>
          </a:bodyPr>
          <a:lstStyle/>
          <a:p>
            <a:pPr>
              <a:buFont typeface="Arial" panose="020B0604020202020204" pitchFamily="34" charset="0"/>
              <a:buChar char="•"/>
            </a:pPr>
            <a:r>
              <a:rPr lang="en-US" sz="1800" dirty="0"/>
              <a:t>Chaos Theory</a:t>
            </a:r>
          </a:p>
          <a:p>
            <a:pPr lvl="1">
              <a:buFont typeface="Arial" panose="020B0604020202020204" pitchFamily="34" charset="0"/>
              <a:buChar char="•"/>
            </a:pPr>
            <a:r>
              <a:rPr lang="en-US" sz="1800" dirty="0"/>
              <a:t>Non-human-induced responses in the environment indicate there is some predictability in random patterns (</a:t>
            </a:r>
            <a:r>
              <a:rPr lang="en-US" sz="1800" dirty="0" err="1"/>
              <a:t>Thietart</a:t>
            </a:r>
            <a:r>
              <a:rPr lang="en-US" sz="1800" dirty="0"/>
              <a:t> &amp; </a:t>
            </a:r>
            <a:r>
              <a:rPr lang="en-US" sz="1800" dirty="0" err="1"/>
              <a:t>Forgues</a:t>
            </a:r>
            <a:r>
              <a:rPr lang="en-US" sz="1800" dirty="0"/>
              <a:t>, 1995; Wagner &amp; Huber, 2003).</a:t>
            </a:r>
          </a:p>
          <a:p>
            <a:pPr lvl="1">
              <a:buFont typeface="Arial" panose="020B0604020202020204" pitchFamily="34" charset="0"/>
              <a:buChar char="•"/>
            </a:pPr>
            <a:r>
              <a:rPr lang="en-US" sz="1800" dirty="0"/>
              <a:t>Small changes of randomness in a system that constantly changes can dramatically affect the long-term </a:t>
            </a:r>
            <a:r>
              <a:rPr lang="en-US" sz="1800" dirty="0" err="1"/>
              <a:t>behaviour</a:t>
            </a:r>
            <a:r>
              <a:rPr lang="en-US" sz="1800" dirty="0"/>
              <a:t> of that system and make it difficult to predict future outcomes.</a:t>
            </a: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14</a:t>
            </a:fld>
            <a:endParaRPr lang="en-US" dirty="0"/>
          </a:p>
        </p:txBody>
      </p:sp>
    </p:spTree>
    <p:extLst>
      <p:ext uri="{BB962C8B-B14F-4D97-AF65-F5344CB8AC3E}">
        <p14:creationId xmlns:p14="http://schemas.microsoft.com/office/powerpoint/2010/main" val="731044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9.4.1</a:t>
            </a:r>
          </a:p>
        </p:txBody>
      </p:sp>
      <p:sp>
        <p:nvSpPr>
          <p:cNvPr id="3" name="Content Placeholder 2"/>
          <p:cNvSpPr>
            <a:spLocks noGrp="1"/>
          </p:cNvSpPr>
          <p:nvPr>
            <p:ph idx="1"/>
          </p:nvPr>
        </p:nvSpPr>
        <p:spPr>
          <a:xfrm>
            <a:off x="1404572" y="1152133"/>
            <a:ext cx="7132401" cy="2735664"/>
          </a:xfrm>
        </p:spPr>
        <p:txBody>
          <a:bodyPr>
            <a:normAutofit/>
          </a:bodyPr>
          <a:lstStyle/>
          <a:p>
            <a:pPr>
              <a:lnSpc>
                <a:spcPct val="100000"/>
              </a:lnSpc>
              <a:spcAft>
                <a:spcPts val="1200"/>
              </a:spcAft>
            </a:pPr>
            <a:r>
              <a:rPr lang="en-US" sz="1800" dirty="0">
                <a:latin typeface="+mj-lt"/>
                <a:cs typeface="Times New Roman" panose="02020603050405020304" pitchFamily="18" charset="0"/>
              </a:rPr>
              <a:t>Watch Claire Burge’s TEDx Talk titled “</a:t>
            </a:r>
            <a:r>
              <a:rPr lang="en-US" sz="1800" dirty="0">
                <a:latin typeface="+mj-lt"/>
                <a:cs typeface="Times New Roman" panose="02020603050405020304" pitchFamily="18" charset="0"/>
                <a:hlinkClick r:id="rId2"/>
              </a:rPr>
              <a:t>The Future of Work is Chaos</a:t>
            </a:r>
            <a:r>
              <a:rPr lang="en-US" sz="1800" dirty="0">
                <a:latin typeface="+mj-lt"/>
                <a:cs typeface="Times New Roman" panose="02020603050405020304" pitchFamily="18" charset="0"/>
              </a:rPr>
              <a:t>” (13:43) for a more in-depth understanding of chaos theory.</a:t>
            </a:r>
            <a:endParaRPr lang="en-CA" sz="1800" dirty="0">
              <a:latin typeface="+mj-lt"/>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15</a:t>
            </a:fld>
            <a:endParaRPr lang="en-US" dirty="0"/>
          </a:p>
        </p:txBody>
      </p:sp>
    </p:spTree>
    <p:extLst>
      <p:ext uri="{BB962C8B-B14F-4D97-AF65-F5344CB8AC3E}">
        <p14:creationId xmlns:p14="http://schemas.microsoft.com/office/powerpoint/2010/main" val="3313377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9.4.2</a:t>
            </a:r>
          </a:p>
        </p:txBody>
      </p:sp>
      <p:sp>
        <p:nvSpPr>
          <p:cNvPr id="3" name="Content Placeholder 2"/>
          <p:cNvSpPr>
            <a:spLocks noGrp="1"/>
          </p:cNvSpPr>
          <p:nvPr>
            <p:ph idx="1"/>
          </p:nvPr>
        </p:nvSpPr>
        <p:spPr>
          <a:xfrm>
            <a:off x="1404572" y="1152133"/>
            <a:ext cx="7132401" cy="2735664"/>
          </a:xfrm>
        </p:spPr>
        <p:txBody>
          <a:bodyPr>
            <a:noAutofit/>
          </a:bodyPr>
          <a:lstStyle/>
          <a:p>
            <a:pPr>
              <a:lnSpc>
                <a:spcPct val="100000"/>
              </a:lnSpc>
              <a:spcAft>
                <a:spcPts val="1200"/>
              </a:spcAft>
            </a:pPr>
            <a:r>
              <a:rPr lang="en-US" sz="1800" dirty="0">
                <a:latin typeface="+mj-lt"/>
                <a:cs typeface="Times New Roman" panose="02020603050405020304" pitchFamily="18" charset="0"/>
              </a:rPr>
              <a:t>Cindy is an RN with three years’ experience working on a busy surgical unit in a large urban hospital. Cindy enjoys her job and is keen to pursue an intensive care course after which she plans to work in the intensive care unit of the same hospital. She has received a one-year grant to establish a cardiac program for patients and caregivers. This project will be evaluated at the end of </a:t>
            </a:r>
            <a:r>
              <a:rPr lang="en-US" sz="1800" dirty="0" smtClean="0">
                <a:latin typeface="+mj-lt"/>
                <a:cs typeface="Times New Roman" panose="02020603050405020304" pitchFamily="18" charset="0"/>
              </a:rPr>
              <a:t>the</a:t>
            </a:r>
            <a:r>
              <a:rPr lang="en-US" sz="1800" dirty="0" smtClean="0">
                <a:latin typeface="+mj-lt"/>
                <a:cs typeface="Times New Roman" panose="02020603050405020304" pitchFamily="18" charset="0"/>
              </a:rPr>
              <a:t> </a:t>
            </a:r>
            <a:r>
              <a:rPr lang="en-US" sz="1800" dirty="0">
                <a:latin typeface="+mj-lt"/>
                <a:cs typeface="Times New Roman" panose="02020603050405020304" pitchFamily="18" charset="0"/>
              </a:rPr>
              <a:t>year. Cindy, as the change agent, is tasked with implementing the change. Stephanie, the nurse manager, is highly supportive, but some of the nurses don’t have time and are not willing to help make the program a reality.</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16</a:t>
            </a:fld>
            <a:endParaRPr lang="en-US" dirty="0"/>
          </a:p>
        </p:txBody>
      </p:sp>
    </p:spTree>
    <p:extLst>
      <p:ext uri="{BB962C8B-B14F-4D97-AF65-F5344CB8AC3E}">
        <p14:creationId xmlns:p14="http://schemas.microsoft.com/office/powerpoint/2010/main" val="3414032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9.4.2 </a:t>
            </a:r>
            <a:r>
              <a:rPr lang="en-US" dirty="0" smtClean="0">
                <a:solidFill>
                  <a:srgbClr val="92D050"/>
                </a:solidFill>
              </a:rPr>
              <a:t>(Cont’d</a:t>
            </a:r>
            <a:r>
              <a:rPr lang="en-US" dirty="0">
                <a:solidFill>
                  <a:srgbClr val="92D050"/>
                </a:solidFill>
              </a:rPr>
              <a:t>)</a:t>
            </a:r>
            <a:endParaRPr lang="en-US" dirty="0">
              <a:solidFill>
                <a:srgbClr val="92D050"/>
              </a:solidFill>
            </a:endParaRPr>
          </a:p>
        </p:txBody>
      </p:sp>
      <p:sp>
        <p:nvSpPr>
          <p:cNvPr id="3" name="Content Placeholder 2"/>
          <p:cNvSpPr>
            <a:spLocks noGrp="1"/>
          </p:cNvSpPr>
          <p:nvPr>
            <p:ph idx="1"/>
          </p:nvPr>
        </p:nvSpPr>
        <p:spPr>
          <a:xfrm>
            <a:off x="1404572" y="1152133"/>
            <a:ext cx="7132401" cy="2735664"/>
          </a:xfrm>
        </p:spPr>
        <p:txBody>
          <a:bodyPr>
            <a:normAutofit/>
          </a:bodyPr>
          <a:lstStyle/>
          <a:p>
            <a:pPr>
              <a:lnSpc>
                <a:spcPct val="100000"/>
              </a:lnSpc>
              <a:spcAft>
                <a:spcPts val="1200"/>
              </a:spcAft>
            </a:pPr>
            <a:r>
              <a:rPr lang="en-US" sz="1800" dirty="0">
                <a:latin typeface="+mj-lt"/>
                <a:cs typeface="Times New Roman" panose="02020603050405020304" pitchFamily="18" charset="0"/>
              </a:rPr>
              <a:t>How should Cindy proceed with the change process? Could Lewin’s change theory be used to guide the change? If so, how would you envision the change occurring?</a:t>
            </a:r>
          </a:p>
          <a:p>
            <a:pPr>
              <a:lnSpc>
                <a:spcPct val="100000"/>
              </a:lnSpc>
              <a:spcAft>
                <a:spcPts val="1200"/>
              </a:spcAft>
            </a:pPr>
            <a:r>
              <a:rPr lang="en-US" sz="1800" dirty="0">
                <a:latin typeface="+mj-lt"/>
                <a:cs typeface="Times New Roman" panose="02020603050405020304" pitchFamily="18" charset="0"/>
              </a:rPr>
              <a:t>How can she persuade other nurses to buy into the change? What effective leadership and followership strategies could she implement in the change process?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17</a:t>
            </a:fld>
            <a:endParaRPr lang="en-US" dirty="0"/>
          </a:p>
        </p:txBody>
      </p:sp>
    </p:spTree>
    <p:extLst>
      <p:ext uri="{BB962C8B-B14F-4D97-AF65-F5344CB8AC3E}">
        <p14:creationId xmlns:p14="http://schemas.microsoft.com/office/powerpoint/2010/main" val="1443595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The Nursing Process as the Change Process </a:t>
            </a:r>
          </a:p>
        </p:txBody>
      </p:sp>
      <p:sp>
        <p:nvSpPr>
          <p:cNvPr id="3" name="Content Placeholder 2"/>
          <p:cNvSpPr>
            <a:spLocks noGrp="1"/>
          </p:cNvSpPr>
          <p:nvPr>
            <p:ph idx="1"/>
          </p:nvPr>
        </p:nvSpPr>
        <p:spPr>
          <a:xfrm>
            <a:off x="1404572" y="1315424"/>
            <a:ext cx="7132401" cy="2735664"/>
          </a:xfrm>
        </p:spPr>
        <p:txBody>
          <a:bodyPr>
            <a:normAutofit/>
          </a:bodyPr>
          <a:lstStyle/>
          <a:p>
            <a:pPr>
              <a:buFont typeface="Arial" panose="020B0604020202020204" pitchFamily="34" charset="0"/>
              <a:buChar char="•"/>
            </a:pPr>
            <a:r>
              <a:rPr lang="en-US" sz="1800" dirty="0" smtClean="0"/>
              <a:t>Assessment—identifying </a:t>
            </a:r>
            <a:r>
              <a:rPr lang="en-US" sz="1800" dirty="0"/>
              <a:t>the problem</a:t>
            </a:r>
          </a:p>
          <a:p>
            <a:pPr>
              <a:buFont typeface="Arial" panose="020B0604020202020204" pitchFamily="34" charset="0"/>
              <a:buChar char="•"/>
            </a:pPr>
            <a:r>
              <a:rPr lang="en-US" sz="1800" dirty="0" smtClean="0"/>
              <a:t>Planning—participation </a:t>
            </a:r>
            <a:r>
              <a:rPr lang="en-US" sz="1800" dirty="0"/>
              <a:t>of the staff that will be affected by the change</a:t>
            </a:r>
          </a:p>
          <a:p>
            <a:pPr lvl="1">
              <a:buFont typeface="Arial" panose="020B0604020202020204" pitchFamily="34" charset="0"/>
              <a:buChar char="•"/>
            </a:pPr>
            <a:r>
              <a:rPr lang="en-US" sz="1800" dirty="0"/>
              <a:t>Sharing information</a:t>
            </a:r>
          </a:p>
          <a:p>
            <a:pPr lvl="1">
              <a:buFont typeface="Arial" panose="020B0604020202020204" pitchFamily="34" charset="0"/>
              <a:buChar char="•"/>
            </a:pPr>
            <a:r>
              <a:rPr lang="en-US" sz="1800" dirty="0"/>
              <a:t>Disconfirming currently held beliefs</a:t>
            </a:r>
          </a:p>
          <a:p>
            <a:pPr lvl="1">
              <a:buFont typeface="Arial" panose="020B0604020202020204" pitchFamily="34" charset="0"/>
              <a:buChar char="•"/>
            </a:pPr>
            <a:r>
              <a:rPr lang="en-US" sz="1800" dirty="0"/>
              <a:t>Providing psychological safety </a:t>
            </a:r>
          </a:p>
          <a:p>
            <a:pPr>
              <a:buFont typeface="Arial" panose="020B0604020202020204" pitchFamily="34" charset="0"/>
              <a:buChar char="•"/>
            </a:pPr>
            <a:r>
              <a:rPr lang="en-US" sz="1800" dirty="0" smtClean="0"/>
              <a:t>Implementation—plans </a:t>
            </a:r>
            <a:r>
              <a:rPr lang="en-US" sz="1800" dirty="0"/>
              <a:t>are put into action </a:t>
            </a:r>
          </a:p>
          <a:p>
            <a:pPr>
              <a:buFont typeface="Arial" panose="020B0604020202020204" pitchFamily="34" charset="0"/>
              <a:buChar char="•"/>
            </a:pPr>
            <a:r>
              <a:rPr lang="en-US" sz="1800" dirty="0" smtClean="0"/>
              <a:t>Evaluation—have </a:t>
            </a:r>
            <a:r>
              <a:rPr lang="en-US" sz="1800" dirty="0"/>
              <a:t>goals been met?</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18</a:t>
            </a:fld>
            <a:endParaRPr lang="en-US" dirty="0"/>
          </a:p>
        </p:txBody>
      </p:sp>
    </p:spTree>
    <p:extLst>
      <p:ext uri="{BB962C8B-B14F-4D97-AF65-F5344CB8AC3E}">
        <p14:creationId xmlns:p14="http://schemas.microsoft.com/office/powerpoint/2010/main" val="3985584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The Medicine Wheel as a Change Model</a:t>
            </a:r>
          </a:p>
        </p:txBody>
      </p:sp>
      <p:sp>
        <p:nvSpPr>
          <p:cNvPr id="3" name="Content Placeholder 2"/>
          <p:cNvSpPr>
            <a:spLocks noGrp="1"/>
          </p:cNvSpPr>
          <p:nvPr>
            <p:ph idx="1"/>
          </p:nvPr>
        </p:nvSpPr>
        <p:spPr>
          <a:xfrm>
            <a:off x="1404572" y="1114754"/>
            <a:ext cx="7132401" cy="2735664"/>
          </a:xfrm>
        </p:spPr>
        <p:txBody>
          <a:bodyPr>
            <a:normAutofit/>
          </a:bodyPr>
          <a:lstStyle/>
          <a:p>
            <a:pPr>
              <a:buFont typeface="Arial" panose="020B0604020202020204" pitchFamily="34" charset="0"/>
              <a:buChar char="•"/>
            </a:pPr>
            <a:r>
              <a:rPr lang="en-US" sz="1600" dirty="0"/>
              <a:t>The medicine wheel, drawn as a circle with four quadrants, represents a holistic set of beliefs encompassing the mind, body, emotions, and spirit, which is foundational to the human being. </a:t>
            </a:r>
          </a:p>
          <a:p>
            <a:pPr>
              <a:buFont typeface="Arial" panose="020B0604020202020204" pitchFamily="34" charset="0"/>
              <a:buChar char="•"/>
            </a:pPr>
            <a:r>
              <a:rPr lang="en-US" sz="1600" dirty="0"/>
              <a:t>The medicine wheel is manifested within the community as a “process (healing), a ceremony (sweats, sharing circles) and teachings (a code for living)” (McCabe, 2008, p. 34).</a:t>
            </a:r>
          </a:p>
          <a:p>
            <a:pPr>
              <a:buFont typeface="Arial" panose="020B0604020202020204" pitchFamily="34" charset="0"/>
              <a:buChar char="•"/>
            </a:pPr>
            <a:endParaRPr lang="en-US" sz="16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19</a:t>
            </a:fld>
            <a:endParaRPr lang="en-US" dirty="0"/>
          </a:p>
        </p:txBody>
      </p:sp>
    </p:spTree>
    <p:extLst>
      <p:ext uri="{BB962C8B-B14F-4D97-AF65-F5344CB8AC3E}">
        <p14:creationId xmlns:p14="http://schemas.microsoft.com/office/powerpoint/2010/main" val="892576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Open License</a:t>
            </a:r>
          </a:p>
        </p:txBody>
      </p:sp>
      <p:sp>
        <p:nvSpPr>
          <p:cNvPr id="3" name="Content Placeholder 2"/>
          <p:cNvSpPr>
            <a:spLocks noGrp="1"/>
          </p:cNvSpPr>
          <p:nvPr>
            <p:ph idx="1"/>
          </p:nvPr>
        </p:nvSpPr>
        <p:spPr/>
        <p:txBody>
          <a:bodyPr>
            <a:normAutofit fontScale="55000" lnSpcReduction="20000"/>
          </a:bodyPr>
          <a:lstStyle/>
          <a:p>
            <a:pPr marL="0" lvl="0" indent="0">
              <a:lnSpc>
                <a:spcPct val="150000"/>
              </a:lnSpc>
              <a:spcBef>
                <a:spcPts val="0"/>
              </a:spcBef>
              <a:buNone/>
            </a:pPr>
            <a:r>
              <a:rPr lang="en-CA" dirty="0">
                <a:solidFill>
                  <a:schemeClr val="tx1"/>
                </a:solidFill>
              </a:rPr>
              <a:t>The PowerPoint slide deck created by Joan Wagner, and designed by </a:t>
            </a:r>
            <a:r>
              <a:rPr lang="en-CA" dirty="0">
                <a:solidFill>
                  <a:schemeClr val="tx1"/>
                </a:solidFill>
                <a:hlinkClick r:id="rId2"/>
              </a:rPr>
              <a:t>JVDW Designs</a:t>
            </a:r>
            <a:r>
              <a:rPr lang="en-CA" dirty="0">
                <a:solidFill>
                  <a:schemeClr val="tx1"/>
                </a:solidFill>
              </a:rPr>
              <a:t>, for the open textbook </a:t>
            </a:r>
            <a:r>
              <a:rPr lang="en-CA" i="1" dirty="0">
                <a:solidFill>
                  <a:schemeClr val="tx1"/>
                </a:solidFill>
              </a:rPr>
              <a:t>Leadership and Influencing Change in Nursing</a:t>
            </a:r>
            <a:r>
              <a:rPr lang="en-CA" dirty="0">
                <a:solidFill>
                  <a:schemeClr val="tx1"/>
                </a:solidFill>
              </a:rPr>
              <a:t> is licensed </a:t>
            </a:r>
            <a:r>
              <a:rPr lang="en-CA" dirty="0"/>
              <a:t>under a </a:t>
            </a:r>
            <a:r>
              <a:rPr lang="en-CA" dirty="0">
                <a:hlinkClick r:id="rId3"/>
              </a:rPr>
              <a:t>Creative Commons Attribution 4.0 International License</a:t>
            </a:r>
            <a:r>
              <a:rPr lang="en-CA" dirty="0"/>
              <a:t>, except where otherwise noted. T</a:t>
            </a:r>
            <a:r>
              <a:rPr lang="en-CA" dirty="0">
                <a:solidFill>
                  <a:schemeClr val="tx1"/>
                </a:solidFill>
              </a:rPr>
              <a:t>he University of Regina logo is a registered trademark. </a:t>
            </a:r>
            <a:endParaRPr lang="en-CA" dirty="0"/>
          </a:p>
          <a:p>
            <a:pPr marL="0" lvl="0" indent="0">
              <a:lnSpc>
                <a:spcPct val="150000"/>
              </a:lnSpc>
              <a:spcBef>
                <a:spcPts val="0"/>
              </a:spcBef>
              <a:buNone/>
            </a:pPr>
            <a:endParaRPr lang="en-CA" sz="1500" dirty="0">
              <a:solidFill>
                <a:schemeClr val="tx1"/>
              </a:solidFill>
            </a:endParaRPr>
          </a:p>
          <a:p>
            <a:pPr marL="0" indent="0">
              <a:lnSpc>
                <a:spcPct val="150000"/>
              </a:lnSpc>
              <a:spcBef>
                <a:spcPts val="0"/>
              </a:spcBef>
              <a:buNone/>
            </a:pPr>
            <a:r>
              <a:rPr lang="en-CA" dirty="0"/>
              <a:t>Under the terms of the </a:t>
            </a:r>
            <a:r>
              <a:rPr lang="en-CA" dirty="0">
                <a:hlinkClick r:id="rId3"/>
              </a:rPr>
              <a:t>Creative Commons Attribution 4.0 International License</a:t>
            </a:r>
            <a:r>
              <a:rPr lang="en-CA" dirty="0"/>
              <a:t>, you are free to retain, reuse, copy, redistribute, and revise this PowerPoint – in whole or in part – as long as you provide attribution to Joan Wagner. Download the PowerPoint slide deck for </a:t>
            </a:r>
            <a:r>
              <a:rPr lang="en-CA" i="1" dirty="0"/>
              <a:t>Leadership and Influencing Change in Nursing </a:t>
            </a:r>
            <a:r>
              <a:rPr lang="en-CA" dirty="0"/>
              <a:t>by Joan Wagner for free at </a:t>
            </a:r>
            <a:r>
              <a:rPr lang="en-CA" dirty="0">
                <a:hlinkClick r:id="rId4"/>
              </a:rPr>
              <a:t>www.uregina.ca/open-access/open-textbooks</a:t>
            </a:r>
            <a:r>
              <a:rPr lang="en-CA" dirty="0"/>
              <a:t>. </a:t>
            </a:r>
          </a:p>
          <a:p>
            <a:pPr marL="0" indent="0">
              <a:lnSpc>
                <a:spcPct val="150000"/>
              </a:lnSpc>
              <a:spcBef>
                <a:spcPts val="0"/>
              </a:spcBef>
              <a:buNone/>
            </a:pPr>
            <a:endParaRPr lang="en-CA" sz="1500" dirty="0"/>
          </a:p>
          <a:p>
            <a:pPr marL="0" indent="0">
              <a:lnSpc>
                <a:spcPct val="150000"/>
              </a:lnSpc>
              <a:spcBef>
                <a:spcPts val="0"/>
              </a:spcBef>
              <a:buNone/>
            </a:pPr>
            <a:r>
              <a:rPr lang="en-CA" dirty="0"/>
              <a:t>For questions about University of Regina’s Open Textbook Publishing Program, contact: </a:t>
            </a:r>
            <a:r>
              <a:rPr lang="en-CA" dirty="0">
                <a:hlinkClick r:id="rId5"/>
              </a:rPr>
              <a:t>open.textbooks@uregina.ca</a:t>
            </a:r>
            <a:r>
              <a:rPr lang="en-CA" dirty="0"/>
              <a:t>. </a:t>
            </a:r>
          </a:p>
          <a:p>
            <a:pPr marL="0" lvl="0" indent="0">
              <a:lnSpc>
                <a:spcPct val="150000"/>
              </a:lnSpc>
              <a:spcBef>
                <a:spcPts val="0"/>
              </a:spcBef>
              <a:buNone/>
            </a:pPr>
            <a:endParaRPr lang="en-CA" dirty="0">
              <a:solidFill>
                <a:schemeClr val="tx1"/>
              </a:solidFill>
            </a:endParaRPr>
          </a:p>
          <a:p>
            <a:pPr marL="0" indent="0">
              <a:lnSpc>
                <a:spcPct val="150000"/>
              </a:lnSpc>
              <a:spcBef>
                <a:spcPts val="0"/>
              </a:spcBef>
              <a:buNone/>
            </a:pPr>
            <a:endParaRPr lang="ro-RO"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a:t>
            </a:fld>
            <a:endParaRPr lang="en-US" dirty="0"/>
          </a:p>
        </p:txBody>
      </p:sp>
    </p:spTree>
    <p:extLst>
      <p:ext uri="{BB962C8B-B14F-4D97-AF65-F5344CB8AC3E}">
        <p14:creationId xmlns:p14="http://schemas.microsoft.com/office/powerpoint/2010/main" val="2212586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The Medicine Wheel as a Change </a:t>
            </a:r>
            <a:r>
              <a:rPr lang="en-US" dirty="0" smtClean="0"/>
              <a:t>Model (Cont’d)</a:t>
            </a:r>
            <a:endParaRPr lang="en-US" dirty="0"/>
          </a:p>
        </p:txBody>
      </p:sp>
      <p:sp>
        <p:nvSpPr>
          <p:cNvPr id="3" name="Content Placeholder 2"/>
          <p:cNvSpPr>
            <a:spLocks noGrp="1"/>
          </p:cNvSpPr>
          <p:nvPr>
            <p:ph idx="1"/>
          </p:nvPr>
        </p:nvSpPr>
        <p:spPr>
          <a:xfrm>
            <a:off x="1404572" y="1347536"/>
            <a:ext cx="7132401" cy="2502881"/>
          </a:xfrm>
        </p:spPr>
        <p:txBody>
          <a:bodyPr>
            <a:normAutofit/>
          </a:bodyPr>
          <a:lstStyle/>
          <a:p>
            <a:pPr>
              <a:buFont typeface="Arial" panose="020B0604020202020204" pitchFamily="34" charset="0"/>
              <a:buChar char="•"/>
            </a:pPr>
            <a:r>
              <a:rPr lang="en-US" sz="1600" dirty="0"/>
              <a:t>The medicine wheel </a:t>
            </a:r>
            <a:r>
              <a:rPr lang="en-US" sz="1600" dirty="0" smtClean="0"/>
              <a:t>helps </a:t>
            </a:r>
            <a:r>
              <a:rPr lang="en-US" sz="1600" dirty="0" smtClean="0"/>
              <a:t>community </a:t>
            </a:r>
            <a:r>
              <a:rPr lang="en-US" sz="1600" dirty="0"/>
              <a:t>members </a:t>
            </a:r>
            <a:r>
              <a:rPr lang="en-US" sz="1600" dirty="0" smtClean="0"/>
              <a:t>connect </a:t>
            </a:r>
            <a:r>
              <a:rPr lang="en-US" sz="1600" dirty="0"/>
              <a:t>with each other, while also supporting balance and harmony across the four dimensions of mind, body, emotions, and spirit for the individual and the extended community (Clarke &amp; </a:t>
            </a:r>
            <a:r>
              <a:rPr lang="en-US" sz="1600" dirty="0" err="1"/>
              <a:t>Holtslander</a:t>
            </a:r>
            <a:r>
              <a:rPr lang="en-US" sz="1600" dirty="0"/>
              <a:t>, 2010).</a:t>
            </a:r>
          </a:p>
          <a:p>
            <a:pPr>
              <a:buFont typeface="Arial" panose="020B0604020202020204" pitchFamily="34" charset="0"/>
              <a:buChar char="•"/>
            </a:pPr>
            <a:r>
              <a:rPr lang="en-US" sz="1600" dirty="0"/>
              <a:t>The medicine wheel guides healthy change and can be individualized to the specific needs of the client or community, taking into account the context of culture, socioeconomic status, family situation, disease process, and other significant factors, culminating in balance, healing, and growth in all four aspects.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20</a:t>
            </a:fld>
            <a:endParaRPr lang="en-US" dirty="0"/>
          </a:p>
        </p:txBody>
      </p:sp>
    </p:spTree>
    <p:extLst>
      <p:ext uri="{BB962C8B-B14F-4D97-AF65-F5344CB8AC3E}">
        <p14:creationId xmlns:p14="http://schemas.microsoft.com/office/powerpoint/2010/main" val="3765152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495686"/>
            <a:ext cx="7275714" cy="366760"/>
          </a:xfrm>
        </p:spPr>
        <p:txBody>
          <a:bodyPr>
            <a:normAutofit fontScale="90000"/>
          </a:bodyPr>
          <a:lstStyle/>
          <a:p>
            <a:r>
              <a:rPr lang="en-US" dirty="0">
                <a:solidFill>
                  <a:srgbClr val="92D050"/>
                </a:solidFill>
              </a:rPr>
              <a:t>Essential Learning Activity 9.6.1</a:t>
            </a:r>
          </a:p>
        </p:txBody>
      </p:sp>
      <p:sp>
        <p:nvSpPr>
          <p:cNvPr id="3" name="Content Placeholder 2"/>
          <p:cNvSpPr>
            <a:spLocks noGrp="1"/>
          </p:cNvSpPr>
          <p:nvPr>
            <p:ph idx="1"/>
          </p:nvPr>
        </p:nvSpPr>
        <p:spPr>
          <a:xfrm>
            <a:off x="1404572" y="1152133"/>
            <a:ext cx="7132401" cy="2735664"/>
          </a:xfrm>
        </p:spPr>
        <p:txBody>
          <a:bodyPr>
            <a:normAutofit/>
          </a:bodyPr>
          <a:lstStyle/>
          <a:p>
            <a:pPr>
              <a:lnSpc>
                <a:spcPct val="100000"/>
              </a:lnSpc>
              <a:spcBef>
                <a:spcPts val="0"/>
              </a:spcBef>
              <a:spcAft>
                <a:spcPts val="1200"/>
              </a:spcAft>
            </a:pPr>
            <a:r>
              <a:rPr lang="en-US" sz="1800" dirty="0">
                <a:latin typeface="+mj-lt"/>
                <a:cs typeface="Times New Roman" panose="02020603050405020304" pitchFamily="18" charset="0"/>
              </a:rPr>
              <a:t>Watch the video “</a:t>
            </a:r>
            <a:r>
              <a:rPr lang="en-US" sz="1800" dirty="0">
                <a:latin typeface="+mj-lt"/>
                <a:cs typeface="Times New Roman" panose="02020603050405020304" pitchFamily="18" charset="0"/>
                <a:hlinkClick r:id="rId2"/>
              </a:rPr>
              <a:t>Medicine Wheel: Beyond the Tradition</a:t>
            </a:r>
            <a:r>
              <a:rPr lang="en-US" sz="1800" dirty="0">
                <a:latin typeface="+mj-lt"/>
                <a:cs typeface="Times New Roman" panose="02020603050405020304" pitchFamily="18" charset="0"/>
              </a:rPr>
              <a:t>” (9:20</a:t>
            </a:r>
            <a:r>
              <a:rPr lang="en-US" sz="1800" dirty="0" smtClean="0">
                <a:latin typeface="+mj-lt"/>
                <a:cs typeface="Times New Roman" panose="02020603050405020304" pitchFamily="18" charset="0"/>
              </a:rPr>
              <a:t>) </a:t>
            </a:r>
            <a:r>
              <a:rPr lang="en-US" sz="1800" dirty="0">
                <a:latin typeface="+mj-lt"/>
                <a:cs typeface="Times New Roman" panose="02020603050405020304" pitchFamily="18" charset="0"/>
              </a:rPr>
              <a:t>for an explanation and overview of the Lakota (Sioux) medicine wheel, according to Don Warne, then answer the following questions:</a:t>
            </a:r>
          </a:p>
          <a:p>
            <a:pPr lvl="1">
              <a:lnSpc>
                <a:spcPct val="100000"/>
              </a:lnSpc>
              <a:spcBef>
                <a:spcPts val="0"/>
              </a:spcBef>
              <a:spcAft>
                <a:spcPts val="1200"/>
              </a:spcAft>
            </a:pPr>
            <a:r>
              <a:rPr lang="en-US" sz="1800" dirty="0">
                <a:latin typeface="+mj-lt"/>
                <a:cs typeface="Times New Roman" panose="02020603050405020304" pitchFamily="18" charset="0"/>
              </a:rPr>
              <a:t>What does the medicine wheel represent?</a:t>
            </a:r>
          </a:p>
          <a:p>
            <a:pPr lvl="1">
              <a:lnSpc>
                <a:spcPct val="100000"/>
              </a:lnSpc>
              <a:spcBef>
                <a:spcPts val="0"/>
              </a:spcBef>
              <a:spcAft>
                <a:spcPts val="1200"/>
              </a:spcAft>
            </a:pPr>
            <a:r>
              <a:rPr lang="en-US" sz="1800" dirty="0">
                <a:latin typeface="+mj-lt"/>
                <a:cs typeface="Times New Roman" panose="02020603050405020304" pitchFamily="18" charset="0"/>
              </a:rPr>
              <a:t>How does the use of the medicine wheel extend from traditional to modern times?</a:t>
            </a:r>
          </a:p>
          <a:p>
            <a:pPr lvl="1">
              <a:lnSpc>
                <a:spcPct val="100000"/>
              </a:lnSpc>
              <a:spcBef>
                <a:spcPts val="0"/>
              </a:spcBef>
              <a:spcAft>
                <a:spcPts val="1200"/>
              </a:spcAft>
            </a:pPr>
            <a:r>
              <a:rPr lang="en-US" sz="1800" dirty="0">
                <a:latin typeface="+mj-lt"/>
                <a:cs typeface="Times New Roman" panose="02020603050405020304" pitchFamily="18" charset="0"/>
              </a:rPr>
              <a:t>Which gifts come from each of the four directions?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21</a:t>
            </a:fld>
            <a:endParaRPr lang="en-US" dirty="0"/>
          </a:p>
        </p:txBody>
      </p:sp>
    </p:spTree>
    <p:extLst>
      <p:ext uri="{BB962C8B-B14F-4D97-AF65-F5344CB8AC3E}">
        <p14:creationId xmlns:p14="http://schemas.microsoft.com/office/powerpoint/2010/main" val="1398671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The Nurse Leader’s Role in Managing Organizational Change </a:t>
            </a:r>
          </a:p>
        </p:txBody>
      </p:sp>
      <p:sp>
        <p:nvSpPr>
          <p:cNvPr id="3" name="Content Placeholder 2"/>
          <p:cNvSpPr>
            <a:spLocks noGrp="1"/>
          </p:cNvSpPr>
          <p:nvPr>
            <p:ph idx="1"/>
          </p:nvPr>
        </p:nvSpPr>
        <p:spPr>
          <a:xfrm>
            <a:off x="1404572" y="1392547"/>
            <a:ext cx="7132401" cy="2735664"/>
          </a:xfrm>
        </p:spPr>
        <p:txBody>
          <a:bodyPr>
            <a:normAutofit/>
          </a:bodyPr>
          <a:lstStyle/>
          <a:p>
            <a:pPr>
              <a:buFont typeface="Arial" panose="020B0604020202020204" pitchFamily="34" charset="0"/>
              <a:buChar char="•"/>
            </a:pPr>
            <a:r>
              <a:rPr lang="en-US" sz="1600" dirty="0"/>
              <a:t>The change agent has two main responsibilities:</a:t>
            </a:r>
          </a:p>
          <a:p>
            <a:pPr lvl="1">
              <a:buFont typeface="Arial" panose="020B0604020202020204" pitchFamily="34" charset="0"/>
              <a:buChar char="•"/>
            </a:pPr>
            <a:r>
              <a:rPr lang="en-US" sz="1600" dirty="0"/>
              <a:t>Change oneself</a:t>
            </a:r>
          </a:p>
          <a:p>
            <a:pPr lvl="1">
              <a:buFont typeface="Arial" panose="020B0604020202020204" pitchFamily="34" charset="0"/>
              <a:buChar char="•"/>
            </a:pPr>
            <a:r>
              <a:rPr lang="en-US" sz="1600" dirty="0"/>
              <a:t>Build capacity in others</a:t>
            </a:r>
          </a:p>
          <a:p>
            <a:pPr>
              <a:buFont typeface="Arial" panose="020B0604020202020204" pitchFamily="34" charset="0"/>
              <a:buChar char="•"/>
            </a:pPr>
            <a:r>
              <a:rPr lang="en-US" sz="1600" dirty="0"/>
              <a:t>A change coach or leader uses coaching </a:t>
            </a:r>
            <a:r>
              <a:rPr lang="en-US" sz="1600" dirty="0" err="1" smtClean="0"/>
              <a:t>behaviours</a:t>
            </a:r>
            <a:r>
              <a:rPr lang="en-US" sz="1600" dirty="0" smtClean="0"/>
              <a:t> </a:t>
            </a:r>
            <a:r>
              <a:rPr lang="en-US" sz="1600" dirty="0"/>
              <a:t>that include: </a:t>
            </a:r>
          </a:p>
          <a:p>
            <a:pPr lvl="1">
              <a:buFont typeface="Arial" panose="020B0604020202020204" pitchFamily="34" charset="0"/>
              <a:buChar char="•"/>
            </a:pPr>
            <a:r>
              <a:rPr lang="en-US" sz="1600" dirty="0"/>
              <a:t>Guidance</a:t>
            </a:r>
          </a:p>
          <a:p>
            <a:pPr lvl="1">
              <a:buFont typeface="Arial" panose="020B0604020202020204" pitchFamily="34" charset="0"/>
              <a:buChar char="•"/>
            </a:pPr>
            <a:r>
              <a:rPr lang="en-US" sz="1600" dirty="0"/>
              <a:t>Facilitation </a:t>
            </a:r>
          </a:p>
          <a:p>
            <a:pPr lvl="1">
              <a:buFont typeface="Arial" panose="020B0604020202020204" pitchFamily="34" charset="0"/>
              <a:buChar char="•"/>
            </a:pPr>
            <a:r>
              <a:rPr lang="en-US" sz="1600" dirty="0"/>
              <a:t>Inspiration (</a:t>
            </a:r>
            <a:r>
              <a:rPr lang="en-US" sz="1600" dirty="0" err="1"/>
              <a:t>Stefancyk</a:t>
            </a:r>
            <a:r>
              <a:rPr lang="en-US" sz="1600" dirty="0"/>
              <a:t> et al., 2013)</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22</a:t>
            </a:fld>
            <a:endParaRPr lang="en-US" dirty="0"/>
          </a:p>
        </p:txBody>
      </p:sp>
    </p:spTree>
    <p:extLst>
      <p:ext uri="{BB962C8B-B14F-4D97-AF65-F5344CB8AC3E}">
        <p14:creationId xmlns:p14="http://schemas.microsoft.com/office/powerpoint/2010/main" val="3896134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54725"/>
            <a:ext cx="7275714" cy="366760"/>
          </a:xfrm>
        </p:spPr>
        <p:txBody>
          <a:bodyPr>
            <a:normAutofit fontScale="90000"/>
          </a:bodyPr>
          <a:lstStyle/>
          <a:p>
            <a:r>
              <a:rPr lang="en-US" dirty="0"/>
              <a:t>Change Strategies</a:t>
            </a:r>
          </a:p>
        </p:txBody>
      </p:sp>
      <p:sp>
        <p:nvSpPr>
          <p:cNvPr id="3" name="Content Placeholder 2"/>
          <p:cNvSpPr>
            <a:spLocks noGrp="1"/>
          </p:cNvSpPr>
          <p:nvPr>
            <p:ph idx="1"/>
          </p:nvPr>
        </p:nvSpPr>
        <p:spPr>
          <a:xfrm>
            <a:off x="1404572" y="1253648"/>
            <a:ext cx="7132401" cy="2735664"/>
          </a:xfrm>
        </p:spPr>
        <p:txBody>
          <a:bodyPr>
            <a:normAutofit/>
          </a:bodyPr>
          <a:lstStyle/>
          <a:p>
            <a:pPr>
              <a:buFont typeface="Arial" panose="020B0604020202020204" pitchFamily="34" charset="0"/>
              <a:buChar char="•"/>
            </a:pPr>
            <a:r>
              <a:rPr lang="en-US" sz="1600" dirty="0"/>
              <a:t>Three strategies can be used to facilitate change. The characteristics of the change agent and the amount of resistance encountered will determine which of the following strategies should be used.</a:t>
            </a:r>
          </a:p>
          <a:p>
            <a:pPr lvl="1">
              <a:buFont typeface="Arial" panose="020B0604020202020204" pitchFamily="34" charset="0"/>
              <a:buChar char="•"/>
            </a:pPr>
            <a:r>
              <a:rPr lang="en-US" sz="1600" dirty="0"/>
              <a:t>Power-coercive </a:t>
            </a:r>
          </a:p>
          <a:p>
            <a:pPr lvl="1">
              <a:buFont typeface="Arial" panose="020B0604020202020204" pitchFamily="34" charset="0"/>
              <a:buChar char="•"/>
            </a:pPr>
            <a:r>
              <a:rPr lang="en-US" sz="1600" dirty="0"/>
              <a:t>Empirical-rational</a:t>
            </a:r>
          </a:p>
          <a:p>
            <a:pPr lvl="1">
              <a:buFont typeface="Arial" panose="020B0604020202020204" pitchFamily="34" charset="0"/>
              <a:buChar char="•"/>
            </a:pPr>
            <a:r>
              <a:rPr lang="en-US" sz="1600" dirty="0"/>
              <a:t>Normative-reeducate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23</a:t>
            </a:fld>
            <a:endParaRPr lang="en-US" dirty="0"/>
          </a:p>
        </p:txBody>
      </p:sp>
    </p:spTree>
    <p:extLst>
      <p:ext uri="{BB962C8B-B14F-4D97-AF65-F5344CB8AC3E}">
        <p14:creationId xmlns:p14="http://schemas.microsoft.com/office/powerpoint/2010/main" val="1311318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54725"/>
            <a:ext cx="7275714" cy="366760"/>
          </a:xfrm>
        </p:spPr>
        <p:txBody>
          <a:bodyPr>
            <a:normAutofit fontScale="90000"/>
          </a:bodyPr>
          <a:lstStyle/>
          <a:p>
            <a:r>
              <a:rPr lang="en-US" dirty="0"/>
              <a:t>Response and Resistance to Change</a:t>
            </a:r>
          </a:p>
        </p:txBody>
      </p:sp>
      <p:sp>
        <p:nvSpPr>
          <p:cNvPr id="3" name="Content Placeholder 2"/>
          <p:cNvSpPr>
            <a:spLocks noGrp="1"/>
          </p:cNvSpPr>
          <p:nvPr>
            <p:ph idx="1"/>
          </p:nvPr>
        </p:nvSpPr>
        <p:spPr>
          <a:xfrm>
            <a:off x="1404572" y="1253648"/>
            <a:ext cx="7132401" cy="2735664"/>
          </a:xfrm>
        </p:spPr>
        <p:txBody>
          <a:bodyPr>
            <a:normAutofit/>
          </a:bodyPr>
          <a:lstStyle/>
          <a:p>
            <a:pPr>
              <a:buFont typeface="Arial" panose="020B0604020202020204" pitchFamily="34" charset="0"/>
              <a:buChar char="•"/>
            </a:pPr>
            <a:r>
              <a:rPr lang="en-US" sz="1800" dirty="0"/>
              <a:t>Several factors can influence resistance to change. Leaders who can help members psychologically own the change are more likely to see the change initiative sustained and embedded in practice.</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24</a:t>
            </a:fld>
            <a:endParaRPr lang="en-US" dirty="0"/>
          </a:p>
        </p:txBody>
      </p:sp>
    </p:spTree>
    <p:extLst>
      <p:ext uri="{BB962C8B-B14F-4D97-AF65-F5344CB8AC3E}">
        <p14:creationId xmlns:p14="http://schemas.microsoft.com/office/powerpoint/2010/main" val="816041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54725"/>
            <a:ext cx="7275714" cy="366760"/>
          </a:xfrm>
        </p:spPr>
        <p:txBody>
          <a:bodyPr>
            <a:normAutofit fontScale="90000"/>
          </a:bodyPr>
          <a:lstStyle/>
          <a:p>
            <a:r>
              <a:rPr lang="en-US" dirty="0"/>
              <a:t>Response and Resistance to </a:t>
            </a:r>
            <a:r>
              <a:rPr lang="en-US" dirty="0" smtClean="0"/>
              <a:t>Change (Cont’d)</a:t>
            </a:r>
            <a:endParaRPr lang="en-US" dirty="0"/>
          </a:p>
        </p:txBody>
      </p:sp>
      <p:sp>
        <p:nvSpPr>
          <p:cNvPr id="3" name="Content Placeholder 2"/>
          <p:cNvSpPr>
            <a:spLocks noGrp="1"/>
          </p:cNvSpPr>
          <p:nvPr>
            <p:ph idx="1"/>
          </p:nvPr>
        </p:nvSpPr>
        <p:spPr>
          <a:xfrm>
            <a:off x="1404572" y="1578542"/>
            <a:ext cx="7132401" cy="2410769"/>
          </a:xfrm>
        </p:spPr>
        <p:txBody>
          <a:bodyPr>
            <a:normAutofit/>
          </a:bodyPr>
          <a:lstStyle/>
          <a:p>
            <a:pPr>
              <a:buFont typeface="Arial" panose="020B0604020202020204" pitchFamily="34" charset="0"/>
              <a:buChar char="•"/>
            </a:pPr>
            <a:r>
              <a:rPr lang="en-US" sz="1800" dirty="0"/>
              <a:t>Strategies to </a:t>
            </a:r>
            <a:r>
              <a:rPr lang="en-US" sz="1800" dirty="0" smtClean="0"/>
              <a:t>counter </a:t>
            </a:r>
            <a:r>
              <a:rPr lang="en-US" sz="1800" dirty="0"/>
              <a:t>r</a:t>
            </a:r>
            <a:r>
              <a:rPr lang="en-US" sz="1800" dirty="0" smtClean="0"/>
              <a:t>esistance</a:t>
            </a:r>
            <a:r>
              <a:rPr lang="en-US" sz="1800" dirty="0"/>
              <a:t>:</a:t>
            </a:r>
          </a:p>
          <a:p>
            <a:pPr lvl="1">
              <a:buFont typeface="Arial" panose="020B0604020202020204" pitchFamily="34" charset="0"/>
              <a:buChar char="•"/>
            </a:pPr>
            <a:r>
              <a:rPr lang="en-US" sz="1800" dirty="0"/>
              <a:t>Understand resistance is a natural process</a:t>
            </a:r>
          </a:p>
          <a:p>
            <a:pPr lvl="1">
              <a:buFont typeface="Arial" panose="020B0604020202020204" pitchFamily="34" charset="0"/>
              <a:buChar char="•"/>
            </a:pPr>
            <a:r>
              <a:rPr lang="en-US" sz="1800" dirty="0"/>
              <a:t>Learn why the change is being resisted</a:t>
            </a:r>
          </a:p>
          <a:p>
            <a:pPr lvl="1">
              <a:buFont typeface="Arial" panose="020B0604020202020204" pitchFamily="34" charset="0"/>
              <a:buChar char="•"/>
            </a:pPr>
            <a:r>
              <a:rPr lang="en-US" sz="1800" dirty="0"/>
              <a:t>Bridge the old with the new</a:t>
            </a:r>
          </a:p>
          <a:p>
            <a:pPr lvl="1">
              <a:buFont typeface="Arial" panose="020B0604020202020204" pitchFamily="34" charset="0"/>
              <a:buChar char="•"/>
            </a:pPr>
            <a:r>
              <a:rPr lang="en-US" sz="1800" dirty="0"/>
              <a:t>Identify people willing to change </a:t>
            </a:r>
          </a:p>
          <a:p>
            <a:pPr lvl="1">
              <a:buFont typeface="Arial" panose="020B0604020202020204" pitchFamily="34" charset="0"/>
              <a:buChar char="•"/>
            </a:pPr>
            <a:r>
              <a:rPr lang="en-US" sz="1800" dirty="0"/>
              <a:t>Assist staff to value the change in their practice </a:t>
            </a:r>
          </a:p>
          <a:p>
            <a:pPr lvl="1">
              <a:buFont typeface="Arial" panose="020B0604020202020204" pitchFamily="34" charset="0"/>
              <a:buChar char="•"/>
            </a:pPr>
            <a:r>
              <a:rPr lang="en-US" sz="1800" dirty="0"/>
              <a:t>Communicate a clear </a:t>
            </a:r>
            <a:r>
              <a:rPr lang="en-US" sz="1800" dirty="0" smtClean="0"/>
              <a:t>vision of </a:t>
            </a:r>
            <a:r>
              <a:rPr lang="en-US" sz="1800" dirty="0"/>
              <a:t>and benefits to change</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25</a:t>
            </a:fld>
            <a:endParaRPr lang="en-US" dirty="0"/>
          </a:p>
        </p:txBody>
      </p:sp>
    </p:spTree>
    <p:extLst>
      <p:ext uri="{BB962C8B-B14F-4D97-AF65-F5344CB8AC3E}">
        <p14:creationId xmlns:p14="http://schemas.microsoft.com/office/powerpoint/2010/main" val="8353445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a:t>
            </a:r>
          </a:p>
        </p:txBody>
      </p:sp>
      <p:sp>
        <p:nvSpPr>
          <p:cNvPr id="3" name="Content Placeholder 2"/>
          <p:cNvSpPr>
            <a:spLocks noGrp="1"/>
          </p:cNvSpPr>
          <p:nvPr>
            <p:ph idx="1"/>
          </p:nvPr>
        </p:nvSpPr>
        <p:spPr/>
        <p:txBody>
          <a:bodyPr>
            <a:normAutofit fontScale="85000" lnSpcReduction="10000"/>
          </a:bodyPr>
          <a:lstStyle/>
          <a:p>
            <a:pPr>
              <a:spcBef>
                <a:spcPts val="0"/>
              </a:spcBef>
              <a:spcAft>
                <a:spcPts val="1200"/>
              </a:spcAft>
            </a:pPr>
            <a:r>
              <a:rPr lang="en-US" sz="1800" dirty="0">
                <a:latin typeface="+mj-lt"/>
                <a:cs typeface="Times New Roman" panose="02020603050405020304" pitchFamily="18" charset="0"/>
              </a:rPr>
              <a:t>How do you normally respond to change in your personal life? How did you respond to your first clinical situation?</a:t>
            </a:r>
          </a:p>
          <a:p>
            <a:pPr>
              <a:spcBef>
                <a:spcPts val="0"/>
              </a:spcBef>
              <a:spcAft>
                <a:spcPts val="1200"/>
              </a:spcAft>
            </a:pPr>
            <a:r>
              <a:rPr lang="en-US" sz="1800" dirty="0">
                <a:latin typeface="+mj-lt"/>
                <a:cs typeface="Times New Roman" panose="02020603050405020304" pitchFamily="18" charset="0"/>
              </a:rPr>
              <a:t>Identify the leadership skills that a nurse leader must apply when implementing change.</a:t>
            </a:r>
          </a:p>
          <a:p>
            <a:pPr>
              <a:spcBef>
                <a:spcPts val="0"/>
              </a:spcBef>
              <a:spcAft>
                <a:spcPts val="1200"/>
              </a:spcAft>
            </a:pPr>
            <a:r>
              <a:rPr lang="en-US" sz="1800" dirty="0">
                <a:latin typeface="+mj-lt"/>
                <a:cs typeface="Times New Roman" panose="02020603050405020304" pitchFamily="18" charset="0"/>
              </a:rPr>
              <a:t>Identify a change occurring in your workplace. Using one of the change theories presented in this chapter, analyze how well the change process is working.</a:t>
            </a:r>
          </a:p>
          <a:p>
            <a:pPr>
              <a:spcBef>
                <a:spcPts val="0"/>
              </a:spcBef>
              <a:spcAft>
                <a:spcPts val="1200"/>
              </a:spcAft>
            </a:pPr>
            <a:r>
              <a:rPr lang="en-US" sz="1800" dirty="0">
                <a:latin typeface="+mj-lt"/>
                <a:cs typeface="Times New Roman" panose="02020603050405020304" pitchFamily="18" charset="0"/>
              </a:rPr>
              <a:t>What are some of the contributing factors to the failure of change projects?</a:t>
            </a:r>
          </a:p>
          <a:p>
            <a:pPr>
              <a:spcBef>
                <a:spcPts val="0"/>
              </a:spcBef>
              <a:spcAft>
                <a:spcPts val="1200"/>
              </a:spcAft>
            </a:pPr>
            <a:r>
              <a:rPr lang="en-US" sz="1800" dirty="0">
                <a:latin typeface="+mj-lt"/>
                <a:cs typeface="Times New Roman" panose="02020603050405020304" pitchFamily="18" charset="0"/>
              </a:rPr>
              <a:t>Reflect on how you as a follower can be a positive asset to a change process.</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26</a:t>
            </a:fld>
            <a:endParaRPr lang="en-US" dirty="0"/>
          </a:p>
        </p:txBody>
      </p:sp>
    </p:spTree>
    <p:extLst>
      <p:ext uri="{BB962C8B-B14F-4D97-AF65-F5344CB8AC3E}">
        <p14:creationId xmlns:p14="http://schemas.microsoft.com/office/powerpoint/2010/main" val="31085234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p>
        </p:txBody>
      </p:sp>
      <p:sp>
        <p:nvSpPr>
          <p:cNvPr id="3" name="Content Placeholder 2"/>
          <p:cNvSpPr>
            <a:spLocks noGrp="1"/>
          </p:cNvSpPr>
          <p:nvPr>
            <p:ph idx="1"/>
          </p:nvPr>
        </p:nvSpPr>
        <p:spPr/>
        <p:txBody>
          <a:bodyPr>
            <a:normAutofit fontScale="92500" lnSpcReduction="10000"/>
          </a:bodyPr>
          <a:lstStyle/>
          <a:p>
            <a:pPr marL="432000" indent="-457200">
              <a:buNone/>
            </a:pPr>
            <a:r>
              <a:rPr lang="en-US" sz="1200" dirty="0"/>
              <a:t>Burnes, B. (2004). Kurt Lewin and complexity theories: Back to the future? </a:t>
            </a:r>
            <a:r>
              <a:rPr lang="en-US" sz="1200" i="1" dirty="0"/>
              <a:t>Journal of Change Management, 4</a:t>
            </a:r>
            <a:r>
              <a:rPr lang="en-US" sz="1200" dirty="0"/>
              <a:t>, </a:t>
            </a:r>
            <a:r>
              <a:rPr lang="en-US" sz="1200" dirty="0" smtClean="0"/>
              <a:t>309–25</a:t>
            </a:r>
            <a:r>
              <a:rPr lang="en-US" sz="1200" dirty="0"/>
              <a:t>.</a:t>
            </a:r>
          </a:p>
          <a:p>
            <a:pPr marL="432000" indent="-457200">
              <a:buNone/>
            </a:pPr>
            <a:r>
              <a:rPr lang="en-US" sz="1200" dirty="0"/>
              <a:t>Clarke, V., &amp; </a:t>
            </a:r>
            <a:r>
              <a:rPr lang="en-US" sz="1200" dirty="0" err="1"/>
              <a:t>Holtslander</a:t>
            </a:r>
            <a:r>
              <a:rPr lang="en-US" sz="1200" dirty="0"/>
              <a:t>, L. F. (2010). Finding a balanced approach: Incorporating medicine wheel teachings in the care of Aboriginal people at the end of life. </a:t>
            </a:r>
            <a:r>
              <a:rPr lang="en-US" sz="1200" i="1" dirty="0"/>
              <a:t>Journal of Palliative Care, 26</a:t>
            </a:r>
            <a:r>
              <a:rPr lang="en-US" sz="1200" dirty="0"/>
              <a:t>(1), </a:t>
            </a:r>
            <a:r>
              <a:rPr lang="en-US" sz="1200" dirty="0" smtClean="0"/>
              <a:t>34–6</a:t>
            </a:r>
            <a:r>
              <a:rPr lang="en-US" sz="1200" dirty="0"/>
              <a:t>.</a:t>
            </a:r>
          </a:p>
          <a:p>
            <a:pPr marL="432000" indent="-457200">
              <a:buNone/>
            </a:pPr>
            <a:r>
              <a:rPr lang="en-US" sz="1200" dirty="0"/>
              <a:t>Gilley, A., Gilley, J. W., &amp; McMillan, H. S. (2009). Organizational change: Motivation, communication, and leadership effectiveness. </a:t>
            </a:r>
            <a:r>
              <a:rPr lang="en-US" sz="1200" i="1" dirty="0"/>
              <a:t>Performance Improvement Quarterly, </a:t>
            </a:r>
            <a:r>
              <a:rPr lang="en-US" sz="1200" i="1" dirty="0" smtClean="0"/>
              <a:t>21</a:t>
            </a:r>
            <a:r>
              <a:rPr lang="en-US" sz="1200" dirty="0" smtClean="0"/>
              <a:t>(4</a:t>
            </a:r>
            <a:r>
              <a:rPr lang="en-US" sz="1200" dirty="0"/>
              <a:t>), 75–94. doi:10.1002/piq.20039</a:t>
            </a:r>
          </a:p>
          <a:p>
            <a:pPr marL="432000" indent="-457200">
              <a:buNone/>
            </a:pPr>
            <a:r>
              <a:rPr lang="en-US" sz="1200" dirty="0"/>
              <a:t>Lippitt, R., Watson, J., &amp; Westley, B. (1958). </a:t>
            </a:r>
            <a:r>
              <a:rPr lang="en-US" sz="1200" i="1" dirty="0"/>
              <a:t>The dynamics of planned change</a:t>
            </a:r>
            <a:r>
              <a:rPr lang="en-US" sz="1200" dirty="0"/>
              <a:t>. New York: Harcourt Brace.</a:t>
            </a:r>
          </a:p>
          <a:p>
            <a:pPr marL="432000" indent="-457200">
              <a:buNone/>
            </a:pPr>
            <a:r>
              <a:rPr lang="en-US" sz="1200" dirty="0"/>
              <a:t>McCabe, G. (2008). Mind, body, emotions and spirit: Reaching to the ancestors for healing. </a:t>
            </a:r>
            <a:r>
              <a:rPr lang="en-US" sz="1200" i="1" dirty="0"/>
              <a:t>Counselling Psychology Quarterly, </a:t>
            </a:r>
            <a:r>
              <a:rPr lang="en-US" sz="1200" i="1" dirty="0" smtClean="0"/>
              <a:t>21</a:t>
            </a:r>
            <a:r>
              <a:rPr lang="en-US" sz="1200" dirty="0" smtClean="0"/>
              <a:t>(2</a:t>
            </a:r>
            <a:r>
              <a:rPr lang="en-US" sz="1200" dirty="0"/>
              <a:t>), </a:t>
            </a:r>
            <a:r>
              <a:rPr lang="en-US" sz="1200" dirty="0" smtClean="0"/>
              <a:t>143–52</a:t>
            </a:r>
            <a:r>
              <a:rPr lang="en-US" sz="1200" dirty="0"/>
              <a:t>. doi:10.1080/09515070802066847</a:t>
            </a:r>
          </a:p>
          <a:p>
            <a:pPr marL="432000" indent="-457200">
              <a:buNone/>
            </a:pPr>
            <a:r>
              <a:rPr lang="en-US" sz="1200" dirty="0" err="1"/>
              <a:t>Stefancyk</a:t>
            </a:r>
            <a:r>
              <a:rPr lang="en-US" sz="1200" dirty="0"/>
              <a:t>, A., Hancock, B., &amp; Meadows, M. T. (2013). The nurse manager: Change agent, change coach? </a:t>
            </a:r>
            <a:r>
              <a:rPr lang="en-US" sz="1200" i="1" dirty="0"/>
              <a:t>Nursing Administration Quarterly, 37</a:t>
            </a:r>
            <a:r>
              <a:rPr lang="en-US" sz="1200" dirty="0"/>
              <a:t>(1), 13–17. doi:10.1097/NAQ.0b013e31827514f4</a:t>
            </a:r>
          </a:p>
          <a:p>
            <a:pPr marL="432000" indent="-457200">
              <a:buNone/>
            </a:pPr>
            <a:r>
              <a:rPr lang="en-US" sz="1200" dirty="0"/>
              <a:t>Sullivan, E. J. (2012). </a:t>
            </a:r>
            <a:r>
              <a:rPr lang="en-US" sz="1200" i="1" dirty="0"/>
              <a:t>Effective leadership and management in nursing</a:t>
            </a:r>
            <a:r>
              <a:rPr lang="en-US" sz="1200" dirty="0"/>
              <a:t> (8th ed.). Upper Saddle River, NJ: Pearson.</a:t>
            </a:r>
          </a:p>
          <a:p>
            <a:pPr marL="432000" indent="-457200">
              <a:buNone/>
            </a:pPr>
            <a:r>
              <a:rPr lang="en-US" sz="1200" dirty="0" err="1"/>
              <a:t>Thietart</a:t>
            </a:r>
            <a:r>
              <a:rPr lang="en-US" sz="1200" dirty="0"/>
              <a:t>, R. A., &amp; </a:t>
            </a:r>
            <a:r>
              <a:rPr lang="en-US" sz="1200" dirty="0" err="1"/>
              <a:t>Forgues</a:t>
            </a:r>
            <a:r>
              <a:rPr lang="en-US" sz="1200" dirty="0"/>
              <a:t>, B. (1995). Chaos theory and organization. </a:t>
            </a:r>
            <a:r>
              <a:rPr lang="en-US" sz="1200" i="1" dirty="0"/>
              <a:t>Organization Science, 6</a:t>
            </a:r>
            <a:r>
              <a:rPr lang="en-US" sz="1200" dirty="0"/>
              <a:t>(1), 19–31.</a:t>
            </a:r>
          </a:p>
          <a:p>
            <a:pPr marL="432000" indent="-457200">
              <a:buNone/>
            </a:pPr>
            <a:r>
              <a:rPr lang="en-US" sz="1200" dirty="0"/>
              <a:t>Wagner, C. M., &amp; Huber, D. L. (2003). Catastrophe and nursing turnover: Nonlinear models. </a:t>
            </a:r>
            <a:r>
              <a:rPr lang="en-US" sz="1200" i="1" dirty="0" smtClean="0"/>
              <a:t>Journal </a:t>
            </a:r>
            <a:r>
              <a:rPr lang="en-US" sz="1200" i="1" dirty="0"/>
              <a:t>of Nursing Administration, 33</a:t>
            </a:r>
            <a:r>
              <a:rPr lang="en-US" sz="1200" dirty="0"/>
              <a:t>(9), </a:t>
            </a:r>
            <a:r>
              <a:rPr lang="en-US" sz="1200" dirty="0" smtClean="0"/>
              <a:t>486–92</a:t>
            </a:r>
            <a:r>
              <a:rPr lang="en-US" sz="1200" dirty="0"/>
              <a:t>.</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27</a:t>
            </a:fld>
            <a:endParaRPr lang="en-US" dirty="0"/>
          </a:p>
        </p:txBody>
      </p:sp>
    </p:spTree>
    <p:extLst>
      <p:ext uri="{BB962C8B-B14F-4D97-AF65-F5344CB8AC3E}">
        <p14:creationId xmlns:p14="http://schemas.microsoft.com/office/powerpoint/2010/main" val="14839709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Content Placeholder 2"/>
          <p:cNvSpPr>
            <a:spLocks noGrp="1"/>
          </p:cNvSpPr>
          <p:nvPr>
            <p:ph idx="1"/>
          </p:nvPr>
        </p:nvSpPr>
        <p:spPr>
          <a:xfrm>
            <a:off x="715139" y="1005686"/>
            <a:ext cx="4855420" cy="249702"/>
          </a:xfrm>
        </p:spPr>
        <p:txBody>
          <a:bodyPr>
            <a:normAutofit lnSpcReduction="10000"/>
          </a:bodyPr>
          <a:lstStyle/>
          <a:p>
            <a:r>
              <a:rPr lang="en-US" dirty="0"/>
              <a:t>Presented by</a:t>
            </a:r>
          </a:p>
        </p:txBody>
      </p:sp>
      <p:sp>
        <p:nvSpPr>
          <p:cNvPr id="4" name="Content Placeholder 3"/>
          <p:cNvSpPr>
            <a:spLocks noGrp="1"/>
          </p:cNvSpPr>
          <p:nvPr>
            <p:ph idx="10"/>
          </p:nvPr>
        </p:nvSpPr>
        <p:spPr>
          <a:xfrm>
            <a:off x="694358" y="2737121"/>
            <a:ext cx="4855420" cy="398492"/>
          </a:xfrm>
        </p:spPr>
        <p:txBody>
          <a:bodyPr/>
          <a:lstStyle/>
          <a:p>
            <a:r>
              <a:rPr lang="en-US" dirty="0"/>
              <a:t>Thank you!</a:t>
            </a:r>
          </a:p>
        </p:txBody>
      </p:sp>
      <p:sp>
        <p:nvSpPr>
          <p:cNvPr id="5" name="Text Placeholder 3"/>
          <p:cNvSpPr>
            <a:spLocks noGrp="1"/>
          </p:cNvSpPr>
          <p:nvPr>
            <p:ph type="body" sz="quarter" idx="12"/>
          </p:nvPr>
        </p:nvSpPr>
        <p:spPr>
          <a:xfrm>
            <a:off x="1994499" y="3388764"/>
            <a:ext cx="3938712" cy="419265"/>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solidFill>
                  <a:srgbClr val="F5BB34"/>
                </a:solidFill>
              </a:rPr>
              <a:t>Creative commons attribution 4.0 International license</a:t>
            </a:r>
            <a:endParaRPr lang="en-US" dirty="0">
              <a:solidFill>
                <a:srgbClr val="F5BB34"/>
              </a:solidFill>
            </a:endParaRPr>
          </a:p>
        </p:txBody>
      </p:sp>
      <p:sp>
        <p:nvSpPr>
          <p:cNvPr id="7"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pic>
        <p:nvPicPr>
          <p:cNvPr id="1026" name="Picture 2" descr="C:\Users\Elsa\Desktop\WORK\Open Textbook Program\Contracts Permissions Citations Attribution\CC Attribution Buttons\by.png"/>
          <p:cNvPicPr>
            <a:picLocks noChangeAspect="1" noChangeArrowheads="1"/>
          </p:cNvPicPr>
          <p:nvPr/>
        </p:nvPicPr>
        <p:blipFill>
          <a:blip r:embed="rId2"/>
          <a:srcRect/>
          <a:stretch>
            <a:fillRect/>
          </a:stretch>
        </p:blipFill>
        <p:spPr bwMode="auto">
          <a:xfrm>
            <a:off x="694624" y="3398598"/>
            <a:ext cx="1227137" cy="430213"/>
          </a:xfrm>
          <a:prstGeom prst="rect">
            <a:avLst/>
          </a:prstGeom>
          <a:noFill/>
        </p:spPr>
      </p:pic>
    </p:spTree>
    <p:extLst>
      <p:ext uri="{BB962C8B-B14F-4D97-AF65-F5344CB8AC3E}">
        <p14:creationId xmlns:p14="http://schemas.microsoft.com/office/powerpoint/2010/main" val="3510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a:t>
            </a:r>
          </a:p>
        </p:txBody>
      </p:sp>
      <p:sp>
        <p:nvSpPr>
          <p:cNvPr id="3" name="Content Placeholder 2"/>
          <p:cNvSpPr>
            <a:spLocks noGrp="1"/>
          </p:cNvSpPr>
          <p:nvPr>
            <p:ph idx="1"/>
          </p:nvPr>
        </p:nvSpPr>
        <p:spPr>
          <a:xfrm>
            <a:off x="1411087" y="1203918"/>
            <a:ext cx="7132401" cy="2735664"/>
          </a:xfrm>
        </p:spPr>
        <p:txBody>
          <a:bodyPr>
            <a:normAutofit/>
          </a:bodyPr>
          <a:lstStyle/>
          <a:p>
            <a:pPr>
              <a:buFont typeface="Arial" panose="020B0604020202020204" pitchFamily="34" charset="0"/>
              <a:buChar char="•"/>
            </a:pPr>
            <a:r>
              <a:rPr lang="en-US" sz="1800" dirty="0"/>
              <a:t>Explain why nurses have the opportunity to be change agents.</a:t>
            </a:r>
          </a:p>
          <a:p>
            <a:pPr>
              <a:buFont typeface="Arial" panose="020B0604020202020204" pitchFamily="34" charset="0"/>
              <a:buChar char="•"/>
            </a:pPr>
            <a:r>
              <a:rPr lang="en-US" sz="1800" dirty="0"/>
              <a:t>Identify how different theorists explain change.</a:t>
            </a:r>
          </a:p>
          <a:p>
            <a:pPr>
              <a:buFont typeface="Arial" panose="020B0604020202020204" pitchFamily="34" charset="0"/>
              <a:buChar char="•"/>
            </a:pPr>
            <a:r>
              <a:rPr lang="en-US" sz="1800" dirty="0"/>
              <a:t>Discuss how the nursing process is similar to the change process.</a:t>
            </a:r>
          </a:p>
          <a:p>
            <a:pPr>
              <a:buFont typeface="Arial" panose="020B0604020202020204" pitchFamily="34" charset="0"/>
              <a:buChar char="•"/>
            </a:pPr>
            <a:r>
              <a:rPr lang="en-US" sz="1800" dirty="0"/>
              <a:t>Discuss the medicine wheel as a change model.</a:t>
            </a:r>
          </a:p>
          <a:p>
            <a:pPr>
              <a:buFont typeface="Arial" panose="020B0604020202020204" pitchFamily="34" charset="0"/>
              <a:buChar char="•"/>
            </a:pPr>
            <a:r>
              <a:rPr lang="en-US" sz="1800" dirty="0"/>
              <a:t>Describe the nurse leader’s role in implementing change and the call to action.</a:t>
            </a:r>
          </a:p>
          <a:p>
            <a:pPr>
              <a:buFont typeface="Arial" panose="020B0604020202020204" pitchFamily="34" charset="0"/>
              <a:buChar char="•"/>
            </a:pPr>
            <a:r>
              <a:rPr lang="en-US" sz="1800" dirty="0"/>
              <a:t>Differentiate among change strategies.</a:t>
            </a:r>
          </a:p>
          <a:p>
            <a:pPr>
              <a:buFont typeface="Arial" panose="020B0604020202020204" pitchFamily="34" charset="0"/>
              <a:buChar char="•"/>
            </a:pPr>
            <a:r>
              <a:rPr lang="en-US" sz="1800" dirty="0"/>
              <a:t>Recognize how to handle resistance to change.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a:t>
            </a:fld>
            <a:endParaRPr lang="en-US" dirty="0"/>
          </a:p>
        </p:txBody>
      </p:sp>
    </p:spTree>
    <p:extLst>
      <p:ext uri="{BB962C8B-B14F-4D97-AF65-F5344CB8AC3E}">
        <p14:creationId xmlns:p14="http://schemas.microsoft.com/office/powerpoint/2010/main" val="357862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The Nurse as Change Agent </a:t>
            </a:r>
          </a:p>
        </p:txBody>
      </p:sp>
      <p:sp>
        <p:nvSpPr>
          <p:cNvPr id="3" name="Content Placeholder 2"/>
          <p:cNvSpPr>
            <a:spLocks noGrp="1"/>
          </p:cNvSpPr>
          <p:nvPr>
            <p:ph idx="1"/>
          </p:nvPr>
        </p:nvSpPr>
        <p:spPr>
          <a:xfrm>
            <a:off x="1404572" y="1247273"/>
            <a:ext cx="7132401" cy="2735664"/>
          </a:xfrm>
        </p:spPr>
        <p:txBody>
          <a:bodyPr>
            <a:normAutofit/>
          </a:bodyPr>
          <a:lstStyle/>
          <a:p>
            <a:pPr>
              <a:buFont typeface="Arial" panose="020B0604020202020204" pitchFamily="34" charset="0"/>
              <a:buChar char="•"/>
            </a:pPr>
            <a:r>
              <a:rPr lang="en-US" sz="1800" dirty="0"/>
              <a:t>Nurse leaders must ensure the day-to-day operation of their unit(s) in a rapidly evolving health care system.</a:t>
            </a:r>
          </a:p>
          <a:p>
            <a:pPr>
              <a:buFont typeface="Arial" panose="020B0604020202020204" pitchFamily="34" charset="0"/>
              <a:buChar char="•"/>
            </a:pPr>
            <a:r>
              <a:rPr lang="en-US" sz="1800" dirty="0"/>
              <a:t>Literature suggests that leaders continue to struggle with change despite the frequency with which they are involved in leading change (Gilley, Gilley, &amp; McMillan, 2009; Quinn, 2004).</a:t>
            </a:r>
          </a:p>
          <a:p>
            <a:pPr>
              <a:buFont typeface="Arial" panose="020B0604020202020204" pitchFamily="34" charset="0"/>
              <a:buChar char="•"/>
            </a:pPr>
            <a:r>
              <a:rPr lang="en-US" sz="1800" b="1" dirty="0"/>
              <a:t>Change Agent</a:t>
            </a:r>
            <a:r>
              <a:rPr lang="en-US" sz="1800" dirty="0"/>
              <a:t>: an individual who has formal or informal legitimate power and whose purpose is to direct and guide change (Sullivan, 2017)</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a:t>
            </a:fld>
            <a:endParaRPr lang="en-US" dirty="0"/>
          </a:p>
        </p:txBody>
      </p:sp>
    </p:spTree>
    <p:extLst>
      <p:ext uri="{BB962C8B-B14F-4D97-AF65-F5344CB8AC3E}">
        <p14:creationId xmlns:p14="http://schemas.microsoft.com/office/powerpoint/2010/main" val="337619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The Nurse as Change </a:t>
            </a:r>
            <a:r>
              <a:rPr lang="en-US" dirty="0" smtClean="0"/>
              <a:t>Agent (Cont’d) </a:t>
            </a:r>
            <a:endParaRPr lang="en-US" dirty="0"/>
          </a:p>
        </p:txBody>
      </p:sp>
      <p:sp>
        <p:nvSpPr>
          <p:cNvPr id="3" name="Content Placeholder 2"/>
          <p:cNvSpPr>
            <a:spLocks noGrp="1"/>
          </p:cNvSpPr>
          <p:nvPr>
            <p:ph idx="1"/>
          </p:nvPr>
        </p:nvSpPr>
        <p:spPr>
          <a:xfrm>
            <a:off x="1404572" y="1247273"/>
            <a:ext cx="7132401" cy="2735664"/>
          </a:xfrm>
        </p:spPr>
        <p:txBody>
          <a:bodyPr>
            <a:normAutofit/>
          </a:bodyPr>
          <a:lstStyle/>
          <a:p>
            <a:pPr>
              <a:buFont typeface="Arial" panose="020B0604020202020204" pitchFamily="34" charset="0"/>
              <a:buChar char="•"/>
            </a:pPr>
            <a:r>
              <a:rPr lang="en-US" sz="1800" dirty="0"/>
              <a:t>Nurse leaders must have the requisite skills for influencing human </a:t>
            </a:r>
            <a:r>
              <a:rPr lang="en-US" sz="1800" dirty="0" err="1" smtClean="0"/>
              <a:t>behaviour</a:t>
            </a:r>
            <a:r>
              <a:rPr lang="en-US" sz="1800" dirty="0"/>
              <a:t>:</a:t>
            </a:r>
          </a:p>
          <a:p>
            <a:pPr lvl="1">
              <a:buFont typeface="Arial" panose="020B0604020202020204" pitchFamily="34" charset="0"/>
              <a:buChar char="•"/>
            </a:pPr>
            <a:r>
              <a:rPr lang="en-US" sz="1800" dirty="0"/>
              <a:t>Supervisory ability</a:t>
            </a:r>
          </a:p>
          <a:p>
            <a:pPr lvl="1">
              <a:buFont typeface="Arial" panose="020B0604020202020204" pitchFamily="34" charset="0"/>
              <a:buChar char="•"/>
            </a:pPr>
            <a:r>
              <a:rPr lang="en-US" sz="1800" dirty="0"/>
              <a:t>Intelligence</a:t>
            </a:r>
          </a:p>
          <a:p>
            <a:pPr lvl="1">
              <a:buFont typeface="Arial" panose="020B0604020202020204" pitchFamily="34" charset="0"/>
              <a:buChar char="•"/>
            </a:pPr>
            <a:r>
              <a:rPr lang="en-US" sz="1800" dirty="0"/>
              <a:t>Need for achievement </a:t>
            </a:r>
          </a:p>
          <a:p>
            <a:pPr lvl="1">
              <a:buFont typeface="Arial" panose="020B0604020202020204" pitchFamily="34" charset="0"/>
              <a:buChar char="•"/>
            </a:pPr>
            <a:r>
              <a:rPr lang="en-US" sz="1800" dirty="0"/>
              <a:t>Decisiveness</a:t>
            </a:r>
          </a:p>
          <a:p>
            <a:pPr lvl="1">
              <a:buFont typeface="Arial" panose="020B0604020202020204" pitchFamily="34" charset="0"/>
              <a:buChar char="•"/>
            </a:pPr>
            <a:r>
              <a:rPr lang="en-US" sz="1800" dirty="0"/>
              <a:t>Persistence to guide the process (Gilley et al., 2009)</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a:t>
            </a:fld>
            <a:endParaRPr lang="en-US" dirty="0"/>
          </a:p>
        </p:txBody>
      </p:sp>
    </p:spTree>
    <p:extLst>
      <p:ext uri="{BB962C8B-B14F-4D97-AF65-F5344CB8AC3E}">
        <p14:creationId xmlns:p14="http://schemas.microsoft.com/office/powerpoint/2010/main" val="3935306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Theories and Models of Change Theories </a:t>
            </a:r>
          </a:p>
        </p:txBody>
      </p:sp>
      <p:sp>
        <p:nvSpPr>
          <p:cNvPr id="3" name="Content Placeholder 2"/>
          <p:cNvSpPr>
            <a:spLocks noGrp="1"/>
          </p:cNvSpPr>
          <p:nvPr>
            <p:ph idx="1"/>
          </p:nvPr>
        </p:nvSpPr>
        <p:spPr>
          <a:xfrm>
            <a:off x="1404572" y="1115797"/>
            <a:ext cx="7132401" cy="2735664"/>
          </a:xfrm>
        </p:spPr>
        <p:txBody>
          <a:bodyPr>
            <a:normAutofit lnSpcReduction="10000"/>
          </a:bodyPr>
          <a:lstStyle/>
          <a:p>
            <a:pPr>
              <a:buFont typeface="Arial" panose="020B0604020202020204" pitchFamily="34" charset="0"/>
              <a:buChar char="•"/>
            </a:pPr>
            <a:r>
              <a:rPr lang="en-US" sz="1800" b="1" dirty="0"/>
              <a:t>Force </a:t>
            </a:r>
            <a:r>
              <a:rPr lang="en-US" sz="1800" b="1" dirty="0"/>
              <a:t>F</a:t>
            </a:r>
            <a:r>
              <a:rPr lang="en-US" sz="1800" b="1" dirty="0" smtClean="0"/>
              <a:t>ield </a:t>
            </a:r>
            <a:r>
              <a:rPr lang="en-US" sz="1800" b="1" dirty="0"/>
              <a:t>M</a:t>
            </a:r>
            <a:r>
              <a:rPr lang="en-US" sz="1800" b="1" dirty="0" smtClean="0"/>
              <a:t>odel</a:t>
            </a:r>
            <a:r>
              <a:rPr lang="en-US" sz="1800" dirty="0"/>
              <a:t>: best applied to stable environments and he makes note of two types of forces: driving forces and restraining forces. Change can occur if the driving forces override or weaken the restraining forces.</a:t>
            </a:r>
          </a:p>
          <a:p>
            <a:pPr>
              <a:buFont typeface="Arial" panose="020B0604020202020204" pitchFamily="34" charset="0"/>
              <a:buChar char="•"/>
            </a:pPr>
            <a:r>
              <a:rPr lang="en-US" sz="1800" b="1" dirty="0"/>
              <a:t>Driving forces</a:t>
            </a:r>
            <a:r>
              <a:rPr lang="en-US" sz="1800" dirty="0"/>
              <a:t>: those that push in a direction that causes the change to occur or that facilitate the change because they push a person in a desired </a:t>
            </a:r>
            <a:r>
              <a:rPr lang="en-US" sz="1800" dirty="0" smtClean="0"/>
              <a:t>direction.</a:t>
            </a:r>
            <a:endParaRPr lang="en-US" sz="1800" dirty="0"/>
          </a:p>
          <a:p>
            <a:pPr>
              <a:buFont typeface="Arial" panose="020B0604020202020204" pitchFamily="34" charset="0"/>
              <a:buChar char="•"/>
            </a:pPr>
            <a:r>
              <a:rPr lang="en-US" sz="1800" b="1" dirty="0"/>
              <a:t>Restraining forces</a:t>
            </a:r>
            <a:r>
              <a:rPr lang="en-US" sz="1800" dirty="0"/>
              <a:t>: those that counter the driving force and hinder the change because they push a person away from a desired </a:t>
            </a:r>
            <a:r>
              <a:rPr lang="en-US" sz="1800" dirty="0" smtClean="0"/>
              <a:t>direction.</a:t>
            </a: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6</a:t>
            </a:fld>
            <a:endParaRPr lang="en-US" dirty="0"/>
          </a:p>
        </p:txBody>
      </p:sp>
    </p:spTree>
    <p:extLst>
      <p:ext uri="{BB962C8B-B14F-4D97-AF65-F5344CB8AC3E}">
        <p14:creationId xmlns:p14="http://schemas.microsoft.com/office/powerpoint/2010/main" val="3650166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Theories and Models of Change </a:t>
            </a:r>
            <a:r>
              <a:rPr lang="en-US" dirty="0" smtClean="0"/>
              <a:t>Theories (Cont’d) </a:t>
            </a:r>
            <a:endParaRPr lang="en-US" dirty="0"/>
          </a:p>
        </p:txBody>
      </p:sp>
      <p:sp>
        <p:nvSpPr>
          <p:cNvPr id="3" name="Content Placeholder 2"/>
          <p:cNvSpPr>
            <a:spLocks noGrp="1"/>
          </p:cNvSpPr>
          <p:nvPr>
            <p:ph idx="1"/>
          </p:nvPr>
        </p:nvSpPr>
        <p:spPr>
          <a:xfrm>
            <a:off x="1404572" y="1511166"/>
            <a:ext cx="7132401" cy="2454442"/>
          </a:xfrm>
        </p:spPr>
        <p:txBody>
          <a:bodyPr>
            <a:normAutofit fontScale="92500" lnSpcReduction="20000"/>
          </a:bodyPr>
          <a:lstStyle/>
          <a:p>
            <a:pPr>
              <a:buFont typeface="Arial" panose="020B0604020202020204" pitchFamily="34" charset="0"/>
              <a:buChar char="•"/>
            </a:pPr>
            <a:r>
              <a:rPr lang="en-US" sz="1800" b="1" dirty="0"/>
              <a:t>Unfreezing-Movement-Refreezing</a:t>
            </a:r>
            <a:r>
              <a:rPr lang="en-US" sz="1800" dirty="0"/>
              <a:t>: based on the idea that if one can identify and determine the potency of forces, then it is possible to know the forces that need to be diminished or strengthened to bring about change (Burnes, 2004</a:t>
            </a:r>
            <a:r>
              <a:rPr lang="en-US" sz="1800" dirty="0" smtClean="0"/>
              <a:t>).</a:t>
            </a:r>
            <a:endParaRPr lang="en-US" sz="1800" dirty="0"/>
          </a:p>
          <a:p>
            <a:pPr lvl="1">
              <a:buFont typeface="Arial" panose="020B0604020202020204" pitchFamily="34" charset="0"/>
              <a:buChar char="•"/>
            </a:pPr>
            <a:r>
              <a:rPr lang="en-US" sz="1800" b="1" dirty="0"/>
              <a:t>Unfreezing</a:t>
            </a:r>
            <a:r>
              <a:rPr lang="en-US" sz="1800" dirty="0"/>
              <a:t>: disequilibrium occurs to disrupt the system, making it possible to identify the driving forces for the change and the likely restraining forces against </a:t>
            </a:r>
            <a:r>
              <a:rPr lang="en-US" sz="1800" dirty="0" smtClean="0"/>
              <a:t>it.</a:t>
            </a:r>
            <a:endParaRPr lang="en-US" sz="1800" dirty="0"/>
          </a:p>
          <a:p>
            <a:pPr lvl="1">
              <a:buFont typeface="Arial" panose="020B0604020202020204" pitchFamily="34" charset="0"/>
              <a:buChar char="•"/>
            </a:pPr>
            <a:r>
              <a:rPr lang="en-US" sz="1800" b="1" dirty="0"/>
              <a:t>Moving or </a:t>
            </a:r>
            <a:r>
              <a:rPr lang="en-US" sz="1800" b="1" dirty="0" smtClean="0"/>
              <a:t>change</a:t>
            </a:r>
            <a:r>
              <a:rPr lang="en-US" sz="1800" dirty="0"/>
              <a:t>: involves the process of a change in thoughts, feelings, and/or </a:t>
            </a:r>
            <a:r>
              <a:rPr lang="en-US" sz="1800" dirty="0" err="1" smtClean="0"/>
              <a:t>behaviours</a:t>
            </a:r>
            <a:r>
              <a:rPr lang="en-US" sz="1800" dirty="0" smtClean="0"/>
              <a:t>—</a:t>
            </a:r>
            <a:r>
              <a:rPr lang="en-US" sz="1800" dirty="0" smtClean="0"/>
              <a:t>often faced </a:t>
            </a:r>
            <a:r>
              <a:rPr lang="en-US" sz="1800" dirty="0"/>
              <a:t>with fear and </a:t>
            </a:r>
            <a:r>
              <a:rPr lang="en-US" sz="1800" dirty="0" smtClean="0"/>
              <a:t>uncertainty. </a:t>
            </a:r>
            <a:endParaRPr lang="en-US" sz="1800" dirty="0"/>
          </a:p>
          <a:p>
            <a:pPr lvl="1">
              <a:buFont typeface="Arial" panose="020B0604020202020204" pitchFamily="34" charset="0"/>
              <a:buChar char="•"/>
            </a:pPr>
            <a:r>
              <a:rPr lang="en-US" sz="1800" b="1" dirty="0"/>
              <a:t>Refreezing</a:t>
            </a:r>
            <a:r>
              <a:rPr lang="en-US" sz="1800" dirty="0"/>
              <a:t>: establishing the change as a new </a:t>
            </a:r>
            <a:r>
              <a:rPr lang="en-US" sz="1800" dirty="0" smtClean="0"/>
              <a:t>habit.</a:t>
            </a: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7</a:t>
            </a:fld>
            <a:endParaRPr lang="en-US" dirty="0"/>
          </a:p>
        </p:txBody>
      </p:sp>
    </p:spTree>
    <p:extLst>
      <p:ext uri="{BB962C8B-B14F-4D97-AF65-F5344CB8AC3E}">
        <p14:creationId xmlns:p14="http://schemas.microsoft.com/office/powerpoint/2010/main" val="1427670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Planned Change </a:t>
            </a:r>
          </a:p>
        </p:txBody>
      </p:sp>
      <p:sp>
        <p:nvSpPr>
          <p:cNvPr id="3" name="Content Placeholder 2"/>
          <p:cNvSpPr>
            <a:spLocks noGrp="1"/>
          </p:cNvSpPr>
          <p:nvPr>
            <p:ph idx="1"/>
          </p:nvPr>
        </p:nvSpPr>
        <p:spPr>
          <a:xfrm>
            <a:off x="1404572" y="1115797"/>
            <a:ext cx="7132401" cy="2735664"/>
          </a:xfrm>
        </p:spPr>
        <p:txBody>
          <a:bodyPr>
            <a:normAutofit/>
          </a:bodyPr>
          <a:lstStyle/>
          <a:p>
            <a:pPr>
              <a:buFont typeface="Arial" panose="020B0604020202020204" pitchFamily="34" charset="0"/>
              <a:buChar char="•"/>
            </a:pPr>
            <a:r>
              <a:rPr lang="en-US" sz="1800" dirty="0"/>
              <a:t>Lippitt, Watson, and Westley (1958) focus more on the role and responsibility of the change agent than on the process of the change itself. Their theory expands Lewin’s model of change into a seven-step process and emphasizes the participation of those affected by the </a:t>
            </a:r>
            <a:r>
              <a:rPr lang="en-US" sz="1800" dirty="0" smtClean="0"/>
              <a:t>change.</a:t>
            </a: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8</a:t>
            </a:fld>
            <a:endParaRPr lang="en-US" dirty="0"/>
          </a:p>
        </p:txBody>
      </p:sp>
    </p:spTree>
    <p:extLst>
      <p:ext uri="{BB962C8B-B14F-4D97-AF65-F5344CB8AC3E}">
        <p14:creationId xmlns:p14="http://schemas.microsoft.com/office/powerpoint/2010/main" val="2644439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Planned </a:t>
            </a:r>
            <a:r>
              <a:rPr lang="en-US" dirty="0" smtClean="0"/>
              <a:t>Change (Cont’d) </a:t>
            </a:r>
            <a:endParaRPr lang="en-US" dirty="0"/>
          </a:p>
        </p:txBody>
      </p:sp>
      <p:sp>
        <p:nvSpPr>
          <p:cNvPr id="3" name="Content Placeholder 2"/>
          <p:cNvSpPr>
            <a:spLocks noGrp="1"/>
          </p:cNvSpPr>
          <p:nvPr>
            <p:ph idx="1"/>
          </p:nvPr>
        </p:nvSpPr>
        <p:spPr>
          <a:xfrm>
            <a:off x="1404572" y="1115797"/>
            <a:ext cx="7132401" cy="2735664"/>
          </a:xfrm>
        </p:spPr>
        <p:txBody>
          <a:bodyPr>
            <a:normAutofit fontScale="92500"/>
          </a:bodyPr>
          <a:lstStyle/>
          <a:p>
            <a:pPr>
              <a:buFont typeface="Arial" panose="020B0604020202020204" pitchFamily="34" charset="0"/>
              <a:buChar char="•"/>
            </a:pPr>
            <a:r>
              <a:rPr lang="en-US" sz="1800" dirty="0"/>
              <a:t>The seven steps of the planned change model:</a:t>
            </a:r>
          </a:p>
          <a:p>
            <a:pPr lvl="1">
              <a:buFont typeface="Arial" panose="020B0604020202020204" pitchFamily="34" charset="0"/>
              <a:buChar char="•"/>
            </a:pPr>
            <a:r>
              <a:rPr lang="en-US" sz="1800" dirty="0"/>
              <a:t>Diagnosing the problem</a:t>
            </a:r>
          </a:p>
          <a:p>
            <a:pPr lvl="1">
              <a:buFont typeface="Arial" panose="020B0604020202020204" pitchFamily="34" charset="0"/>
              <a:buChar char="•"/>
            </a:pPr>
            <a:r>
              <a:rPr lang="en-US" sz="1800" dirty="0"/>
              <a:t>Assessing the motivation and capacity for change in the system</a:t>
            </a:r>
          </a:p>
          <a:p>
            <a:pPr lvl="1">
              <a:buFont typeface="Arial" panose="020B0604020202020204" pitchFamily="34" charset="0"/>
              <a:buChar char="•"/>
            </a:pPr>
            <a:r>
              <a:rPr lang="en-US" sz="1800" dirty="0"/>
              <a:t>Assessing the resources and motivation of the change agent </a:t>
            </a:r>
          </a:p>
          <a:p>
            <a:pPr lvl="1">
              <a:buFont typeface="Arial" panose="020B0604020202020204" pitchFamily="34" charset="0"/>
              <a:buChar char="•"/>
            </a:pPr>
            <a:r>
              <a:rPr lang="en-US" sz="1800" dirty="0"/>
              <a:t>Establishing change objectives and strategies </a:t>
            </a:r>
          </a:p>
          <a:p>
            <a:pPr lvl="1">
              <a:buFont typeface="Arial" panose="020B0604020202020204" pitchFamily="34" charset="0"/>
              <a:buChar char="•"/>
            </a:pPr>
            <a:r>
              <a:rPr lang="en-US" sz="1800" dirty="0"/>
              <a:t>Determining the role of the change agent</a:t>
            </a:r>
          </a:p>
          <a:p>
            <a:pPr lvl="1">
              <a:buFont typeface="Arial" panose="020B0604020202020204" pitchFamily="34" charset="0"/>
              <a:buChar char="•"/>
            </a:pPr>
            <a:r>
              <a:rPr lang="en-US" sz="1800" dirty="0"/>
              <a:t>Maintaining the change</a:t>
            </a:r>
          </a:p>
          <a:p>
            <a:pPr lvl="1">
              <a:buFont typeface="Arial" panose="020B0604020202020204" pitchFamily="34" charset="0"/>
              <a:buChar char="•"/>
            </a:pPr>
            <a:r>
              <a:rPr lang="en-US" sz="1800" dirty="0"/>
              <a:t>Gradually terminating the helping relationship as the change becomes part of the organizational culture </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9</a:t>
            </a:fld>
            <a:endParaRPr lang="en-US" dirty="0"/>
          </a:p>
        </p:txBody>
      </p:sp>
    </p:spTree>
    <p:extLst>
      <p:ext uri="{BB962C8B-B14F-4D97-AF65-F5344CB8AC3E}">
        <p14:creationId xmlns:p14="http://schemas.microsoft.com/office/powerpoint/2010/main" val="2251533138"/>
      </p:ext>
    </p:extLst>
  </p:cSld>
  <p:clrMapOvr>
    <a:masterClrMapping/>
  </p:clrMapOvr>
</p:sld>
</file>

<file path=ppt/theme/theme1.xml><?xml version="1.0" encoding="utf-8"?>
<a:theme xmlns:a="http://schemas.openxmlformats.org/drawingml/2006/main" name="Naked PowerPoint Template">
  <a:themeElements>
    <a:clrScheme name="Custom 1">
      <a:dk1>
        <a:srgbClr val="1C0804"/>
      </a:dk1>
      <a:lt1>
        <a:sysClr val="window" lastClr="FFFFFF"/>
      </a:lt1>
      <a:dk2>
        <a:srgbClr val="1C0804"/>
      </a:dk2>
      <a:lt2>
        <a:srgbClr val="FFFFFF"/>
      </a:lt2>
      <a:accent1>
        <a:srgbClr val="8ABF43"/>
      </a:accent1>
      <a:accent2>
        <a:srgbClr val="D84B26"/>
      </a:accent2>
      <a:accent3>
        <a:srgbClr val="25AABA"/>
      </a:accent3>
      <a:accent4>
        <a:srgbClr val="A7BF85"/>
      </a:accent4>
      <a:accent5>
        <a:srgbClr val="DC846D"/>
      </a:accent5>
      <a:accent6>
        <a:srgbClr val="82B5BB"/>
      </a:accent6>
      <a:hlink>
        <a:srgbClr val="8ABF43"/>
      </a:hlink>
      <a:folHlink>
        <a:srgbClr val="A6BF83"/>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9082</TotalTime>
  <Words>1912</Words>
  <Application>Microsoft Office PowerPoint</Application>
  <PresentationFormat>On-screen Show (16:9)</PresentationFormat>
  <Paragraphs>226</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Naked PowerPoint Template</vt:lpstr>
      <vt:lpstr>Common Change Theories and Application to Different Nursing Situations</vt:lpstr>
      <vt:lpstr>Open License</vt:lpstr>
      <vt:lpstr>Learning Objectives</vt:lpstr>
      <vt:lpstr>The Nurse as Change Agent </vt:lpstr>
      <vt:lpstr>The Nurse as Change Agent (Cont’d) </vt:lpstr>
      <vt:lpstr>Theories and Models of Change Theories </vt:lpstr>
      <vt:lpstr>Theories and Models of Change Theories (Cont’d) </vt:lpstr>
      <vt:lpstr>Planned Change </vt:lpstr>
      <vt:lpstr>Planned Change (Cont’d) </vt:lpstr>
      <vt:lpstr>Planned Change (Cont’d) </vt:lpstr>
      <vt:lpstr>Planned Change (Cont’d) </vt:lpstr>
      <vt:lpstr>Comparison of Traditional Change Models and Theories</vt:lpstr>
      <vt:lpstr>Essential Learning Activity 9.3.1</vt:lpstr>
      <vt:lpstr>Non-Linear Change Models </vt:lpstr>
      <vt:lpstr>Essential Learning Activity 9.4.1</vt:lpstr>
      <vt:lpstr>Essential Learning Activity 9.4.2</vt:lpstr>
      <vt:lpstr>Essential Learning Activity 9.4.2 (Cont’d)</vt:lpstr>
      <vt:lpstr>The Nursing Process as the Change Process </vt:lpstr>
      <vt:lpstr>The Medicine Wheel as a Change Model</vt:lpstr>
      <vt:lpstr>The Medicine Wheel as a Change Model (Cont’d)</vt:lpstr>
      <vt:lpstr>Essential Learning Activity 9.6.1</vt:lpstr>
      <vt:lpstr>The Nurse Leader’s Role in Managing Organizational Change </vt:lpstr>
      <vt:lpstr>Change Strategies</vt:lpstr>
      <vt:lpstr>Response and Resistance to Change</vt:lpstr>
      <vt:lpstr>Response and Resistance to Change (Cont’d)</vt:lpstr>
      <vt:lpstr>Exercises for Review</vt:lpstr>
      <vt:lpstr>References</vt:lpstr>
      <vt:lpstr>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van der Woude</dc:creator>
  <cp:lastModifiedBy>Ryan</cp:lastModifiedBy>
  <cp:revision>125</cp:revision>
  <dcterms:created xsi:type="dcterms:W3CDTF">2019-07-19T18:36:56Z</dcterms:created>
  <dcterms:modified xsi:type="dcterms:W3CDTF">2020-02-07T14:57:06Z</dcterms:modified>
</cp:coreProperties>
</file>